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6"/>
  </p:notesMasterIdLst>
  <p:sldIdLst>
    <p:sldId id="306" r:id="rId2"/>
    <p:sldId id="302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PLOny1lUcrctM57m8wVfe4P34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FE9"/>
    <a:srgbClr val="EFEEF3"/>
    <a:srgbClr val="FFFFFF"/>
    <a:srgbClr val="2D3542"/>
    <a:srgbClr val="24282B"/>
    <a:srgbClr val="CC3399"/>
    <a:srgbClr val="6C8DA0"/>
    <a:srgbClr val="89A3B2"/>
    <a:srgbClr val="879389"/>
    <a:srgbClr val="8B9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 autoAdjust="0"/>
    <p:restoredTop sz="82303"/>
  </p:normalViewPr>
  <p:slideViewPr>
    <p:cSldViewPr snapToGrid="0">
      <p:cViewPr varScale="1">
        <p:scale>
          <a:sx n="94" d="100"/>
          <a:sy n="94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80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«Jag är så glad att jag är svensk» er et sitat fra en sang. Uttrykket brukes på lik måte i Sverige som «typisk norsk å være god» brukes i Norge. </a:t>
            </a:r>
            <a:endParaRPr/>
          </a:p>
        </p:txBody>
      </p:sp>
      <p:sp>
        <p:nvSpPr>
          <p:cNvPr id="284" name="Google Shape;28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5DC03-5A96-4EF3-82A5-B4BA4AE5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BBA0B0-4D4F-4C88-AAAA-AEA35D2C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1A74F-8FCC-46DD-A6DD-248C643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2DB89-0BA2-485F-9DD6-009EFD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67A84-1726-4C15-88E9-53A7651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A40FB-A367-4117-8D7C-D19A728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EE8E4-A900-440F-BB09-BAF224C4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ACDB22-7C34-452F-9FE9-43BE5C4D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36321-4825-4ED8-AB5E-E91CBD7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13559A-14C7-4AD7-9205-525B7BF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2F9DE5-2F08-42CB-8FBE-FEAE0A09B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E43CDD-D917-44D9-9A3E-7E866C92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0819EC-BFF1-47F3-99FD-685673D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EEBB1-30F5-4611-A51F-D96654E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86EF4-4F88-4407-A849-D28AA50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A6851-4490-40B3-9F32-EA18530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449B-D9D3-4259-8C23-AB439C94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7CAEAD-DBAD-4044-A078-5B443E6F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16D5-79E8-40B5-A251-244CEE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C464C-265C-4849-8A8D-4E6DB73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D41DE-DA27-4D52-9A06-12F4E34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7E16A-2669-4BAA-A501-A00AAF8C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AAC10-F0F9-4B9B-B0E3-612265A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A27B70-C939-4DB8-9F63-1BFB4C1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67423-3584-4904-B96F-EA7AB83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83807-A6EB-4615-B74D-9174C015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569902-1046-4D56-98BB-85D4F5A5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6B9E2-456B-4C19-A0C6-3CE11A73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1895EE-FAF3-484C-96C4-581BBEA5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6F28A-0C60-4BBA-9FB8-284E873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899AC-FE8C-4FDD-A754-1C7D601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855B-9939-44BF-BF93-BEF3983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155537-4527-43EE-8D6C-B44B2B2C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C68FD-A15D-423A-B3B4-52D4641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E2430-CE09-4C11-B33F-F45649C7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B3B806-A6AA-4122-AD85-0EE59C87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3332F2-B548-4FEC-9A8A-19447E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2A98F7-5D2F-40AF-8FAE-754681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F0C103B-B553-4DAA-A2B5-3AC66137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061D0-0FE1-4FFE-9956-C0BC462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D8733C-ECD9-4896-B869-6439E11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C10770-DE65-4244-B3B6-96CF25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02D6D-4706-4FD1-9D27-F72374FC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B630AC-FED3-4D40-9892-D7424637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139E1B-A75B-48EB-9768-02A4819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30544-9797-4DA2-B008-273DE1D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CCFD2-5837-4424-B9A3-5CE6127A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A1EE9-0031-4AA1-B5E8-BAB2594B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9AAA1-88EA-44D2-A425-E64A477D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B6A4-204C-4E9F-AA7C-3125B8B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94BBBA-802F-4A70-8E42-EED9C57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075D32-C04D-4A54-96E1-6D91223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FA9D8-0829-463C-8D80-D86C20A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878627-AE6B-4A4C-A4D4-311A6D01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44B182-B7C2-4A5F-8E7E-AC33C0C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75FEA-D4DC-4DC0-8C47-DFE27F8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48CC1E-7868-4E07-ACCA-03E9815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8D6398-9635-448B-8159-6BBF8ED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3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0EE335-2EB7-4160-BBC0-B57C7297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A62AE3-E1AA-4FB2-8DCC-52359F17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FAD38-FC6A-4AD3-972B-C5B09CFC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2C6E15-B8BF-412A-B154-7227B04D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CA545-9B02-469B-9242-2948D812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solidFill>
                  <a:srgbClr val="FF0000"/>
                </a:solidFill>
                <a:latin typeface="Calibri "/>
              </a:rPr>
              <a:t>Til</a:t>
            </a:r>
            <a:r>
              <a:rPr lang="en-US" b="1" dirty="0">
                <a:solidFill>
                  <a:srgbClr val="FF0000"/>
                </a:solidFill>
                <a:latin typeface="Calibri 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 "/>
              </a:rPr>
              <a:t>læreren</a:t>
            </a:r>
            <a:endParaRPr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b-NO" b="1" dirty="0">
                <a:solidFill>
                  <a:srgbClr val="FF0000"/>
                </a:solidFill>
              </a:rPr>
              <a:t>Essay – del 2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b="1" dirty="0">
              <a:solidFill>
                <a:srgbClr val="FF0000"/>
              </a:solidFill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US" b="1" dirty="0" err="1">
                <a:solidFill>
                  <a:srgbClr val="FF0000"/>
                </a:solidFill>
              </a:rPr>
              <a:t>Tidsbruk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Minimum </a:t>
            </a:r>
            <a:r>
              <a:rPr lang="en-US" b="1" dirty="0">
                <a:solidFill>
                  <a:srgbClr val="FF0000"/>
                </a:solidFill>
              </a:rPr>
              <a:t>90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minutter</a:t>
            </a:r>
            <a:r>
              <a:rPr lang="en-US" dirty="0">
                <a:solidFill>
                  <a:srgbClr val="FF0000"/>
                </a:solidFill>
              </a:rPr>
              <a:t>. I </a:t>
            </a:r>
            <a:r>
              <a:rPr lang="en-US" dirty="0" err="1">
                <a:solidFill>
                  <a:srgbClr val="FF0000"/>
                </a:solidFill>
              </a:rPr>
              <a:t>enkelte</a:t>
            </a:r>
            <a:r>
              <a:rPr lang="en-US" dirty="0">
                <a:solidFill>
                  <a:srgbClr val="FF0000"/>
                </a:solidFill>
              </a:rPr>
              <a:t> av </a:t>
            </a:r>
            <a:r>
              <a:rPr lang="en-US" dirty="0" err="1">
                <a:solidFill>
                  <a:srgbClr val="FF0000"/>
                </a:solidFill>
              </a:rPr>
              <a:t>lysarkene</a:t>
            </a:r>
            <a:r>
              <a:rPr lang="en-US" dirty="0">
                <a:solidFill>
                  <a:srgbClr val="FF0000"/>
                </a:solidFill>
              </a:rPr>
              <a:t> er </a:t>
            </a:r>
            <a:r>
              <a:rPr lang="en-US" dirty="0" err="1">
                <a:solidFill>
                  <a:srgbClr val="FF0000"/>
                </a:solidFill>
              </a:rPr>
              <a:t>tidsbruk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foreslått</a:t>
            </a:r>
            <a:r>
              <a:rPr lang="en-US" dirty="0">
                <a:solidFill>
                  <a:srgbClr val="FF0000"/>
                </a:solidFill>
              </a:rPr>
              <a:t> med </a:t>
            </a:r>
            <a:r>
              <a:rPr lang="en-US" dirty="0" err="1">
                <a:solidFill>
                  <a:srgbClr val="FF0000"/>
                </a:solidFill>
              </a:rPr>
              <a:t>rød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skrift</a:t>
            </a:r>
            <a:r>
              <a:rPr lang="en-US" dirty="0">
                <a:solidFill>
                  <a:srgbClr val="FF0000"/>
                </a:solidFill>
              </a:rPr>
              <a:t>. Denne </a:t>
            </a:r>
            <a:r>
              <a:rPr lang="en-US" dirty="0" err="1">
                <a:solidFill>
                  <a:srgbClr val="FF0000"/>
                </a:solidFill>
              </a:rPr>
              <a:t>kan</a:t>
            </a:r>
            <a:r>
              <a:rPr lang="en-US" dirty="0">
                <a:solidFill>
                  <a:srgbClr val="FF0000"/>
                </a:solidFill>
              </a:rPr>
              <a:t> du </a:t>
            </a:r>
            <a:r>
              <a:rPr lang="en-US" dirty="0" err="1">
                <a:solidFill>
                  <a:srgbClr val="FF0000"/>
                </a:solidFill>
              </a:rPr>
              <a:t>endre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etter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behov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buClr>
                <a:schemeClr val="dk1"/>
              </a:buClr>
              <a:buSzPts val="2800"/>
            </a:pPr>
            <a:endParaRPr lang="en-US" dirty="0">
              <a:solidFill>
                <a:srgbClr val="FF0000"/>
              </a:solidFill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US" b="1" dirty="0" err="1">
                <a:solidFill>
                  <a:srgbClr val="FF0000"/>
                </a:solidFill>
              </a:rPr>
              <a:t>Struktur</a:t>
            </a:r>
            <a:r>
              <a:rPr lang="en-US" b="1" dirty="0">
                <a:solidFill>
                  <a:srgbClr val="FF0000"/>
                </a:solidFill>
              </a:rPr>
              <a:t> og </a:t>
            </a:r>
            <a:r>
              <a:rPr lang="en-US" b="1" dirty="0" err="1">
                <a:solidFill>
                  <a:srgbClr val="FF0000"/>
                </a:solidFill>
              </a:rPr>
              <a:t>mål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Konkrete</a:t>
            </a:r>
            <a:r>
              <a:rPr lang="en-US" dirty="0">
                <a:solidFill>
                  <a:srgbClr val="FF0000"/>
                </a:solidFill>
              </a:rPr>
              <a:t> tips, </a:t>
            </a:r>
            <a:r>
              <a:rPr lang="en-US" dirty="0" err="1">
                <a:solidFill>
                  <a:srgbClr val="FF0000"/>
                </a:solidFill>
              </a:rPr>
              <a:t>eksempler</a:t>
            </a:r>
            <a:r>
              <a:rPr lang="en-US" dirty="0">
                <a:solidFill>
                  <a:srgbClr val="FF0000"/>
                </a:solidFill>
              </a:rPr>
              <a:t> og </a:t>
            </a:r>
            <a:r>
              <a:rPr lang="en-US" dirty="0" err="1">
                <a:solidFill>
                  <a:srgbClr val="FF0000"/>
                </a:solidFill>
              </a:rPr>
              <a:t>skriveøvelser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til</a:t>
            </a:r>
            <a:r>
              <a:rPr lang="en-US" dirty="0">
                <a:solidFill>
                  <a:srgbClr val="FF0000"/>
                </a:solidFill>
              </a:rPr>
              <a:t> «</a:t>
            </a:r>
            <a:r>
              <a:rPr lang="en-US" dirty="0" err="1">
                <a:solidFill>
                  <a:srgbClr val="FF0000"/>
                </a:solidFill>
              </a:rPr>
              <a:t>hjerte</a:t>
            </a:r>
            <a:r>
              <a:rPr lang="en-US" dirty="0">
                <a:solidFill>
                  <a:srgbClr val="FF0000"/>
                </a:solidFill>
              </a:rPr>
              <a:t>»- og «</a:t>
            </a:r>
            <a:r>
              <a:rPr lang="en-US" dirty="0" err="1">
                <a:solidFill>
                  <a:srgbClr val="FF0000"/>
                </a:solidFill>
              </a:rPr>
              <a:t>hjerne</a:t>
            </a:r>
            <a:r>
              <a:rPr lang="en-US" dirty="0">
                <a:solidFill>
                  <a:srgbClr val="FF0000"/>
                </a:solidFill>
              </a:rPr>
              <a:t>»-</a:t>
            </a:r>
            <a:r>
              <a:rPr lang="en-US" dirty="0" err="1">
                <a:solidFill>
                  <a:srgbClr val="FF0000"/>
                </a:solidFill>
              </a:rPr>
              <a:t>skriving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samt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språklig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utsmykning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>
              <a:buClr>
                <a:schemeClr val="dk1"/>
              </a:buClr>
              <a:buSzPts val="2800"/>
            </a:pPr>
            <a:endParaRPr lang="en-US" dirty="0">
              <a:solidFill>
                <a:srgbClr val="FF0000"/>
              </a:solidFill>
            </a:endParaRPr>
          </a:p>
          <a:p>
            <a:pPr>
              <a:buClr>
                <a:schemeClr val="dk1"/>
              </a:buClr>
              <a:buSzPts val="2800"/>
            </a:pPr>
            <a:r>
              <a:rPr lang="nb-NO" b="1" dirty="0">
                <a:solidFill>
                  <a:srgbClr val="FF0000"/>
                </a:solidFill>
              </a:rPr>
              <a:t>Bildene</a:t>
            </a:r>
            <a:r>
              <a:rPr lang="nb-NO" dirty="0">
                <a:solidFill>
                  <a:srgbClr val="FF0000"/>
                </a:solidFill>
              </a:rPr>
              <a:t> i PPT-en er klarert (kjøpt ut), og kan brukes fritt i </a:t>
            </a:r>
            <a:r>
              <a:rPr lang="nb-NO" i="1" dirty="0">
                <a:solidFill>
                  <a:srgbClr val="FF0000"/>
                </a:solidFill>
              </a:rPr>
              <a:t>Intertekst Vg2</a:t>
            </a:r>
            <a:r>
              <a:rPr lang="nb-NO" dirty="0">
                <a:solidFill>
                  <a:srgbClr val="FF0000"/>
                </a:solidFill>
              </a:rPr>
              <a:t>-undervisningen. Bildene/PPT-en skal </a:t>
            </a:r>
            <a:r>
              <a:rPr lang="nb-NO" i="1" dirty="0">
                <a:solidFill>
                  <a:srgbClr val="FF0000"/>
                </a:solidFill>
              </a:rPr>
              <a:t>ikke</a:t>
            </a:r>
            <a:r>
              <a:rPr lang="nb-NO" dirty="0">
                <a:solidFill>
                  <a:srgbClr val="FF0000"/>
                </a:solidFill>
              </a:rPr>
              <a:t> videresendes til andre lærere som ikke bruker </a:t>
            </a:r>
            <a:r>
              <a:rPr lang="nb-NO" i="1" dirty="0">
                <a:solidFill>
                  <a:srgbClr val="FF0000"/>
                </a:solidFill>
              </a:rPr>
              <a:t>Intertekst.</a:t>
            </a:r>
            <a:endParaRPr lang="nb-NO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Forteller</a:t>
            </a:r>
            <a:r>
              <a:rPr lang="en-US" b="1" dirty="0">
                <a:latin typeface="Calibri "/>
              </a:rPr>
              <a:t> i </a:t>
            </a:r>
            <a:r>
              <a:rPr lang="en-US" b="1" dirty="0" err="1">
                <a:latin typeface="Calibri "/>
              </a:rPr>
              <a:t>bevegelse</a:t>
            </a:r>
            <a:endParaRPr b="1" dirty="0">
              <a:latin typeface="Calibri "/>
            </a:endParaRPr>
          </a:p>
        </p:txBody>
      </p:sp>
      <p:sp>
        <p:nvSpPr>
          <p:cNvPr id="242" name="Google Shape;242;p2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Eksempel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 </a:t>
            </a:r>
            <a:r>
              <a:rPr lang="en-US" dirty="0" err="1"/>
              <a:t>går</a:t>
            </a:r>
            <a:r>
              <a:rPr lang="en-US" dirty="0"/>
              <a:t> tur </a:t>
            </a:r>
            <a:r>
              <a:rPr lang="en-US" dirty="0" err="1"/>
              <a:t>ned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gate.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 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vei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skolen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 sitter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bussen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 </a:t>
            </a:r>
            <a:r>
              <a:rPr lang="en-US" dirty="0" err="1"/>
              <a:t>reiser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et </a:t>
            </a:r>
            <a:r>
              <a:rPr lang="en-US" dirty="0" err="1"/>
              <a:t>fremmed</a:t>
            </a:r>
            <a:r>
              <a:rPr lang="en-US" dirty="0"/>
              <a:t> land.</a:t>
            </a:r>
            <a:endParaRPr dirty="0"/>
          </a:p>
        </p:txBody>
      </p:sp>
      <p:sp>
        <p:nvSpPr>
          <p:cNvPr id="243" name="Google Shape;243;p22"/>
          <p:cNvSpPr txBox="1">
            <a:spLocks noGrp="1"/>
          </p:cNvSpPr>
          <p:nvPr>
            <p:ph sz="half" idx="2"/>
          </p:nvPr>
        </p:nvSpPr>
        <p:spPr>
          <a:xfrm>
            <a:off x="6800850" y="2072782"/>
            <a:ext cx="4676775" cy="30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solidFill>
                  <a:srgbClr val="CC3399"/>
                </a:solidFill>
              </a:rPr>
              <a:t>Bruk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reisen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eller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bevegelsen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til</a:t>
            </a:r>
            <a:r>
              <a:rPr lang="en-US" dirty="0">
                <a:solidFill>
                  <a:srgbClr val="CC3399"/>
                </a:solidFill>
              </a:rPr>
              <a:t> å </a:t>
            </a:r>
            <a:r>
              <a:rPr lang="en-US" dirty="0" err="1">
                <a:solidFill>
                  <a:srgbClr val="CC3399"/>
                </a:solidFill>
              </a:rPr>
              <a:t>skildre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lukt</a:t>
            </a:r>
            <a:r>
              <a:rPr lang="en-US" dirty="0">
                <a:solidFill>
                  <a:srgbClr val="CC3399"/>
                </a:solidFill>
              </a:rPr>
              <a:t>, </a:t>
            </a:r>
            <a:r>
              <a:rPr lang="en-US" dirty="0" err="1">
                <a:solidFill>
                  <a:srgbClr val="CC3399"/>
                </a:solidFill>
              </a:rPr>
              <a:t>inntrykk</a:t>
            </a:r>
            <a:r>
              <a:rPr lang="en-US" dirty="0">
                <a:solidFill>
                  <a:srgbClr val="CC3399"/>
                </a:solidFill>
              </a:rPr>
              <a:t>, tanker og </a:t>
            </a:r>
            <a:r>
              <a:rPr lang="en-US" dirty="0" err="1">
                <a:solidFill>
                  <a:srgbClr val="CC3399"/>
                </a:solidFill>
              </a:rPr>
              <a:t>observasjoner</a:t>
            </a:r>
            <a:r>
              <a:rPr lang="en-US" dirty="0">
                <a:solidFill>
                  <a:srgbClr val="CC3399"/>
                </a:solidFill>
              </a:rPr>
              <a:t> (</a:t>
            </a:r>
            <a:r>
              <a:rPr lang="en-US" dirty="0" err="1">
                <a:solidFill>
                  <a:srgbClr val="CC3399"/>
                </a:solidFill>
              </a:rPr>
              <a:t>noe</a:t>
            </a:r>
            <a:r>
              <a:rPr lang="en-US" dirty="0">
                <a:solidFill>
                  <a:srgbClr val="CC3399"/>
                </a:solidFill>
              </a:rPr>
              <a:t> du </a:t>
            </a:r>
            <a:r>
              <a:rPr lang="en-US" dirty="0" err="1">
                <a:solidFill>
                  <a:srgbClr val="CC3399"/>
                </a:solidFill>
              </a:rPr>
              <a:t>har</a:t>
            </a:r>
            <a:r>
              <a:rPr lang="en-US" dirty="0">
                <a:solidFill>
                  <a:srgbClr val="CC3399"/>
                </a:solidFill>
              </a:rPr>
              <a:t> sett </a:t>
            </a:r>
            <a:r>
              <a:rPr lang="en-US" dirty="0" err="1">
                <a:solidFill>
                  <a:srgbClr val="CC3399"/>
                </a:solidFill>
              </a:rPr>
              <a:t>eller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lagt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merke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til</a:t>
            </a:r>
            <a:r>
              <a:rPr lang="en-US" dirty="0">
                <a:solidFill>
                  <a:srgbClr val="CC3399"/>
                </a:solidFill>
              </a:rPr>
              <a:t>). </a:t>
            </a:r>
            <a:endParaRPr dirty="0">
              <a:solidFill>
                <a:srgbClr val="CC3399"/>
              </a:solidFill>
            </a:endParaRPr>
          </a:p>
        </p:txBody>
      </p: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B584E76E-C8FA-4DCE-86B7-DEA7F6D8FF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Calibri "/>
              </a:rPr>
              <a:t>Eksempel: «7»</a:t>
            </a:r>
            <a:endParaRPr b="1" dirty="0">
              <a:latin typeface="Calibri "/>
            </a:endParaRPr>
          </a:p>
        </p:txBody>
      </p:sp>
      <p:pic>
        <p:nvPicPr>
          <p:cNvPr id="249" name="Google Shape;249;p2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18105" y="1690688"/>
            <a:ext cx="8746189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2E6BB669-5EB9-4583-89A7-9E4EAB1804A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Prøv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selv</a:t>
            </a:r>
            <a:r>
              <a:rPr lang="en-US" b="1" dirty="0">
                <a:latin typeface="Calibri "/>
              </a:rPr>
              <a:t>! </a:t>
            </a:r>
            <a:endParaRPr b="1" dirty="0">
              <a:latin typeface="Calibri "/>
            </a:endParaRPr>
          </a:p>
        </p:txBody>
      </p:sp>
      <p:sp>
        <p:nvSpPr>
          <p:cNvPr id="255" name="Google Shape;255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Sett deg </a:t>
            </a:r>
            <a:r>
              <a:rPr lang="en-US" dirty="0" err="1"/>
              <a:t>selv</a:t>
            </a:r>
            <a:r>
              <a:rPr lang="en-US" dirty="0"/>
              <a:t> i </a:t>
            </a:r>
            <a:r>
              <a:rPr lang="en-US" dirty="0" err="1"/>
              <a:t>bevegelse</a:t>
            </a:r>
            <a:r>
              <a:rPr lang="en-US" dirty="0"/>
              <a:t>!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minst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5 </a:t>
            </a:r>
            <a:r>
              <a:rPr lang="en-US" dirty="0" err="1">
                <a:solidFill>
                  <a:srgbClr val="FF0000"/>
                </a:solidFill>
              </a:rPr>
              <a:t>minutter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om </a:t>
            </a:r>
            <a:r>
              <a:rPr lang="en-US" dirty="0" err="1"/>
              <a:t>hvordan</a:t>
            </a:r>
            <a:r>
              <a:rPr lang="en-US" dirty="0"/>
              <a:t> du </a:t>
            </a:r>
            <a:r>
              <a:rPr lang="en-US" dirty="0" err="1"/>
              <a:t>kommer</a:t>
            </a:r>
            <a:r>
              <a:rPr lang="en-US" dirty="0"/>
              <a:t> deg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skolen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 err="1"/>
              <a:t>Hva</a:t>
            </a:r>
            <a:r>
              <a:rPr lang="en-US" dirty="0"/>
              <a:t> ser du? </a:t>
            </a: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opplever</a:t>
            </a:r>
            <a:r>
              <a:rPr lang="en-US" dirty="0"/>
              <a:t> du? </a:t>
            </a:r>
            <a:r>
              <a:rPr lang="en-US" dirty="0" err="1"/>
              <a:t>Hvilke</a:t>
            </a:r>
            <a:r>
              <a:rPr lang="en-US" dirty="0"/>
              <a:t> tanker farer </a:t>
            </a:r>
            <a:r>
              <a:rPr lang="en-US" dirty="0" err="1"/>
              <a:t>gjennom</a:t>
            </a:r>
            <a:r>
              <a:rPr lang="en-US" dirty="0"/>
              <a:t> </a:t>
            </a:r>
            <a:r>
              <a:rPr lang="en-US" dirty="0" err="1"/>
              <a:t>hodet</a:t>
            </a:r>
            <a:r>
              <a:rPr lang="en-US" dirty="0"/>
              <a:t> </a:t>
            </a:r>
            <a:r>
              <a:rPr lang="en-US" dirty="0" err="1"/>
              <a:t>ditt</a:t>
            </a:r>
            <a:r>
              <a:rPr lang="en-US" dirty="0"/>
              <a:t>?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tenk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hvordan</a:t>
            </a:r>
            <a:r>
              <a:rPr lang="en-US" dirty="0"/>
              <a:t> 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bruke</a:t>
            </a:r>
            <a:r>
              <a:rPr lang="en-US" dirty="0"/>
              <a:t> </a:t>
            </a:r>
            <a:r>
              <a:rPr lang="en-US" dirty="0" err="1"/>
              <a:t>dette</a:t>
            </a:r>
            <a:r>
              <a:rPr lang="en-US" dirty="0"/>
              <a:t> i et essay. Bare </a:t>
            </a:r>
            <a:r>
              <a:rPr lang="en-US" dirty="0" err="1"/>
              <a:t>skriv</a:t>
            </a:r>
            <a:r>
              <a:rPr lang="en-US" dirty="0"/>
              <a:t>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97D3EB7F-A8CC-4935-AA2F-CC5F94EF711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DA0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8;p15">
            <a:extLst>
              <a:ext uri="{FF2B5EF4-FFF2-40B4-BE49-F238E27FC236}">
                <a16:creationId xmlns:a16="http://schemas.microsoft.com/office/drawing/2014/main" id="{A52D4E82-798A-4BA4-9940-A864DCCCC39E}"/>
              </a:ext>
            </a:extLst>
          </p:cNvPr>
          <p:cNvSpPr txBox="1">
            <a:spLocks/>
          </p:cNvSpPr>
          <p:nvPr/>
        </p:nvSpPr>
        <p:spPr>
          <a:xfrm>
            <a:off x="-939457" y="857250"/>
            <a:ext cx="5078069" cy="19886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r>
              <a:rPr lang="en-US" sz="5400" b="1" dirty="0">
                <a:solidFill>
                  <a:schemeClr val="bg1"/>
                </a:solidFill>
                <a:latin typeface="Calibri "/>
              </a:rPr>
              <a:t>Å </a:t>
            </a:r>
            <a:r>
              <a:rPr lang="en-US" sz="5400" b="1" dirty="0" err="1">
                <a:solidFill>
                  <a:schemeClr val="bg1"/>
                </a:solidFill>
                <a:latin typeface="Calibri "/>
              </a:rPr>
              <a:t>appellere</a:t>
            </a:r>
            <a:r>
              <a:rPr lang="en-US" sz="5400" b="1" dirty="0">
                <a:solidFill>
                  <a:schemeClr val="bg1"/>
                </a:solidFill>
                <a:latin typeface="Calibri "/>
              </a:rPr>
              <a:t> </a:t>
            </a:r>
          </a:p>
          <a:p>
            <a:pPr algn="r"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r>
              <a:rPr lang="en-US" sz="5400" b="1" dirty="0" err="1">
                <a:solidFill>
                  <a:schemeClr val="bg1"/>
                </a:solidFill>
                <a:latin typeface="Calibri "/>
              </a:rPr>
              <a:t>til</a:t>
            </a:r>
            <a:r>
              <a:rPr lang="en-US" sz="5400" b="1" dirty="0">
                <a:solidFill>
                  <a:schemeClr val="bg1"/>
                </a:solidFill>
                <a:latin typeface="Calibri 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 "/>
              </a:rPr>
              <a:t>fornuften</a:t>
            </a:r>
            <a:endParaRPr lang="en-US" sz="5400" b="1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9083C7A-5EC3-493F-80EA-342725352B5B}"/>
              </a:ext>
            </a:extLst>
          </p:cNvPr>
          <p:cNvSpPr txBox="1"/>
          <p:nvPr/>
        </p:nvSpPr>
        <p:spPr>
          <a:xfrm>
            <a:off x="799476" y="2967335"/>
            <a:ext cx="3339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Calibri "/>
              </a:rPr>
              <a:t>Tips </a:t>
            </a:r>
            <a:r>
              <a:rPr lang="en-US" sz="2400" b="1" dirty="0" err="1">
                <a:solidFill>
                  <a:schemeClr val="bg1"/>
                </a:solidFill>
                <a:latin typeface="Calibri "/>
              </a:rPr>
              <a:t>til</a:t>
            </a:r>
            <a:r>
              <a:rPr lang="en-US" sz="2400" b="1" dirty="0">
                <a:solidFill>
                  <a:schemeClr val="bg1"/>
                </a:solidFill>
                <a:latin typeface="Calibri 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 "/>
              </a:rPr>
              <a:t>hjerneskriving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C1FF960-152D-445B-A3F8-A805B8565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6" t="6871" r="15260" b="16793"/>
          <a:stretch/>
        </p:blipFill>
        <p:spPr>
          <a:xfrm>
            <a:off x="5203471" y="493066"/>
            <a:ext cx="6440825" cy="58718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20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b="1" dirty="0" err="1">
                <a:latin typeface="Calibri "/>
              </a:rPr>
              <a:t>Bruk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en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tekst</a:t>
            </a:r>
            <a:r>
              <a:rPr lang="en-US" b="1" dirty="0">
                <a:latin typeface="Calibri "/>
              </a:rPr>
              <a:t> / </a:t>
            </a:r>
            <a:r>
              <a:rPr lang="en-US" b="1" dirty="0" err="1">
                <a:latin typeface="Calibri "/>
              </a:rPr>
              <a:t>flere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tekster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andre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har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skrevet</a:t>
            </a:r>
            <a:endParaRPr b="1" dirty="0">
              <a:latin typeface="Calibri "/>
            </a:endParaRPr>
          </a:p>
        </p:txBody>
      </p:sp>
      <p:sp>
        <p:nvSpPr>
          <p:cNvPr id="267" name="Google Shape;267;p26"/>
          <p:cNvSpPr txBox="1">
            <a:spLocks noGrp="1"/>
          </p:cNvSpPr>
          <p:nvPr>
            <p:ph sz="half" idx="1"/>
          </p:nvPr>
        </p:nvSpPr>
        <p:spPr>
          <a:xfrm>
            <a:off x="1038225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err="1"/>
              <a:t>Eksempler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dikt</a:t>
            </a:r>
            <a:r>
              <a:rPr lang="en-US" dirty="0"/>
              <a:t>, </a:t>
            </a:r>
            <a:r>
              <a:rPr lang="en-US" dirty="0" err="1"/>
              <a:t>noveller</a:t>
            </a:r>
            <a:r>
              <a:rPr lang="en-US" dirty="0"/>
              <a:t>, </a:t>
            </a:r>
            <a:r>
              <a:rPr lang="en-US" dirty="0" err="1"/>
              <a:t>romaner</a:t>
            </a:r>
            <a:r>
              <a:rPr lang="en-US" dirty="0"/>
              <a:t>, </a:t>
            </a:r>
            <a:r>
              <a:rPr lang="en-US" dirty="0" err="1"/>
              <a:t>skuespill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sangtekster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sakprosatekster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artikler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debattinnlegg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68" name="Google Shape;268;p26"/>
          <p:cNvSpPr txBox="1">
            <a:spLocks noGrp="1"/>
          </p:cNvSpPr>
          <p:nvPr>
            <p:ph sz="half" idx="2"/>
          </p:nvPr>
        </p:nvSpPr>
        <p:spPr>
          <a:xfrm>
            <a:off x="6800850" y="2092325"/>
            <a:ext cx="4714875" cy="367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solidFill>
                  <a:srgbClr val="CC3399"/>
                </a:solidFill>
              </a:rPr>
              <a:t>Bruk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tekstene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til</a:t>
            </a:r>
            <a:r>
              <a:rPr lang="en-US" dirty="0">
                <a:solidFill>
                  <a:srgbClr val="CC3399"/>
                </a:solidFill>
              </a:rPr>
              <a:t> å </a:t>
            </a:r>
            <a:r>
              <a:rPr lang="en-US" dirty="0" err="1">
                <a:solidFill>
                  <a:srgbClr val="CC3399"/>
                </a:solidFill>
              </a:rPr>
              <a:t>forstå</a:t>
            </a:r>
            <a:r>
              <a:rPr lang="en-US" dirty="0">
                <a:solidFill>
                  <a:srgbClr val="CC3399"/>
                </a:solidFill>
              </a:rPr>
              <a:t> dine </a:t>
            </a:r>
            <a:r>
              <a:rPr lang="en-US" dirty="0" err="1">
                <a:solidFill>
                  <a:srgbClr val="CC3399"/>
                </a:solidFill>
              </a:rPr>
              <a:t>egne</a:t>
            </a:r>
            <a:r>
              <a:rPr lang="en-US" dirty="0">
                <a:solidFill>
                  <a:srgbClr val="CC3399"/>
                </a:solidFill>
              </a:rPr>
              <a:t> tanker, </a:t>
            </a:r>
            <a:r>
              <a:rPr lang="en-US" dirty="0" err="1">
                <a:solidFill>
                  <a:srgbClr val="CC3399"/>
                </a:solidFill>
              </a:rPr>
              <a:t>opplevelser</a:t>
            </a:r>
            <a:r>
              <a:rPr lang="en-US" dirty="0">
                <a:solidFill>
                  <a:srgbClr val="CC3399"/>
                </a:solidFill>
              </a:rPr>
              <a:t> og </a:t>
            </a:r>
            <a:r>
              <a:rPr lang="en-US" dirty="0" err="1">
                <a:solidFill>
                  <a:srgbClr val="CC3399"/>
                </a:solidFill>
              </a:rPr>
              <a:t>minner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bedre</a:t>
            </a:r>
            <a:r>
              <a:rPr lang="en-US" dirty="0">
                <a:solidFill>
                  <a:srgbClr val="CC3399"/>
                </a:solidFill>
              </a:rPr>
              <a:t>. Har </a:t>
            </a:r>
            <a:r>
              <a:rPr lang="en-US" dirty="0" err="1">
                <a:solidFill>
                  <a:srgbClr val="CC3399"/>
                </a:solidFill>
              </a:rPr>
              <a:t>andre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skrevet</a:t>
            </a:r>
            <a:r>
              <a:rPr lang="en-US" dirty="0">
                <a:solidFill>
                  <a:srgbClr val="CC3399"/>
                </a:solidFill>
              </a:rPr>
              <a:t> om </a:t>
            </a:r>
            <a:r>
              <a:rPr lang="en-US" dirty="0" err="1">
                <a:solidFill>
                  <a:srgbClr val="CC3399"/>
                </a:solidFill>
              </a:rPr>
              <a:t>samme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tema</a:t>
            </a: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err="1">
                <a:solidFill>
                  <a:srgbClr val="CC3399"/>
                </a:solidFill>
              </a:rPr>
              <a:t>som</a:t>
            </a:r>
            <a:r>
              <a:rPr lang="en-US" dirty="0">
                <a:solidFill>
                  <a:srgbClr val="CC3399"/>
                </a:solidFill>
              </a:rPr>
              <a:t> du </a:t>
            </a:r>
            <a:r>
              <a:rPr lang="en-US" dirty="0" err="1">
                <a:solidFill>
                  <a:srgbClr val="CC3399"/>
                </a:solidFill>
              </a:rPr>
              <a:t>utforsker</a:t>
            </a:r>
            <a:r>
              <a:rPr lang="en-US" dirty="0">
                <a:solidFill>
                  <a:srgbClr val="CC3399"/>
                </a:solidFill>
              </a:rPr>
              <a:t>?</a:t>
            </a:r>
            <a:endParaRPr dirty="0">
              <a:solidFill>
                <a:srgbClr val="CC3399"/>
              </a:solidFill>
            </a:endParaRPr>
          </a:p>
        </p:txBody>
      </p: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D331644E-4B98-45D0-8DBD-D099DC5863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Calibri "/>
              </a:rPr>
              <a:t>Eksempel: «7»</a:t>
            </a:r>
            <a:endParaRPr b="1" dirty="0">
              <a:latin typeface="Calibri "/>
            </a:endParaRPr>
          </a:p>
        </p:txBody>
      </p:sp>
      <p:pic>
        <p:nvPicPr>
          <p:cNvPr id="274" name="Google Shape;274;p2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1514" y="1876931"/>
            <a:ext cx="93345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DEB2AD0B-50BA-4D42-802E-4108D4BC205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Bruk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sitater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eller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kjente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ordtak</a:t>
            </a:r>
            <a:endParaRPr b="1" dirty="0">
              <a:latin typeface="Calibri "/>
            </a:endParaRPr>
          </a:p>
        </p:txBody>
      </p:sp>
      <p:sp>
        <p:nvSpPr>
          <p:cNvPr id="280" name="Google Shape;280;p28"/>
          <p:cNvSpPr txBox="1">
            <a:spLocks noGrp="1"/>
          </p:cNvSpPr>
          <p:nvPr>
            <p:ph idx="1"/>
          </p:nvPr>
        </p:nvSpPr>
        <p:spPr>
          <a:xfrm>
            <a:off x="1038225" y="190157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sitater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klassiske</a:t>
            </a:r>
            <a:r>
              <a:rPr lang="en-US" dirty="0"/>
              <a:t> </a:t>
            </a:r>
            <a:r>
              <a:rPr lang="en-US" dirty="0" err="1"/>
              <a:t>verk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ordtak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er </a:t>
            </a:r>
            <a:r>
              <a:rPr lang="en-US" dirty="0" err="1"/>
              <a:t>vanlige</a:t>
            </a:r>
            <a:r>
              <a:rPr lang="en-US" dirty="0"/>
              <a:t> i </a:t>
            </a:r>
            <a:r>
              <a:rPr lang="en-US" dirty="0" err="1"/>
              <a:t>hverdagsspråket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sangtitler</a:t>
            </a:r>
            <a:r>
              <a:rPr lang="en-US" dirty="0"/>
              <a:t> 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vanlige</a:t>
            </a:r>
            <a:r>
              <a:rPr lang="en-US" dirty="0"/>
              <a:t> </a:t>
            </a:r>
            <a:r>
              <a:rPr lang="en-US" dirty="0" err="1"/>
              <a:t>metaforer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symboler</a:t>
            </a:r>
            <a:endParaRPr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881B68F0-B1E9-4E85-A6A9-441423E859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Calibri "/>
              </a:rPr>
              <a:t>Eksempel: «Jag </a:t>
            </a:r>
            <a:r>
              <a:rPr lang="en-US" b="1" dirty="0" err="1">
                <a:latin typeface="Calibri "/>
              </a:rPr>
              <a:t>är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så</a:t>
            </a:r>
            <a:r>
              <a:rPr lang="en-US" b="1" dirty="0">
                <a:latin typeface="Calibri "/>
              </a:rPr>
              <a:t> glad </a:t>
            </a:r>
            <a:r>
              <a:rPr lang="en-US" b="1" dirty="0" err="1">
                <a:latin typeface="Calibri "/>
              </a:rPr>
              <a:t>att</a:t>
            </a:r>
            <a:r>
              <a:rPr lang="en-US" b="1" dirty="0">
                <a:latin typeface="Calibri "/>
              </a:rPr>
              <a:t> jag </a:t>
            </a:r>
            <a:r>
              <a:rPr lang="en-US" b="1" dirty="0" err="1">
                <a:latin typeface="Calibri "/>
              </a:rPr>
              <a:t>är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svensk</a:t>
            </a:r>
            <a:r>
              <a:rPr lang="en-US" b="1" dirty="0">
                <a:latin typeface="Calibri "/>
              </a:rPr>
              <a:t>»</a:t>
            </a:r>
            <a:endParaRPr b="1" dirty="0">
              <a:latin typeface="Calibri "/>
            </a:endParaRPr>
          </a:p>
        </p:txBody>
      </p:sp>
      <p:pic>
        <p:nvPicPr>
          <p:cNvPr id="287" name="Google Shape;287;p2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9114" y="1984592"/>
            <a:ext cx="9953625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1606A46E-0242-43B2-A374-27DD609AE74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Prøv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selv</a:t>
            </a:r>
            <a:r>
              <a:rPr lang="en-US" b="1" dirty="0">
                <a:latin typeface="Calibri "/>
              </a:rPr>
              <a:t>!</a:t>
            </a:r>
            <a:endParaRPr b="1" dirty="0">
              <a:latin typeface="Calibri "/>
            </a:endParaRPr>
          </a:p>
        </p:txBody>
      </p:sp>
      <p:sp>
        <p:nvSpPr>
          <p:cNvPr id="293" name="Google Shape;293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err="1"/>
              <a:t>Idémyldre</a:t>
            </a:r>
            <a:r>
              <a:rPr lang="en-US" b="1" dirty="0"/>
              <a:t> med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medelev</a:t>
            </a:r>
            <a:r>
              <a:rPr lang="en-US" b="1" dirty="0"/>
              <a:t>: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Kjenner</a:t>
            </a:r>
            <a:r>
              <a:rPr lang="en-US" dirty="0"/>
              <a:t> </a:t>
            </a:r>
            <a:r>
              <a:rPr lang="en-US" dirty="0" err="1"/>
              <a:t>dere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faste</a:t>
            </a:r>
            <a:r>
              <a:rPr lang="en-US" dirty="0"/>
              <a:t> </a:t>
            </a:r>
            <a:r>
              <a:rPr lang="en-US" i="1" dirty="0" err="1"/>
              <a:t>ordtak</a:t>
            </a:r>
            <a:r>
              <a:rPr lang="en-US" dirty="0"/>
              <a:t> i det </a:t>
            </a:r>
            <a:r>
              <a:rPr lang="en-US" dirty="0" err="1"/>
              <a:t>norske</a:t>
            </a:r>
            <a:r>
              <a:rPr lang="en-US" dirty="0"/>
              <a:t> </a:t>
            </a:r>
            <a:r>
              <a:rPr lang="en-US" dirty="0" err="1"/>
              <a:t>språket</a:t>
            </a:r>
            <a:r>
              <a:rPr lang="en-US" dirty="0"/>
              <a:t>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kjente</a:t>
            </a:r>
            <a:r>
              <a:rPr lang="en-US" dirty="0"/>
              <a:t> </a:t>
            </a:r>
            <a:r>
              <a:rPr lang="en-US" i="1" dirty="0" err="1"/>
              <a:t>sitater</a:t>
            </a:r>
            <a:r>
              <a:rPr lang="en-US" dirty="0"/>
              <a:t>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Noen</a:t>
            </a:r>
            <a:r>
              <a:rPr lang="en-US" dirty="0"/>
              <a:t> (</a:t>
            </a:r>
            <a:r>
              <a:rPr lang="en-US" dirty="0" err="1"/>
              <a:t>velbrukte</a:t>
            </a:r>
            <a:r>
              <a:rPr lang="en-US" dirty="0"/>
              <a:t>) </a:t>
            </a:r>
            <a:r>
              <a:rPr lang="en-US" i="1" dirty="0" err="1"/>
              <a:t>metaforer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i="1" dirty="0" err="1"/>
              <a:t>symboler</a:t>
            </a:r>
            <a:r>
              <a:rPr lang="en-US" dirty="0"/>
              <a:t>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Bruk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av </a:t>
            </a:r>
            <a:r>
              <a:rPr lang="en-US" dirty="0" err="1"/>
              <a:t>sitatene</a:t>
            </a:r>
            <a:r>
              <a:rPr lang="en-US" dirty="0"/>
              <a:t>/</a:t>
            </a:r>
            <a:r>
              <a:rPr lang="en-US" dirty="0" err="1"/>
              <a:t>ordtakene</a:t>
            </a:r>
            <a:r>
              <a:rPr lang="en-US" dirty="0"/>
              <a:t>/</a:t>
            </a:r>
            <a:r>
              <a:rPr lang="en-US" dirty="0" err="1"/>
              <a:t>metaforene</a:t>
            </a:r>
            <a:r>
              <a:rPr lang="en-US" dirty="0"/>
              <a:t>/</a:t>
            </a:r>
            <a:r>
              <a:rPr lang="en-US" dirty="0" err="1"/>
              <a:t>symbolene</a:t>
            </a:r>
            <a:r>
              <a:rPr lang="en-US" dirty="0"/>
              <a:t> og </a:t>
            </a:r>
            <a:r>
              <a:rPr lang="en-US" dirty="0" err="1"/>
              <a:t>tenk</a:t>
            </a:r>
            <a:r>
              <a:rPr lang="en-US" dirty="0"/>
              <a:t> at 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bruke</a:t>
            </a:r>
            <a:r>
              <a:rPr lang="en-US" dirty="0"/>
              <a:t> det i </a:t>
            </a:r>
            <a:r>
              <a:rPr lang="en-US" dirty="0" err="1"/>
              <a:t>innledningen</a:t>
            </a:r>
            <a:r>
              <a:rPr lang="en-US" dirty="0"/>
              <a:t> av </a:t>
            </a:r>
            <a:r>
              <a:rPr lang="en-US" dirty="0" err="1"/>
              <a:t>essayet</a:t>
            </a:r>
            <a:r>
              <a:rPr lang="en-US" dirty="0"/>
              <a:t> </a:t>
            </a:r>
            <a:r>
              <a:rPr lang="en-US" dirty="0" err="1"/>
              <a:t>ditt</a:t>
            </a:r>
            <a:r>
              <a:rPr lang="en-US" dirty="0"/>
              <a:t>.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ville</a:t>
            </a:r>
            <a:r>
              <a:rPr lang="en-US" dirty="0"/>
              <a:t> du </a:t>
            </a:r>
            <a:r>
              <a:rPr lang="en-US" dirty="0" err="1"/>
              <a:t>gjort</a:t>
            </a:r>
            <a:r>
              <a:rPr lang="en-US" dirty="0"/>
              <a:t> det? </a:t>
            </a:r>
            <a:r>
              <a:rPr lang="en-US" dirty="0" err="1"/>
              <a:t>Skriv</a:t>
            </a:r>
            <a:r>
              <a:rPr lang="en-US" dirty="0"/>
              <a:t> i </a:t>
            </a:r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minutter</a:t>
            </a:r>
            <a:r>
              <a:rPr lang="en-US" dirty="0"/>
              <a:t>.  </a:t>
            </a:r>
            <a:endParaRPr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AB189B73-DEAB-477B-961B-2ABE7183128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871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Calibri "/>
              </a:rPr>
              <a:t>Ta </a:t>
            </a:r>
            <a:r>
              <a:rPr lang="en-US" b="1" dirty="0" err="1">
                <a:latin typeface="Calibri "/>
              </a:rPr>
              <a:t>utgangspunkt</a:t>
            </a:r>
            <a:r>
              <a:rPr lang="en-US" b="1" dirty="0">
                <a:latin typeface="Calibri "/>
              </a:rPr>
              <a:t> i </a:t>
            </a:r>
            <a:r>
              <a:rPr lang="en-US" b="1" dirty="0" err="1">
                <a:latin typeface="Calibri "/>
              </a:rPr>
              <a:t>andres</a:t>
            </a:r>
            <a:r>
              <a:rPr lang="en-US" b="1" dirty="0">
                <a:latin typeface="Calibri "/>
              </a:rPr>
              <a:t> syn </a:t>
            </a:r>
            <a:r>
              <a:rPr lang="en-US" b="1" dirty="0" err="1">
                <a:latin typeface="Calibri "/>
              </a:rPr>
              <a:t>på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temaet</a:t>
            </a:r>
            <a:r>
              <a:rPr lang="en-US" b="1" dirty="0">
                <a:latin typeface="Calibri "/>
              </a:rPr>
              <a:t> du </a:t>
            </a:r>
            <a:r>
              <a:rPr lang="en-US" b="1" dirty="0" err="1">
                <a:latin typeface="Calibri "/>
              </a:rPr>
              <a:t>skriver</a:t>
            </a:r>
            <a:r>
              <a:rPr lang="en-US" b="1" dirty="0">
                <a:latin typeface="Calibri "/>
              </a:rPr>
              <a:t> om</a:t>
            </a:r>
            <a:endParaRPr b="1" dirty="0">
              <a:latin typeface="Calibri "/>
            </a:endParaRPr>
          </a:p>
        </p:txBody>
      </p:sp>
      <p:sp>
        <p:nvSpPr>
          <p:cNvPr id="299" name="Google Shape;299;p31"/>
          <p:cNvSpPr txBox="1">
            <a:spLocks noGrp="1"/>
          </p:cNvSpPr>
          <p:nvPr>
            <p:ph idx="1"/>
          </p:nvPr>
        </p:nvSpPr>
        <p:spPr>
          <a:xfrm>
            <a:off x="1038225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Eksempel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kulturer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religioner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aldersgrupper</a:t>
            </a:r>
            <a:r>
              <a:rPr lang="en-US" dirty="0"/>
              <a:t>/</a:t>
            </a:r>
            <a:r>
              <a:rPr lang="en-US" dirty="0" err="1"/>
              <a:t>generasjoner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kjønn</a:t>
            </a:r>
            <a:r>
              <a:rPr lang="en-US" dirty="0"/>
              <a:t> og </a:t>
            </a:r>
            <a:r>
              <a:rPr lang="en-US" dirty="0" err="1"/>
              <a:t>seksualiteter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samfunnsgrupper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D5E6279-78E5-453A-B7F4-18DC354131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9389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6050254-D9B7-4C4D-AB60-048CDF0AC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4" y="0"/>
            <a:ext cx="10288748" cy="6859165"/>
          </a:xfrm>
          <a:prstGeom prst="rect">
            <a:avLst/>
          </a:prstGeom>
        </p:spPr>
      </p:pic>
      <p:sp>
        <p:nvSpPr>
          <p:cNvPr id="408" name="Google Shape;408;p47"/>
          <p:cNvSpPr txBox="1">
            <a:spLocks noGrp="1"/>
          </p:cNvSpPr>
          <p:nvPr>
            <p:ph type="title"/>
          </p:nvPr>
        </p:nvSpPr>
        <p:spPr>
          <a:xfrm>
            <a:off x="5068886" y="0"/>
            <a:ext cx="2054225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Essay</a:t>
            </a:r>
            <a:endParaRPr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09" name="Google Shape;409;p47"/>
          <p:cNvSpPr txBox="1">
            <a:spLocks noGrp="1"/>
          </p:cNvSpPr>
          <p:nvPr>
            <p:ph type="body" idx="1"/>
          </p:nvPr>
        </p:nvSpPr>
        <p:spPr>
          <a:xfrm>
            <a:off x="3573462" y="1085850"/>
            <a:ext cx="6523038" cy="53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800" b="1" dirty="0" err="1">
                <a:solidFill>
                  <a:schemeClr val="tx1"/>
                </a:solidFill>
              </a:rPr>
              <a:t>Tema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tips, </a:t>
            </a:r>
            <a:r>
              <a:rPr lang="en-US" sz="2800" dirty="0" err="1">
                <a:solidFill>
                  <a:schemeClr val="tx1"/>
                </a:solidFill>
              </a:rPr>
              <a:t>eksempler</a:t>
            </a:r>
            <a:r>
              <a:rPr lang="en-US" sz="2800" dirty="0">
                <a:solidFill>
                  <a:schemeClr val="tx1"/>
                </a:solidFill>
              </a:rPr>
              <a:t> og </a:t>
            </a:r>
            <a:r>
              <a:rPr lang="en-US" sz="2800" dirty="0" err="1">
                <a:solidFill>
                  <a:schemeClr val="tx1"/>
                </a:solidFill>
              </a:rPr>
              <a:t>skriveøvelser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Calibri "/>
              </a:rPr>
              <a:t>Eksempel: «Den </a:t>
            </a:r>
            <a:r>
              <a:rPr lang="en-US" b="1" dirty="0" err="1">
                <a:latin typeface="Calibri "/>
              </a:rPr>
              <a:t>vanskelige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kjærligheten</a:t>
            </a:r>
            <a:r>
              <a:rPr lang="en-US" b="1" dirty="0">
                <a:latin typeface="Calibri "/>
              </a:rPr>
              <a:t>»</a:t>
            </a:r>
            <a:endParaRPr b="1" dirty="0">
              <a:latin typeface="Calibri "/>
            </a:endParaRPr>
          </a:p>
        </p:txBody>
      </p:sp>
      <p:pic>
        <p:nvPicPr>
          <p:cNvPr id="305" name="Google Shape;305;p3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0002" y="1690688"/>
            <a:ext cx="9344025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C5CBF502-1797-4BD5-A30D-A4E122997D9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Prøv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selv</a:t>
            </a:r>
            <a:r>
              <a:rPr lang="en-US" b="1" dirty="0">
                <a:latin typeface="Calibri "/>
              </a:rPr>
              <a:t>!</a:t>
            </a:r>
            <a:endParaRPr b="1" dirty="0">
              <a:latin typeface="Calibri "/>
            </a:endParaRPr>
          </a:p>
        </p:txBody>
      </p:sp>
      <p:sp>
        <p:nvSpPr>
          <p:cNvPr id="311" name="Google Shape;311;p33"/>
          <p:cNvSpPr txBox="1">
            <a:spLocks noGrp="1"/>
          </p:cNvSpPr>
          <p:nvPr>
            <p:ph idx="1"/>
          </p:nvPr>
        </p:nvSpPr>
        <p:spPr>
          <a:xfrm>
            <a:off x="838199" y="1758950"/>
            <a:ext cx="108870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Ta </a:t>
            </a:r>
            <a:r>
              <a:rPr lang="en-US" b="1" dirty="0" err="1"/>
              <a:t>utgangspunkt</a:t>
            </a:r>
            <a:r>
              <a:rPr lang="en-US" b="1" dirty="0"/>
              <a:t> i </a:t>
            </a:r>
            <a:r>
              <a:rPr lang="en-US" b="1" dirty="0" err="1"/>
              <a:t>temaet</a:t>
            </a:r>
            <a:r>
              <a:rPr lang="en-US" b="1" dirty="0"/>
              <a:t> </a:t>
            </a:r>
            <a:r>
              <a:rPr lang="en-US" b="1" dirty="0" err="1"/>
              <a:t>kjærlighet</a:t>
            </a:r>
            <a:r>
              <a:rPr lang="en-US" b="1" dirty="0"/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200" b="1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400" dirty="0"/>
              <a:t>Er det </a:t>
            </a:r>
            <a:r>
              <a:rPr lang="en-US" sz="2400" dirty="0" err="1"/>
              <a:t>forskjellige</a:t>
            </a:r>
            <a:r>
              <a:rPr lang="en-US" sz="2400" dirty="0"/>
              <a:t> syn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hva</a:t>
            </a:r>
            <a:r>
              <a:rPr lang="en-US" sz="2400" dirty="0"/>
              <a:t> det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være</a:t>
            </a:r>
            <a:r>
              <a:rPr lang="en-US" sz="2400" dirty="0"/>
              <a:t> om du er </a:t>
            </a:r>
            <a:r>
              <a:rPr lang="en-US" sz="2400" dirty="0" err="1"/>
              <a:t>tenåring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middelaldrende</a:t>
            </a:r>
            <a:r>
              <a:rPr lang="en-US" sz="2400" dirty="0"/>
              <a:t>?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5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400" dirty="0"/>
              <a:t>Om du er </a:t>
            </a:r>
            <a:r>
              <a:rPr lang="en-US" sz="2400" dirty="0" err="1"/>
              <a:t>troende</a:t>
            </a:r>
            <a:r>
              <a:rPr lang="en-US" sz="2400" dirty="0"/>
              <a:t> </a:t>
            </a:r>
            <a:r>
              <a:rPr lang="en-US" sz="2400" dirty="0" err="1"/>
              <a:t>kristen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åpent</a:t>
            </a:r>
            <a:r>
              <a:rPr lang="en-US" sz="2400" dirty="0"/>
              <a:t> </a:t>
            </a:r>
            <a:r>
              <a:rPr lang="en-US" sz="2400" dirty="0" err="1"/>
              <a:t>homofil</a:t>
            </a:r>
            <a:r>
              <a:rPr lang="en-US" sz="2400" dirty="0"/>
              <a:t>?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US" dirty="0"/>
            </a:br>
            <a:r>
              <a:rPr lang="en-US" b="1" dirty="0" err="1"/>
              <a:t>Diskuter</a:t>
            </a:r>
            <a:r>
              <a:rPr lang="en-US" b="1" dirty="0"/>
              <a:t> med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medelev</a:t>
            </a:r>
            <a:endParaRPr lang="en-US" b="1" dirty="0"/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en-US" sz="2400" dirty="0" err="1"/>
              <a:t>Hvor</a:t>
            </a:r>
            <a:r>
              <a:rPr lang="en-US" sz="2400" dirty="0"/>
              <a:t> og </a:t>
            </a:r>
            <a:r>
              <a:rPr lang="en-US" sz="2400" dirty="0" err="1"/>
              <a:t>hvordan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dere</a:t>
            </a:r>
            <a:r>
              <a:rPr lang="en-US" sz="2400" dirty="0"/>
              <a:t> </a:t>
            </a:r>
            <a:r>
              <a:rPr lang="en-US" sz="2400" dirty="0" err="1"/>
              <a:t>eventuelt</a:t>
            </a:r>
            <a:r>
              <a:rPr lang="en-US" sz="2400" dirty="0"/>
              <a:t> </a:t>
            </a:r>
            <a:r>
              <a:rPr lang="en-US" sz="2400" dirty="0" err="1"/>
              <a:t>finne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av </a:t>
            </a:r>
            <a:r>
              <a:rPr lang="en-US" sz="2400" dirty="0" err="1"/>
              <a:t>hva</a:t>
            </a:r>
            <a:r>
              <a:rPr lang="en-US" sz="2400" dirty="0"/>
              <a:t> </a:t>
            </a:r>
            <a:r>
              <a:rPr lang="en-US" sz="2400" dirty="0" err="1"/>
              <a:t>andres</a:t>
            </a:r>
            <a:r>
              <a:rPr lang="en-US" sz="2400" dirty="0"/>
              <a:t> syn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temaet</a:t>
            </a:r>
            <a:r>
              <a:rPr lang="en-US" sz="2400" dirty="0"/>
              <a:t> er?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en-US" sz="2400" dirty="0" err="1"/>
              <a:t>Hva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informasjon</a:t>
            </a:r>
            <a:r>
              <a:rPr lang="en-US" sz="2400" dirty="0"/>
              <a:t> om </a:t>
            </a:r>
            <a:r>
              <a:rPr lang="en-US" sz="2400" dirty="0" err="1"/>
              <a:t>andres</a:t>
            </a:r>
            <a:r>
              <a:rPr lang="en-US" sz="2400" dirty="0"/>
              <a:t> syn </a:t>
            </a:r>
            <a:r>
              <a:rPr lang="en-US" sz="2400" dirty="0" err="1"/>
              <a:t>tilføre</a:t>
            </a:r>
            <a:r>
              <a:rPr lang="en-US" sz="2400" dirty="0"/>
              <a:t> </a:t>
            </a:r>
            <a:r>
              <a:rPr lang="en-US" sz="2400" dirty="0" err="1"/>
              <a:t>essayet</a:t>
            </a:r>
            <a:r>
              <a:rPr lang="en-US" sz="2400" dirty="0"/>
              <a:t> </a:t>
            </a:r>
            <a:r>
              <a:rPr lang="en-US" sz="2400" dirty="0" err="1"/>
              <a:t>ditt</a:t>
            </a:r>
            <a:r>
              <a:rPr lang="en-US" sz="2400" dirty="0"/>
              <a:t>?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en-US" sz="2400" dirty="0"/>
              <a:t>Ser du </a:t>
            </a:r>
            <a:r>
              <a:rPr lang="en-US" sz="2400" dirty="0" err="1"/>
              <a:t>noen</a:t>
            </a:r>
            <a:r>
              <a:rPr lang="en-US" sz="2400" dirty="0"/>
              <a:t> </a:t>
            </a:r>
            <a:r>
              <a:rPr lang="en-US" sz="2400" dirty="0" err="1"/>
              <a:t>utfordringer</a:t>
            </a:r>
            <a:r>
              <a:rPr lang="en-US" sz="2400" dirty="0"/>
              <a:t> </a:t>
            </a:r>
            <a:r>
              <a:rPr lang="en-US" sz="2400" dirty="0" err="1"/>
              <a:t>ved</a:t>
            </a:r>
            <a:r>
              <a:rPr lang="en-US" sz="2400" dirty="0"/>
              <a:t> å </a:t>
            </a:r>
            <a:r>
              <a:rPr lang="en-US" sz="2400" dirty="0" err="1"/>
              <a:t>bruke</a:t>
            </a:r>
            <a:r>
              <a:rPr lang="en-US" sz="2400" dirty="0"/>
              <a:t> </a:t>
            </a:r>
            <a:r>
              <a:rPr lang="en-US" sz="2400" dirty="0" err="1"/>
              <a:t>andres</a:t>
            </a:r>
            <a:r>
              <a:rPr lang="en-US" sz="2400" dirty="0"/>
              <a:t> syn,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ved</a:t>
            </a:r>
            <a:r>
              <a:rPr lang="en-US" sz="2400" dirty="0"/>
              <a:t> </a:t>
            </a:r>
            <a:r>
              <a:rPr lang="en-US" sz="2400" dirty="0" err="1"/>
              <a:t>måten</a:t>
            </a:r>
            <a:r>
              <a:rPr lang="en-US" sz="2400" dirty="0"/>
              <a:t> du </a:t>
            </a:r>
            <a:r>
              <a:rPr lang="en-US" sz="2400" dirty="0" err="1"/>
              <a:t>innhenter</a:t>
            </a:r>
            <a:r>
              <a:rPr lang="en-US" sz="2400" dirty="0"/>
              <a:t> </a:t>
            </a:r>
            <a:r>
              <a:rPr lang="en-US" sz="2400" dirty="0" err="1"/>
              <a:t>opplysninger</a:t>
            </a:r>
            <a:r>
              <a:rPr lang="en-US" sz="2400" dirty="0"/>
              <a:t> om </a:t>
            </a:r>
            <a:r>
              <a:rPr lang="en-US" sz="2400" dirty="0" err="1"/>
              <a:t>andres</a:t>
            </a:r>
            <a:r>
              <a:rPr lang="en-US" sz="2400" dirty="0"/>
              <a:t> syn </a:t>
            </a:r>
            <a:r>
              <a:rPr lang="en-US" sz="2400" dirty="0" err="1"/>
              <a:t>på</a:t>
            </a:r>
            <a:r>
              <a:rPr lang="en-US" sz="2400" dirty="0"/>
              <a:t>? </a:t>
            </a:r>
            <a:endParaRPr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9DD073E7-D05C-4360-8969-E739A96C9B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Bruk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fakta</a:t>
            </a:r>
            <a:r>
              <a:rPr lang="en-US" b="1" dirty="0">
                <a:latin typeface="Calibri "/>
              </a:rPr>
              <a:t>, </a:t>
            </a:r>
            <a:r>
              <a:rPr lang="en-US" b="1" dirty="0" err="1">
                <a:latin typeface="Calibri "/>
              </a:rPr>
              <a:t>statistikk</a:t>
            </a:r>
            <a:r>
              <a:rPr lang="en-US" b="1" dirty="0">
                <a:latin typeface="Calibri "/>
              </a:rPr>
              <a:t> </a:t>
            </a:r>
            <a:endParaRPr b="1" dirty="0">
              <a:latin typeface="Calibri "/>
            </a:endParaRPr>
          </a:p>
        </p:txBody>
      </p:sp>
      <p:sp>
        <p:nvSpPr>
          <p:cNvPr id="317" name="Google Shape;317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b-NO" b="1" dirty="0"/>
              <a:t>Eksempel</a:t>
            </a:r>
            <a:endParaRPr b="1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fakta</a:t>
            </a:r>
            <a:r>
              <a:rPr lang="en-US" dirty="0"/>
              <a:t> om </a:t>
            </a:r>
            <a:r>
              <a:rPr lang="en-US" dirty="0" err="1"/>
              <a:t>historiske</a:t>
            </a:r>
            <a:r>
              <a:rPr lang="en-US" dirty="0"/>
              <a:t> </a:t>
            </a:r>
            <a:r>
              <a:rPr lang="en-US" dirty="0" err="1"/>
              <a:t>hendelser</a:t>
            </a:r>
            <a:r>
              <a:rPr lang="en-US" dirty="0"/>
              <a:t>, </a:t>
            </a:r>
            <a:r>
              <a:rPr lang="en-US" dirty="0" err="1"/>
              <a:t>personer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statistikk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forskning</a:t>
            </a:r>
            <a:r>
              <a:rPr lang="en-US" dirty="0"/>
              <a:t> 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leksikonartikler</a:t>
            </a:r>
            <a:r>
              <a:rPr lang="en-US" dirty="0"/>
              <a:t> og </a:t>
            </a:r>
            <a:r>
              <a:rPr lang="en-US" dirty="0" err="1"/>
              <a:t>fakta</a:t>
            </a:r>
            <a:r>
              <a:rPr lang="en-US" dirty="0"/>
              <a:t> om land, </a:t>
            </a:r>
            <a:r>
              <a:rPr lang="en-US" dirty="0" err="1"/>
              <a:t>steder</a:t>
            </a:r>
            <a:r>
              <a:rPr lang="en-US" dirty="0"/>
              <a:t> </a:t>
            </a:r>
            <a:r>
              <a:rPr lang="en-US" dirty="0" err="1"/>
              <a:t>osv</a:t>
            </a:r>
            <a:r>
              <a:rPr lang="en-US" dirty="0"/>
              <a:t>. </a:t>
            </a:r>
            <a:endParaRPr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91FA73C9-A4CF-48AA-8C23-812F3CB1FF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Calibri "/>
              </a:rPr>
              <a:t>Eksempel: «Ingen </a:t>
            </a:r>
            <a:r>
              <a:rPr lang="en-US" b="1" dirty="0" err="1">
                <a:latin typeface="Calibri "/>
              </a:rPr>
              <a:t>tittel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på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grava</a:t>
            </a:r>
            <a:r>
              <a:rPr lang="en-US" b="1" dirty="0">
                <a:latin typeface="Calibri "/>
              </a:rPr>
              <a:t>»</a:t>
            </a:r>
            <a:endParaRPr b="1" dirty="0">
              <a:latin typeface="Calibri "/>
            </a:endParaRPr>
          </a:p>
        </p:txBody>
      </p:sp>
      <p:pic>
        <p:nvPicPr>
          <p:cNvPr id="323" name="Google Shape;323;p3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285875" y="2157412"/>
            <a:ext cx="904875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8131DF56-2B26-4743-A041-676C070C1C2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+mn-lt"/>
              </a:rPr>
              <a:t>Prøv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selv</a:t>
            </a:r>
            <a:r>
              <a:rPr lang="en-US" b="1" dirty="0">
                <a:latin typeface="+mn-lt"/>
              </a:rPr>
              <a:t>!</a:t>
            </a:r>
            <a:endParaRPr b="1" dirty="0">
              <a:latin typeface="+mn-lt"/>
            </a:endParaRPr>
          </a:p>
        </p:txBody>
      </p:sp>
      <p:sp>
        <p:nvSpPr>
          <p:cNvPr id="329" name="Google Shape;329;p36"/>
          <p:cNvSpPr txBox="1">
            <a:spLocks noGrp="1"/>
          </p:cNvSpPr>
          <p:nvPr>
            <p:ph sz="half" idx="1"/>
          </p:nvPr>
        </p:nvSpPr>
        <p:spPr>
          <a:xfrm>
            <a:off x="838200" y="1606550"/>
            <a:ext cx="57531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Finn </a:t>
            </a:r>
            <a:r>
              <a:rPr lang="en-US" b="1" dirty="0" err="1"/>
              <a:t>fakta</a:t>
            </a:r>
            <a:r>
              <a:rPr lang="en-US" b="1" dirty="0"/>
              <a:t> om </a:t>
            </a:r>
            <a:r>
              <a:rPr lang="en-US" b="1" dirty="0" err="1"/>
              <a:t>skolen</a:t>
            </a:r>
            <a:r>
              <a:rPr lang="en-US" b="1" dirty="0"/>
              <a:t> du </a:t>
            </a:r>
            <a:r>
              <a:rPr lang="en-US" b="1" dirty="0" err="1"/>
              <a:t>går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endParaRPr b="1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Når</a:t>
            </a:r>
            <a:r>
              <a:rPr lang="en-US" sz="2400" dirty="0"/>
              <a:t> </a:t>
            </a:r>
            <a:r>
              <a:rPr lang="en-US" sz="2400" dirty="0" err="1"/>
              <a:t>ble</a:t>
            </a:r>
            <a:r>
              <a:rPr lang="en-US" sz="2400" dirty="0"/>
              <a:t> </a:t>
            </a:r>
            <a:r>
              <a:rPr lang="en-US" sz="2400" dirty="0" err="1"/>
              <a:t>skolen</a:t>
            </a:r>
            <a:r>
              <a:rPr lang="en-US" sz="2400" dirty="0"/>
              <a:t> din </a:t>
            </a:r>
            <a:r>
              <a:rPr lang="en-US" sz="2400" dirty="0" err="1"/>
              <a:t>grunnlagt</a:t>
            </a:r>
            <a:r>
              <a:rPr lang="en-US" sz="2400" dirty="0"/>
              <a:t>?</a:t>
            </a:r>
            <a:endParaRPr sz="24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Finner</a:t>
            </a:r>
            <a:r>
              <a:rPr lang="en-US" sz="2400" dirty="0"/>
              <a:t> du </a:t>
            </a:r>
            <a:r>
              <a:rPr lang="en-US" sz="2400" dirty="0" err="1"/>
              <a:t>viktige</a:t>
            </a:r>
            <a:r>
              <a:rPr lang="en-US" sz="2400" dirty="0"/>
              <a:t> </a:t>
            </a:r>
            <a:r>
              <a:rPr lang="en-US" sz="2400" dirty="0" err="1"/>
              <a:t>hendelser</a:t>
            </a:r>
            <a:r>
              <a:rPr lang="en-US" sz="2400" dirty="0"/>
              <a:t> i </a:t>
            </a:r>
            <a:r>
              <a:rPr lang="en-US" sz="2400" dirty="0" err="1"/>
              <a:t>skolehistorien</a:t>
            </a:r>
            <a:r>
              <a:rPr lang="en-US" sz="2400" dirty="0"/>
              <a:t>?</a:t>
            </a:r>
            <a:endParaRPr sz="24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Hvor</a:t>
            </a:r>
            <a:r>
              <a:rPr lang="en-US" sz="2400" dirty="0"/>
              <a:t> mange </a:t>
            </a:r>
            <a:r>
              <a:rPr lang="en-US" sz="2400" dirty="0" err="1"/>
              <a:t>elever</a:t>
            </a:r>
            <a:r>
              <a:rPr lang="en-US" sz="2400" dirty="0"/>
              <a:t> </a:t>
            </a:r>
            <a:r>
              <a:rPr lang="en-US" sz="2400" dirty="0" err="1"/>
              <a:t>hadde</a:t>
            </a:r>
            <a:r>
              <a:rPr lang="en-US" sz="2400" dirty="0"/>
              <a:t> den?</a:t>
            </a:r>
            <a:endParaRPr sz="24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Hvilket</a:t>
            </a:r>
            <a:r>
              <a:rPr lang="en-US" sz="2400" dirty="0"/>
              <a:t> </a:t>
            </a:r>
            <a:r>
              <a:rPr lang="en-US" sz="2400" dirty="0" err="1"/>
              <a:t>karaktersnitt</a:t>
            </a:r>
            <a:r>
              <a:rPr lang="en-US" sz="2400" dirty="0"/>
              <a:t> </a:t>
            </a:r>
            <a:r>
              <a:rPr lang="en-US" sz="2400" dirty="0" err="1"/>
              <a:t>hadde</a:t>
            </a:r>
            <a:r>
              <a:rPr lang="en-US" sz="2400" dirty="0"/>
              <a:t> den?</a:t>
            </a:r>
            <a:endParaRPr sz="2400" dirty="0"/>
          </a:p>
        </p:txBody>
      </p:sp>
      <p:sp>
        <p:nvSpPr>
          <p:cNvPr id="330" name="Google Shape;330;p36"/>
          <p:cNvSpPr txBox="1">
            <a:spLocks noGrp="1"/>
          </p:cNvSpPr>
          <p:nvPr>
            <p:ph sz="half" idx="2"/>
          </p:nvPr>
        </p:nvSpPr>
        <p:spPr>
          <a:xfrm>
            <a:off x="6705600" y="2349500"/>
            <a:ext cx="5219700" cy="3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solidFill>
                  <a:srgbClr val="CC3399"/>
                </a:solidFill>
              </a:rPr>
              <a:t>Hent </a:t>
            </a:r>
            <a:r>
              <a:rPr lang="en-US" sz="2400" dirty="0" err="1">
                <a:solidFill>
                  <a:srgbClr val="CC3399"/>
                </a:solidFill>
              </a:rPr>
              <a:t>opp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teksten</a:t>
            </a:r>
            <a:r>
              <a:rPr lang="en-US" sz="2400" dirty="0">
                <a:solidFill>
                  <a:srgbClr val="CC3399"/>
                </a:solidFill>
              </a:rPr>
              <a:t> du </a:t>
            </a:r>
            <a:r>
              <a:rPr lang="en-US" sz="2400" dirty="0" err="1">
                <a:solidFill>
                  <a:srgbClr val="CC3399"/>
                </a:solidFill>
              </a:rPr>
              <a:t>skrev</a:t>
            </a:r>
            <a:r>
              <a:rPr lang="en-US" sz="2400" dirty="0">
                <a:solidFill>
                  <a:srgbClr val="CC3399"/>
                </a:solidFill>
              </a:rPr>
              <a:t> under «</a:t>
            </a:r>
            <a:r>
              <a:rPr lang="en-US" sz="2400" dirty="0" err="1">
                <a:solidFill>
                  <a:srgbClr val="CC3399"/>
                </a:solidFill>
              </a:rPr>
              <a:t>Forteller</a:t>
            </a:r>
            <a:r>
              <a:rPr lang="en-US" sz="2400" dirty="0">
                <a:solidFill>
                  <a:srgbClr val="CC3399"/>
                </a:solidFill>
              </a:rPr>
              <a:t> i </a:t>
            </a:r>
            <a:r>
              <a:rPr lang="en-US" sz="2400" dirty="0" err="1">
                <a:solidFill>
                  <a:srgbClr val="CC3399"/>
                </a:solidFill>
              </a:rPr>
              <a:t>bevegelse</a:t>
            </a:r>
            <a:r>
              <a:rPr lang="en-US" sz="2400" dirty="0">
                <a:solidFill>
                  <a:srgbClr val="CC3399"/>
                </a:solidFill>
              </a:rPr>
              <a:t>». Her </a:t>
            </a:r>
            <a:r>
              <a:rPr lang="en-US" sz="2400" dirty="0" err="1">
                <a:solidFill>
                  <a:srgbClr val="CC3399"/>
                </a:solidFill>
              </a:rPr>
              <a:t>har</a:t>
            </a:r>
            <a:r>
              <a:rPr lang="en-US" sz="2400" dirty="0">
                <a:solidFill>
                  <a:srgbClr val="CC3399"/>
                </a:solidFill>
              </a:rPr>
              <a:t> du </a:t>
            </a:r>
            <a:r>
              <a:rPr lang="en-US" sz="2400" dirty="0" err="1">
                <a:solidFill>
                  <a:srgbClr val="CC3399"/>
                </a:solidFill>
              </a:rPr>
              <a:t>skildret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reisen</a:t>
            </a:r>
            <a:r>
              <a:rPr lang="en-US" sz="2400" dirty="0">
                <a:solidFill>
                  <a:srgbClr val="CC3399"/>
                </a:solidFill>
              </a:rPr>
              <a:t> din </a:t>
            </a:r>
            <a:r>
              <a:rPr lang="en-US" sz="2400" dirty="0" err="1">
                <a:solidFill>
                  <a:srgbClr val="CC3399"/>
                </a:solidFill>
              </a:rPr>
              <a:t>til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skolen</a:t>
            </a:r>
            <a:r>
              <a:rPr lang="en-US" sz="2400" dirty="0">
                <a:solidFill>
                  <a:srgbClr val="CC3399"/>
                </a:solidFill>
              </a:rPr>
              <a:t>. </a:t>
            </a:r>
            <a:r>
              <a:rPr lang="en-US" sz="2400" dirty="0" err="1">
                <a:solidFill>
                  <a:srgbClr val="CC3399"/>
                </a:solidFill>
              </a:rPr>
              <a:t>Fortsett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teksten</a:t>
            </a:r>
            <a:r>
              <a:rPr lang="en-US" sz="2400" dirty="0">
                <a:solidFill>
                  <a:srgbClr val="CC3399"/>
                </a:solidFill>
              </a:rPr>
              <a:t> din med at du </a:t>
            </a:r>
            <a:r>
              <a:rPr lang="en-US" sz="2400" dirty="0" err="1">
                <a:solidFill>
                  <a:srgbClr val="CC3399"/>
                </a:solidFill>
              </a:rPr>
              <a:t>ankommer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skolen</a:t>
            </a:r>
            <a:r>
              <a:rPr lang="en-US" sz="2400" dirty="0">
                <a:solidFill>
                  <a:srgbClr val="CC3399"/>
                </a:solidFill>
              </a:rPr>
              <a:t>. </a:t>
            </a:r>
            <a:r>
              <a:rPr lang="en-US" sz="2400" dirty="0" err="1">
                <a:solidFill>
                  <a:srgbClr val="CC3399"/>
                </a:solidFill>
              </a:rPr>
              <a:t>Hvordan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kan</a:t>
            </a:r>
            <a:r>
              <a:rPr lang="en-US" sz="2400" dirty="0">
                <a:solidFill>
                  <a:srgbClr val="CC3399"/>
                </a:solidFill>
              </a:rPr>
              <a:t> du </a:t>
            </a:r>
            <a:r>
              <a:rPr lang="en-US" sz="2400" dirty="0" err="1">
                <a:solidFill>
                  <a:srgbClr val="CC3399"/>
                </a:solidFill>
              </a:rPr>
              <a:t>hjerneskrive</a:t>
            </a:r>
            <a:r>
              <a:rPr lang="en-US" sz="2400" dirty="0">
                <a:solidFill>
                  <a:srgbClr val="CC3399"/>
                </a:solidFill>
              </a:rPr>
              <a:t> om </a:t>
            </a:r>
            <a:r>
              <a:rPr lang="en-US" sz="2400" dirty="0" err="1">
                <a:solidFill>
                  <a:srgbClr val="CC3399"/>
                </a:solidFill>
              </a:rPr>
              <a:t>skolen</a:t>
            </a:r>
            <a:r>
              <a:rPr lang="en-US" sz="2400" dirty="0">
                <a:solidFill>
                  <a:srgbClr val="CC3399"/>
                </a:solidFill>
              </a:rPr>
              <a:t> din da? </a:t>
            </a:r>
            <a:endParaRPr sz="2400" dirty="0">
              <a:solidFill>
                <a:srgbClr val="CC3399"/>
              </a:solidFill>
            </a:endParaRPr>
          </a:p>
        </p:txBody>
      </p: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098C7A68-ADEE-4C32-8998-0BFC89497E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542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3DB7B67-A02E-4727-B658-520B5682D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310070" cy="6858000"/>
          </a:xfrm>
          <a:prstGeom prst="rect">
            <a:avLst/>
          </a:prstGeom>
        </p:spPr>
      </p:pic>
      <p:sp>
        <p:nvSpPr>
          <p:cNvPr id="335" name="Google Shape;335;p37"/>
          <p:cNvSpPr txBox="1">
            <a:spLocks noGrp="1"/>
          </p:cNvSpPr>
          <p:nvPr>
            <p:ph type="title"/>
          </p:nvPr>
        </p:nvSpPr>
        <p:spPr>
          <a:xfrm>
            <a:off x="5791200" y="204788"/>
            <a:ext cx="60642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 err="1">
                <a:solidFill>
                  <a:schemeClr val="bg1"/>
                </a:solidFill>
                <a:latin typeface="Calibri "/>
              </a:rPr>
              <a:t>Struktur</a:t>
            </a:r>
            <a:r>
              <a:rPr lang="en-US" b="1" dirty="0">
                <a:solidFill>
                  <a:schemeClr val="bg1"/>
                </a:solidFill>
                <a:latin typeface="Calibri "/>
              </a:rPr>
              <a:t> og </a:t>
            </a:r>
            <a:r>
              <a:rPr lang="en-US" b="1" dirty="0" err="1">
                <a:solidFill>
                  <a:schemeClr val="bg1"/>
                </a:solidFill>
                <a:latin typeface="Calibri "/>
              </a:rPr>
              <a:t>språk</a:t>
            </a:r>
            <a:r>
              <a:rPr lang="en-US" b="1" dirty="0">
                <a:solidFill>
                  <a:schemeClr val="bg1"/>
                </a:solidFill>
                <a:latin typeface="Calibri "/>
              </a:rPr>
              <a:t> </a:t>
            </a:r>
            <a:endParaRPr b="1" dirty="0">
              <a:solidFill>
                <a:schemeClr val="bg1"/>
              </a:solidFill>
              <a:latin typeface="Calibri 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Calibri "/>
              </a:rPr>
              <a:t>Å </a:t>
            </a:r>
            <a:r>
              <a:rPr lang="en-US" b="1" dirty="0" err="1">
                <a:latin typeface="Calibri "/>
              </a:rPr>
              <a:t>strukturere</a:t>
            </a:r>
            <a:r>
              <a:rPr lang="en-US" b="1" dirty="0">
                <a:latin typeface="Calibri "/>
              </a:rPr>
              <a:t> et essay</a:t>
            </a:r>
            <a:endParaRPr b="1" dirty="0">
              <a:latin typeface="Calibri "/>
            </a:endParaRPr>
          </a:p>
        </p:txBody>
      </p:sp>
      <p:sp>
        <p:nvSpPr>
          <p:cNvPr id="342" name="Google Shape;342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Essay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reflekterende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der </a:t>
            </a:r>
            <a:r>
              <a:rPr lang="en-US" dirty="0" err="1"/>
              <a:t>egne</a:t>
            </a:r>
            <a:r>
              <a:rPr lang="en-US" dirty="0"/>
              <a:t> og </a:t>
            </a:r>
            <a:r>
              <a:rPr lang="en-US" dirty="0" err="1"/>
              <a:t>andres</a:t>
            </a:r>
            <a:r>
              <a:rPr lang="en-US" dirty="0"/>
              <a:t> tanker </a:t>
            </a:r>
            <a:r>
              <a:rPr lang="en-US" dirty="0" err="1"/>
              <a:t>møtes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Det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utprøvende</a:t>
            </a:r>
            <a:r>
              <a:rPr lang="en-US" dirty="0"/>
              <a:t> og «</a:t>
            </a:r>
            <a:r>
              <a:rPr lang="en-US" dirty="0" err="1"/>
              <a:t>løs</a:t>
            </a:r>
            <a:r>
              <a:rPr lang="en-US" dirty="0"/>
              <a:t>» form </a:t>
            </a:r>
            <a:r>
              <a:rPr lang="en-US" dirty="0" err="1"/>
              <a:t>enn</a:t>
            </a:r>
            <a:r>
              <a:rPr lang="en-US" dirty="0"/>
              <a:t> for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drøftende</a:t>
            </a:r>
            <a:r>
              <a:rPr lang="en-US" dirty="0"/>
              <a:t> </a:t>
            </a:r>
            <a:r>
              <a:rPr lang="en-US" dirty="0" err="1"/>
              <a:t>artikkel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Det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ingen</a:t>
            </a:r>
            <a:r>
              <a:rPr lang="en-US" dirty="0"/>
              <a:t> </a:t>
            </a:r>
            <a:r>
              <a:rPr lang="en-US" dirty="0" err="1"/>
              <a:t>klar</a:t>
            </a:r>
            <a:r>
              <a:rPr lang="en-US" dirty="0"/>
              <a:t> </a:t>
            </a:r>
            <a:r>
              <a:rPr lang="en-US" dirty="0" err="1"/>
              <a:t>konklusjon</a:t>
            </a:r>
            <a:r>
              <a:rPr lang="en-US" dirty="0"/>
              <a:t>. </a:t>
            </a:r>
            <a:r>
              <a:rPr lang="en-US" dirty="0" err="1"/>
              <a:t>Poenget</a:t>
            </a:r>
            <a:r>
              <a:rPr lang="en-US" dirty="0"/>
              <a:t> er å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leseren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tenke</a:t>
            </a:r>
            <a:r>
              <a:rPr lang="en-US" dirty="0"/>
              <a:t> </a:t>
            </a:r>
            <a:r>
              <a:rPr lang="en-US" dirty="0" err="1"/>
              <a:t>selv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3FFAD71D-D90F-4D9B-8E21-C615714E9E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Calibri "/>
              </a:rPr>
              <a:t>«Å </a:t>
            </a:r>
            <a:r>
              <a:rPr lang="en-US" b="1" dirty="0" err="1">
                <a:latin typeface="Calibri "/>
              </a:rPr>
              <a:t>gå</a:t>
            </a:r>
            <a:r>
              <a:rPr lang="en-US" b="1" dirty="0">
                <a:latin typeface="Calibri "/>
              </a:rPr>
              <a:t> tur med </a:t>
            </a:r>
            <a:r>
              <a:rPr lang="en-US" b="1" dirty="0" err="1">
                <a:latin typeface="Calibri "/>
              </a:rPr>
              <a:t>en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maur</a:t>
            </a:r>
            <a:r>
              <a:rPr lang="en-US" b="1" dirty="0">
                <a:latin typeface="Calibri "/>
              </a:rPr>
              <a:t>»</a:t>
            </a:r>
            <a:endParaRPr b="1" dirty="0">
              <a:latin typeface="Calibri "/>
            </a:endParaRPr>
          </a:p>
        </p:txBody>
      </p:sp>
      <p:sp>
        <p:nvSpPr>
          <p:cNvPr id="348" name="Google Shape;348;p39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4197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Å </a:t>
            </a:r>
            <a:r>
              <a:rPr lang="en-US" sz="2400" dirty="0" err="1"/>
              <a:t>skrive</a:t>
            </a:r>
            <a:r>
              <a:rPr lang="en-US" sz="2400" dirty="0"/>
              <a:t> et essay er </a:t>
            </a:r>
            <a:r>
              <a:rPr lang="en-US" sz="2400" dirty="0" err="1"/>
              <a:t>som</a:t>
            </a:r>
            <a:r>
              <a:rPr lang="en-US" sz="2400" dirty="0"/>
              <a:t> å </a:t>
            </a:r>
            <a:r>
              <a:rPr lang="en-US" sz="2400" dirty="0" err="1"/>
              <a:t>gå</a:t>
            </a:r>
            <a:r>
              <a:rPr lang="en-US" sz="2400" dirty="0"/>
              <a:t> tur med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maur</a:t>
            </a:r>
            <a:r>
              <a:rPr lang="en-US" sz="2400" dirty="0"/>
              <a:t> i </a:t>
            </a:r>
            <a:r>
              <a:rPr lang="en-US" sz="2400" dirty="0" err="1"/>
              <a:t>bånd</a:t>
            </a:r>
            <a:r>
              <a:rPr lang="en-US" sz="2400" dirty="0"/>
              <a:t>: Den </a:t>
            </a:r>
            <a:r>
              <a:rPr lang="en-US" sz="2400" dirty="0" err="1"/>
              <a:t>virrer</a:t>
            </a:r>
            <a:r>
              <a:rPr lang="en-US" sz="2400" dirty="0"/>
              <a:t> </a:t>
            </a:r>
            <a:r>
              <a:rPr lang="en-US" sz="2400" dirty="0" err="1"/>
              <a:t>tilsynelatende</a:t>
            </a:r>
            <a:r>
              <a:rPr lang="en-US" sz="2400" dirty="0"/>
              <a:t> </a:t>
            </a:r>
            <a:r>
              <a:rPr lang="en-US" sz="2400" dirty="0" err="1"/>
              <a:t>målløst</a:t>
            </a:r>
            <a:r>
              <a:rPr lang="en-US" sz="2400" dirty="0"/>
              <a:t> </a:t>
            </a:r>
            <a:r>
              <a:rPr lang="en-US" sz="2400" dirty="0" err="1"/>
              <a:t>rundt</a:t>
            </a:r>
            <a:r>
              <a:rPr lang="en-US" sz="2400" dirty="0"/>
              <a:t>, men den </a:t>
            </a:r>
            <a:r>
              <a:rPr lang="en-US" sz="2400" dirty="0" err="1"/>
              <a:t>finner</a:t>
            </a:r>
            <a:r>
              <a:rPr lang="en-US" sz="2400" dirty="0"/>
              <a:t> </a:t>
            </a:r>
            <a:r>
              <a:rPr lang="en-US" sz="2400" dirty="0" err="1"/>
              <a:t>alltid</a:t>
            </a:r>
            <a:r>
              <a:rPr lang="en-US" sz="2400" dirty="0"/>
              <a:t> </a:t>
            </a:r>
            <a:r>
              <a:rPr lang="en-US" sz="2400" dirty="0" err="1"/>
              <a:t>hjem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slutt</a:t>
            </a:r>
            <a:r>
              <a:rPr lang="en-US" sz="2400" dirty="0"/>
              <a:t>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sz="9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I et essay </a:t>
            </a:r>
            <a:r>
              <a:rPr lang="en-US" sz="2400" dirty="0" err="1"/>
              <a:t>kaller</a:t>
            </a:r>
            <a:r>
              <a:rPr lang="en-US" sz="2400" dirty="0"/>
              <a:t> vi </a:t>
            </a:r>
            <a:r>
              <a:rPr lang="en-US" sz="2400" dirty="0" err="1"/>
              <a:t>maurens</a:t>
            </a:r>
            <a:r>
              <a:rPr lang="en-US" sz="2400" dirty="0"/>
              <a:t> «</a:t>
            </a:r>
            <a:r>
              <a:rPr lang="en-US" sz="2400" dirty="0" err="1"/>
              <a:t>virring</a:t>
            </a:r>
            <a:r>
              <a:rPr lang="en-US" sz="2400" dirty="0"/>
              <a:t>» for </a:t>
            </a:r>
            <a:r>
              <a:rPr lang="en-US" sz="2400" dirty="0" err="1"/>
              <a:t>en</a:t>
            </a:r>
            <a:r>
              <a:rPr lang="en-US" sz="2400" dirty="0"/>
              <a:t> «</a:t>
            </a:r>
            <a:r>
              <a:rPr lang="en-US" sz="2400" dirty="0" err="1"/>
              <a:t>rød</a:t>
            </a:r>
            <a:r>
              <a:rPr lang="en-US" sz="2400" dirty="0"/>
              <a:t> </a:t>
            </a:r>
            <a:r>
              <a:rPr lang="en-US" sz="2400" dirty="0" err="1"/>
              <a:t>tråd</a:t>
            </a:r>
            <a:r>
              <a:rPr lang="en-US" sz="2400" dirty="0"/>
              <a:t>». </a:t>
            </a:r>
            <a:endParaRPr sz="2400" dirty="0"/>
          </a:p>
        </p:txBody>
      </p: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FBC1E441-B616-439A-BF51-C8EBD90A9A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4B37322-6DE5-47F2-B5A2-52CFCC814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27" y="1952537"/>
            <a:ext cx="4429388" cy="29529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>
            <a:spLocks noGrp="1"/>
          </p:cNvSpPr>
          <p:nvPr>
            <p:ph type="title"/>
          </p:nvPr>
        </p:nvSpPr>
        <p:spPr>
          <a:xfrm>
            <a:off x="5728624" y="446383"/>
            <a:ext cx="5526395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b="1" dirty="0" err="1">
                <a:solidFill>
                  <a:srgbClr val="000000"/>
                </a:solidFill>
                <a:latin typeface="Calibri "/>
              </a:rPr>
              <a:t>Eksempler</a:t>
            </a:r>
            <a:r>
              <a:rPr lang="en-US" b="1" dirty="0">
                <a:solidFill>
                  <a:srgbClr val="000000"/>
                </a:solidFill>
                <a:latin typeface="Calibri 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 "/>
              </a:rPr>
              <a:t>på</a:t>
            </a:r>
            <a:r>
              <a:rPr lang="en-US" b="1" dirty="0">
                <a:solidFill>
                  <a:srgbClr val="000000"/>
                </a:solidFill>
                <a:latin typeface="Calibri 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 "/>
              </a:rPr>
              <a:t>rød</a:t>
            </a:r>
            <a:r>
              <a:rPr lang="en-US" b="1" dirty="0">
                <a:solidFill>
                  <a:srgbClr val="000000"/>
                </a:solidFill>
                <a:latin typeface="Calibri 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 "/>
              </a:rPr>
              <a:t>tråd</a:t>
            </a:r>
            <a:endParaRPr b="1" dirty="0">
              <a:latin typeface="Calibri "/>
            </a:endParaRPr>
          </a:p>
        </p:txBody>
      </p:sp>
      <p:sp>
        <p:nvSpPr>
          <p:cNvPr id="358" name="Google Shape;358;p40"/>
          <p:cNvSpPr txBox="1">
            <a:spLocks noGrp="1"/>
          </p:cNvSpPr>
          <p:nvPr>
            <p:ph idx="1"/>
          </p:nvPr>
        </p:nvSpPr>
        <p:spPr>
          <a:xfrm>
            <a:off x="5877493" y="1619249"/>
            <a:ext cx="5901758" cy="39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et </a:t>
            </a:r>
            <a:r>
              <a:rPr lang="en-US" sz="2000" dirty="0" err="1">
                <a:solidFill>
                  <a:srgbClr val="000000"/>
                </a:solidFill>
              </a:rPr>
              <a:t>barndomsminne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eller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personlig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hendelse</a:t>
            </a:r>
            <a:endParaRPr lang="en-US" sz="20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endParaRPr sz="20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bok</a:t>
            </a:r>
            <a:r>
              <a:rPr lang="en-US" sz="2000" dirty="0">
                <a:solidFill>
                  <a:srgbClr val="000000"/>
                </a:solidFill>
              </a:rPr>
              <a:t>, film </a:t>
            </a:r>
            <a:r>
              <a:rPr lang="en-US" sz="2000" dirty="0" err="1">
                <a:solidFill>
                  <a:srgbClr val="000000"/>
                </a:solidFill>
              </a:rPr>
              <a:t>eller</a:t>
            </a:r>
            <a:r>
              <a:rPr lang="en-US" sz="2000" dirty="0">
                <a:solidFill>
                  <a:srgbClr val="000000"/>
                </a:solidFill>
              </a:rPr>
              <a:t> person du </a:t>
            </a:r>
            <a:r>
              <a:rPr lang="en-US" sz="2000" dirty="0" err="1">
                <a:solidFill>
                  <a:srgbClr val="000000"/>
                </a:solidFill>
              </a:rPr>
              <a:t>stadig</a:t>
            </a:r>
            <a:r>
              <a:rPr lang="en-US" sz="2000" dirty="0">
                <a:solidFill>
                  <a:srgbClr val="000000"/>
                </a:solidFill>
              </a:rPr>
              <a:t> vender </a:t>
            </a:r>
            <a:r>
              <a:rPr lang="en-US" sz="2000" dirty="0" err="1">
                <a:solidFill>
                  <a:srgbClr val="000000"/>
                </a:solidFill>
              </a:rPr>
              <a:t>tilbake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til</a:t>
            </a:r>
            <a:endParaRPr lang="en-US" sz="20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endParaRPr sz="20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hendelse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eller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situasjon</a:t>
            </a:r>
            <a:r>
              <a:rPr lang="en-US" sz="2000" dirty="0">
                <a:solidFill>
                  <a:srgbClr val="000000"/>
                </a:solidFill>
              </a:rPr>
              <a:t> du </a:t>
            </a:r>
            <a:r>
              <a:rPr lang="en-US" sz="2000" dirty="0" err="1">
                <a:solidFill>
                  <a:srgbClr val="000000"/>
                </a:solidFill>
              </a:rPr>
              <a:t>skildrer</a:t>
            </a:r>
            <a:r>
              <a:rPr lang="en-US" sz="2000" dirty="0">
                <a:solidFill>
                  <a:srgbClr val="000000"/>
                </a:solidFill>
              </a:rPr>
              <a:t>, for </a:t>
            </a:r>
            <a:r>
              <a:rPr lang="en-US" sz="2000" dirty="0" err="1">
                <a:solidFill>
                  <a:srgbClr val="000000"/>
                </a:solidFill>
              </a:rPr>
              <a:t>eksempel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busstur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eller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sommerferie</a:t>
            </a:r>
            <a:endParaRPr lang="en-US" sz="20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endParaRPr sz="20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et symbol,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setning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lyd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bevegelse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8" name="Google Shape;91;p1">
            <a:extLst>
              <a:ext uri="{FF2B5EF4-FFF2-40B4-BE49-F238E27FC236}">
                <a16:creationId xmlns:a16="http://schemas.microsoft.com/office/drawing/2014/main" id="{B86720D9-10BF-4EC0-A4DF-D484748138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8961B58-F4A4-4326-9DA8-989B6B5DD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0" y="938831"/>
            <a:ext cx="4356472" cy="39990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FE9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A48C873-5BCE-422D-B3A8-4425BFB9A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/>
          <a:stretch/>
        </p:blipFill>
        <p:spPr>
          <a:xfrm>
            <a:off x="-58724" y="0"/>
            <a:ext cx="12250723" cy="6854504"/>
          </a:xfrm>
          <a:prstGeom prst="rect">
            <a:avLst/>
          </a:prstGeom>
        </p:spPr>
      </p:pic>
      <p:sp>
        <p:nvSpPr>
          <p:cNvPr id="363" name="Google Shape;363;p41"/>
          <p:cNvSpPr txBox="1">
            <a:spLocks noGrp="1"/>
          </p:cNvSpPr>
          <p:nvPr>
            <p:ph type="title"/>
          </p:nvPr>
        </p:nvSpPr>
        <p:spPr>
          <a:xfrm>
            <a:off x="1393359" y="1287323"/>
            <a:ext cx="10382949" cy="88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Språklig</a:t>
            </a:r>
            <a:r>
              <a:rPr lang="en-US" b="1" dirty="0">
                <a:latin typeface="Calibri "/>
              </a:rPr>
              <a:t> lek og </a:t>
            </a:r>
            <a:r>
              <a:rPr lang="en-US" b="1" dirty="0" err="1">
                <a:latin typeface="Calibri "/>
              </a:rPr>
              <a:t>utforming</a:t>
            </a:r>
            <a:r>
              <a:rPr lang="en-US" b="1" dirty="0">
                <a:latin typeface="Calibri "/>
              </a:rPr>
              <a:t> </a:t>
            </a:r>
            <a:endParaRPr b="1" dirty="0">
              <a:latin typeface="Calibri "/>
            </a:endParaRPr>
          </a:p>
        </p:txBody>
      </p:sp>
      <p:sp>
        <p:nvSpPr>
          <p:cNvPr id="364" name="Google Shape;364;p41"/>
          <p:cNvSpPr txBox="1">
            <a:spLocks noGrp="1"/>
          </p:cNvSpPr>
          <p:nvPr>
            <p:ph idx="1"/>
          </p:nvPr>
        </p:nvSpPr>
        <p:spPr>
          <a:xfrm>
            <a:off x="1479085" y="2158732"/>
            <a:ext cx="9980278" cy="1951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Essayet</a:t>
            </a:r>
            <a:r>
              <a:rPr lang="en-US" dirty="0"/>
              <a:t>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kreativ</a:t>
            </a:r>
            <a:r>
              <a:rPr lang="en-US" dirty="0"/>
              <a:t> </a:t>
            </a:r>
            <a:r>
              <a:rPr lang="en-US" dirty="0" err="1"/>
              <a:t>sjanger</a:t>
            </a:r>
            <a:r>
              <a:rPr lang="en-US" dirty="0"/>
              <a:t> –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gjelder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språket</a:t>
            </a:r>
            <a:r>
              <a:rPr lang="en-US" dirty="0"/>
              <a:t>!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 </a:t>
            </a:r>
            <a:r>
              <a:rPr lang="en-US" dirty="0" err="1"/>
              <a:t>skal</a:t>
            </a:r>
            <a:r>
              <a:rPr lang="en-US" dirty="0"/>
              <a:t> vise at du </a:t>
            </a:r>
            <a:r>
              <a:rPr lang="en-US" dirty="0" err="1"/>
              <a:t>bruker</a:t>
            </a:r>
            <a:r>
              <a:rPr lang="en-US" dirty="0"/>
              <a:t> </a:t>
            </a:r>
            <a:r>
              <a:rPr lang="en-US" dirty="0" err="1"/>
              <a:t>språket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bevisst</a:t>
            </a:r>
            <a:r>
              <a:rPr lang="en-US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  og </a:t>
            </a:r>
            <a:r>
              <a:rPr lang="en-US" dirty="0" err="1"/>
              <a:t>kreativ</a:t>
            </a:r>
            <a:r>
              <a:rPr lang="en-US" dirty="0"/>
              <a:t> </a:t>
            </a:r>
            <a:r>
              <a:rPr lang="en-US" dirty="0" err="1"/>
              <a:t>måte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92261A5-09DB-4DCE-BCCC-441C67EF5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-1" b="-158"/>
          <a:stretch/>
        </p:blipFill>
        <p:spPr>
          <a:xfrm>
            <a:off x="3093887" y="1963024"/>
            <a:ext cx="6345441" cy="4631072"/>
          </a:xfrm>
          <a:prstGeom prst="rect">
            <a:avLst/>
          </a:prstGeom>
        </p:spPr>
      </p:pic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2568745" y="351571"/>
            <a:ext cx="7283107" cy="91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400" b="1" dirty="0">
                <a:latin typeface="Calibri "/>
              </a:rPr>
              <a:t>Å </a:t>
            </a:r>
            <a:r>
              <a:rPr lang="en-US" sz="5400" b="1" dirty="0" err="1">
                <a:latin typeface="Calibri "/>
              </a:rPr>
              <a:t>appellere</a:t>
            </a:r>
            <a:r>
              <a:rPr lang="en-US" sz="5400" b="1" dirty="0">
                <a:latin typeface="Calibri "/>
              </a:rPr>
              <a:t> </a:t>
            </a:r>
            <a:r>
              <a:rPr lang="en-US" sz="5400" b="1" dirty="0" err="1">
                <a:latin typeface="Calibri "/>
              </a:rPr>
              <a:t>til</a:t>
            </a:r>
            <a:r>
              <a:rPr lang="en-US" sz="5400" b="1" dirty="0">
                <a:latin typeface="Calibri "/>
              </a:rPr>
              <a:t> </a:t>
            </a:r>
            <a:r>
              <a:rPr lang="en-US" sz="5400" b="1" dirty="0" err="1">
                <a:latin typeface="Calibri "/>
              </a:rPr>
              <a:t>følelsene</a:t>
            </a:r>
            <a:endParaRPr sz="5400" b="1" dirty="0">
              <a:latin typeface="Calibri 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3D37A4C-F30D-4D6C-AF2F-31FC7BF651C0}"/>
              </a:ext>
            </a:extLst>
          </p:cNvPr>
          <p:cNvSpPr txBox="1"/>
          <p:nvPr/>
        </p:nvSpPr>
        <p:spPr>
          <a:xfrm>
            <a:off x="4705349" y="1265118"/>
            <a:ext cx="3571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 "/>
              </a:rPr>
              <a:t>Tips </a:t>
            </a:r>
            <a:r>
              <a:rPr lang="en-US" sz="2800" b="1" dirty="0" err="1">
                <a:latin typeface="Calibri "/>
              </a:rPr>
              <a:t>til</a:t>
            </a:r>
            <a:r>
              <a:rPr lang="en-US" sz="2800" b="1" dirty="0">
                <a:latin typeface="Calibri "/>
              </a:rPr>
              <a:t> </a:t>
            </a:r>
            <a:r>
              <a:rPr lang="en-US" sz="2800" b="1" dirty="0" err="1">
                <a:latin typeface="Calibri "/>
              </a:rPr>
              <a:t>hjerteskriving</a:t>
            </a:r>
            <a:endParaRPr lang="nb-NO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Bruk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kontraster</a:t>
            </a:r>
            <a:endParaRPr b="1" dirty="0">
              <a:latin typeface="Calibri "/>
            </a:endParaRPr>
          </a:p>
        </p:txBody>
      </p:sp>
      <p:sp>
        <p:nvSpPr>
          <p:cNvPr id="372" name="Google Shape;372;p42"/>
          <p:cNvSpPr txBox="1">
            <a:spLocks noGrp="1"/>
          </p:cNvSpPr>
          <p:nvPr>
            <p:ph sz="half" idx="2"/>
          </p:nvPr>
        </p:nvSpPr>
        <p:spPr>
          <a:xfrm>
            <a:off x="3671094" y="2139204"/>
            <a:ext cx="5157787" cy="10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b-NO" b="1" dirty="0"/>
              <a:t>Eksempel</a:t>
            </a:r>
            <a:endParaRPr b="1" dirty="0"/>
          </a:p>
        </p:txBody>
      </p:sp>
      <p:sp>
        <p:nvSpPr>
          <p:cNvPr id="371" name="Google Shape;371;p42"/>
          <p:cNvSpPr txBox="1">
            <a:spLocks noGrp="1"/>
          </p:cNvSpPr>
          <p:nvPr>
            <p:ph type="body" sz="quarter" idx="3"/>
          </p:nvPr>
        </p:nvSpPr>
        <p:spPr>
          <a:xfrm>
            <a:off x="1133475" y="1876040"/>
            <a:ext cx="5183188" cy="197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0" dirty="0" err="1"/>
              <a:t>mørk</a:t>
            </a:r>
            <a:r>
              <a:rPr lang="en-US" b="0" dirty="0"/>
              <a:t> – </a:t>
            </a:r>
            <a:r>
              <a:rPr lang="en-US" b="0" dirty="0" err="1"/>
              <a:t>lys</a:t>
            </a:r>
            <a:endParaRPr b="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0" dirty="0" err="1"/>
              <a:t>kald</a:t>
            </a:r>
            <a:r>
              <a:rPr lang="en-US" b="0" dirty="0"/>
              <a:t> – </a:t>
            </a:r>
            <a:r>
              <a:rPr lang="en-US" b="0" dirty="0" err="1"/>
              <a:t>varm</a:t>
            </a:r>
            <a:endParaRPr b="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0" dirty="0" err="1"/>
              <a:t>høy</a:t>
            </a:r>
            <a:r>
              <a:rPr lang="en-US" b="0" dirty="0"/>
              <a:t> – </a:t>
            </a:r>
            <a:r>
              <a:rPr lang="en-US" b="0" dirty="0" err="1"/>
              <a:t>lav</a:t>
            </a:r>
            <a:r>
              <a:rPr lang="en-US" b="0" dirty="0"/>
              <a:t> </a:t>
            </a:r>
            <a:endParaRPr b="0" dirty="0"/>
          </a:p>
        </p:txBody>
      </p:sp>
      <p:pic>
        <p:nvPicPr>
          <p:cNvPr id="373" name="Google Shape;373;p42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rcRect r="2482"/>
          <a:stretch/>
        </p:blipFill>
        <p:spPr>
          <a:xfrm>
            <a:off x="3394075" y="3229738"/>
            <a:ext cx="8607425" cy="276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5E4BFB11-8CAB-4250-A00B-6FE4172FDBD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Bruk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språklige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bilder</a:t>
            </a:r>
            <a:endParaRPr b="1" dirty="0">
              <a:latin typeface="Calibri "/>
            </a:endParaRPr>
          </a:p>
        </p:txBody>
      </p:sp>
      <p:sp>
        <p:nvSpPr>
          <p:cNvPr id="379" name="Google Shape;379;p43"/>
          <p:cNvSpPr txBox="1">
            <a:spLocks noGrp="1"/>
          </p:cNvSpPr>
          <p:nvPr>
            <p:ph type="body" idx="1"/>
          </p:nvPr>
        </p:nvSpPr>
        <p:spPr>
          <a:xfrm>
            <a:off x="862014" y="1758404"/>
            <a:ext cx="515778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lvl="0" indent="-228600">
              <a:spcBef>
                <a:spcPts val="0"/>
              </a:spcBef>
              <a:buClr>
                <a:schemeClr val="dk1"/>
              </a:buClr>
              <a:buSzPts val="2800"/>
              <a:buChar char="•"/>
            </a:pPr>
            <a:r>
              <a:rPr lang="nb-NO" b="0" dirty="0"/>
              <a:t>«Vandre» kan symbolisere livet</a:t>
            </a:r>
          </a:p>
          <a:p>
            <a:pPr marL="228600" lvl="0" indent="-228600">
              <a:buClr>
                <a:schemeClr val="dk1"/>
              </a:buClr>
              <a:buSzPts val="2800"/>
              <a:buChar char="•"/>
            </a:pPr>
            <a:r>
              <a:rPr lang="nb-NO" b="0" dirty="0"/>
              <a:t>«Gatekryss» kan symbolisere valg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382" name="Google Shape;382;p43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rcRect r="8742"/>
          <a:stretch/>
        </p:blipFill>
        <p:spPr>
          <a:xfrm>
            <a:off x="804862" y="4003728"/>
            <a:ext cx="9167813" cy="235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ECCCFB02-EBFE-484D-8940-B34A30DA8C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3"/>
          <p:cNvSpPr txBox="1">
            <a:spLocks noGrp="1"/>
          </p:cNvSpPr>
          <p:nvPr>
            <p:ph type="body" sz="quarter" idx="3"/>
          </p:nvPr>
        </p:nvSpPr>
        <p:spPr>
          <a:xfrm>
            <a:off x="1009650" y="366529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dirty="0"/>
              <a:t>Eksempel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Bruk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skildringer</a:t>
            </a:r>
            <a:endParaRPr b="1" dirty="0">
              <a:latin typeface="Calibri "/>
            </a:endParaRPr>
          </a:p>
        </p:txBody>
      </p:sp>
      <p:sp>
        <p:nvSpPr>
          <p:cNvPr id="389" name="Google Shape;389;p44"/>
          <p:cNvSpPr txBox="1">
            <a:spLocks noGrp="1"/>
          </p:cNvSpPr>
          <p:nvPr>
            <p:ph type="body" sz="quarter" idx="3"/>
          </p:nvPr>
        </p:nvSpPr>
        <p:spPr>
          <a:xfrm>
            <a:off x="643371" y="1614206"/>
            <a:ext cx="5183188" cy="2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b="0" dirty="0" err="1"/>
              <a:t>Beskriv</a:t>
            </a:r>
            <a:r>
              <a:rPr lang="en-US" sz="2000" b="0" dirty="0"/>
              <a:t> </a:t>
            </a:r>
            <a:r>
              <a:rPr lang="en-US" sz="2000" b="0" dirty="0" err="1"/>
              <a:t>erfaringer</a:t>
            </a:r>
            <a:r>
              <a:rPr lang="en-US" sz="2000" b="0" dirty="0"/>
              <a:t>, </a:t>
            </a:r>
            <a:r>
              <a:rPr lang="en-US" sz="2000" b="0" dirty="0" err="1"/>
              <a:t>minner</a:t>
            </a:r>
            <a:r>
              <a:rPr lang="en-US" sz="2000" b="0" dirty="0"/>
              <a:t> og </a:t>
            </a:r>
            <a:r>
              <a:rPr lang="en-US" sz="2000" b="0" dirty="0" err="1"/>
              <a:t>refleksjoner</a:t>
            </a:r>
            <a:r>
              <a:rPr lang="en-US" sz="2000" b="0" dirty="0"/>
              <a:t> </a:t>
            </a:r>
            <a:r>
              <a:rPr lang="en-US" sz="2000" b="0" dirty="0" err="1"/>
              <a:t>gjennom</a:t>
            </a:r>
            <a:r>
              <a:rPr lang="en-US" sz="2000" b="0" dirty="0"/>
              <a:t> </a:t>
            </a:r>
            <a:r>
              <a:rPr lang="en-US" sz="2000" b="0" dirty="0" err="1"/>
              <a:t>sansene</a:t>
            </a:r>
            <a:r>
              <a:rPr lang="en-US" sz="2000" b="0" dirty="0"/>
              <a:t>.</a:t>
            </a:r>
            <a:endParaRPr sz="2000" b="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b="0" dirty="0" err="1"/>
              <a:t>Hvordan</a:t>
            </a:r>
            <a:r>
              <a:rPr lang="en-US" sz="2000" b="0" dirty="0"/>
              <a:t> </a:t>
            </a:r>
            <a:r>
              <a:rPr lang="en-US" sz="2000" b="0" dirty="0" err="1"/>
              <a:t>lukter</a:t>
            </a:r>
            <a:r>
              <a:rPr lang="en-US" sz="2000" b="0" dirty="0"/>
              <a:t> det?</a:t>
            </a:r>
            <a:endParaRPr sz="2000" b="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b="0" dirty="0" err="1"/>
              <a:t>Hvordan</a:t>
            </a:r>
            <a:r>
              <a:rPr lang="en-US" sz="2000" b="0" dirty="0"/>
              <a:t> </a:t>
            </a:r>
            <a:r>
              <a:rPr lang="en-US" sz="2000" b="0" dirty="0" err="1"/>
              <a:t>føles</a:t>
            </a:r>
            <a:r>
              <a:rPr lang="en-US" sz="2000" b="0" dirty="0"/>
              <a:t> det?</a:t>
            </a:r>
            <a:endParaRPr sz="2000" b="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b="0" dirty="0" err="1"/>
              <a:t>Hvordan</a:t>
            </a:r>
            <a:r>
              <a:rPr lang="en-US" sz="2000" b="0" dirty="0"/>
              <a:t> </a:t>
            </a:r>
            <a:r>
              <a:rPr lang="en-US" sz="2000" b="0" dirty="0" err="1"/>
              <a:t>smaker</a:t>
            </a:r>
            <a:r>
              <a:rPr lang="en-US" sz="2000" b="0" dirty="0"/>
              <a:t> det?</a:t>
            </a:r>
            <a:endParaRPr sz="2000" b="0" dirty="0"/>
          </a:p>
        </p:txBody>
      </p:sp>
      <p:pic>
        <p:nvPicPr>
          <p:cNvPr id="391" name="Google Shape;391;p44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83"/>
                    </a14:imgEffect>
                    <a14:imgEffect>
                      <a14:brightnessContrast bright="-11000" contrast="57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981326" y="4031906"/>
            <a:ext cx="8858249" cy="204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5495918F-E24E-4175-A3D8-FF9A2B76F21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4"/>
          <p:cNvSpPr txBox="1">
            <a:spLocks noGrp="1"/>
          </p:cNvSpPr>
          <p:nvPr>
            <p:ph sz="half" idx="2"/>
          </p:nvPr>
        </p:nvSpPr>
        <p:spPr>
          <a:xfrm>
            <a:off x="3119438" y="3533624"/>
            <a:ext cx="5157787" cy="58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Eksempel</a:t>
            </a:r>
            <a:endParaRPr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+mn-lt"/>
              </a:rPr>
              <a:t>Eksempel: </a:t>
            </a:r>
            <a:r>
              <a:rPr lang="en-US" b="1" dirty="0" err="1">
                <a:latin typeface="+mn-lt"/>
              </a:rPr>
              <a:t>Skriv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musikk</a:t>
            </a:r>
            <a:r>
              <a:rPr lang="en-US" b="1" dirty="0">
                <a:latin typeface="+mn-lt"/>
              </a:rPr>
              <a:t> </a:t>
            </a:r>
            <a:endParaRPr b="1" dirty="0">
              <a:latin typeface="+mn-lt"/>
            </a:endParaRPr>
          </a:p>
        </p:txBody>
      </p:sp>
      <p:pic>
        <p:nvPicPr>
          <p:cNvPr id="397" name="Google Shape;397;p4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2266950" y="1076326"/>
            <a:ext cx="6858000" cy="530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1F4660E3-4A72-49B4-9A84-155EFFA7DF3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Prøv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selv</a:t>
            </a:r>
            <a:r>
              <a:rPr lang="en-US" b="1" dirty="0">
                <a:latin typeface="Calibri "/>
              </a:rPr>
              <a:t>!</a:t>
            </a:r>
            <a:endParaRPr b="1" dirty="0">
              <a:latin typeface="Calibri "/>
            </a:endParaRPr>
          </a:p>
        </p:txBody>
      </p:sp>
      <p:sp>
        <p:nvSpPr>
          <p:cNvPr id="403" name="Google Shape;403;p4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Finn </a:t>
            </a:r>
            <a:r>
              <a:rPr lang="en-US" dirty="0" err="1"/>
              <a:t>fram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av </a:t>
            </a:r>
            <a:r>
              <a:rPr lang="en-US" dirty="0" err="1"/>
              <a:t>tekstene</a:t>
            </a:r>
            <a:r>
              <a:rPr lang="en-US" dirty="0"/>
              <a:t> du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skrevet</a:t>
            </a:r>
            <a:r>
              <a:rPr lang="en-US" dirty="0"/>
              <a:t> under </a:t>
            </a:r>
            <a:r>
              <a:rPr lang="en-US" dirty="0" err="1"/>
              <a:t>hjerte</a:t>
            </a:r>
            <a:r>
              <a:rPr lang="en-US" dirty="0"/>
              <a:t>-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hjerneskrivingsoppgavene</a:t>
            </a:r>
            <a:r>
              <a:rPr lang="en-US" dirty="0"/>
              <a:t>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dirty="0" err="1"/>
              <a:t>Jobb</a:t>
            </a:r>
            <a:r>
              <a:rPr lang="en-US" b="1" dirty="0"/>
              <a:t> </a:t>
            </a:r>
            <a:r>
              <a:rPr lang="en-US" b="1" dirty="0" err="1"/>
              <a:t>aktivt</a:t>
            </a:r>
            <a:r>
              <a:rPr lang="en-US" b="1" dirty="0"/>
              <a:t> med </a:t>
            </a:r>
            <a:r>
              <a:rPr lang="en-US" b="1" dirty="0" err="1"/>
              <a:t>språket</a:t>
            </a:r>
            <a:r>
              <a:rPr lang="en-US" b="1" dirty="0"/>
              <a:t> i </a:t>
            </a:r>
            <a:r>
              <a:rPr lang="en-US" b="1" dirty="0" err="1"/>
              <a:t>teksten</a:t>
            </a:r>
            <a:endParaRPr lang="en-US" b="1" dirty="0"/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Kan du </a:t>
            </a:r>
            <a:r>
              <a:rPr lang="en-US" dirty="0" err="1"/>
              <a:t>variere</a:t>
            </a:r>
            <a:r>
              <a:rPr lang="en-US" dirty="0"/>
              <a:t> </a:t>
            </a:r>
            <a:r>
              <a:rPr lang="en-US" dirty="0" err="1"/>
              <a:t>setningslengde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</a:t>
            </a:r>
            <a:r>
              <a:rPr lang="en-US" i="1" dirty="0" err="1"/>
              <a:t>lange</a:t>
            </a:r>
            <a:r>
              <a:rPr lang="en-US" dirty="0"/>
              <a:t>, </a:t>
            </a:r>
            <a:r>
              <a:rPr lang="en-US" i="1" dirty="0" err="1"/>
              <a:t>middels</a:t>
            </a:r>
            <a:r>
              <a:rPr lang="en-US" dirty="0"/>
              <a:t> og </a:t>
            </a:r>
            <a:r>
              <a:rPr lang="en-US" i="1" dirty="0" err="1"/>
              <a:t>korte</a:t>
            </a:r>
            <a:r>
              <a:rPr lang="en-US" dirty="0"/>
              <a:t> </a:t>
            </a:r>
            <a:r>
              <a:rPr lang="en-US" dirty="0" err="1"/>
              <a:t>setninger</a:t>
            </a:r>
            <a:r>
              <a:rPr lang="en-US" dirty="0"/>
              <a:t>?</a:t>
            </a:r>
            <a:endParaRPr dirty="0"/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Kan du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i="1" dirty="0" err="1"/>
              <a:t>kontraster</a:t>
            </a:r>
            <a:r>
              <a:rPr lang="en-US" dirty="0"/>
              <a:t>, </a:t>
            </a:r>
            <a:r>
              <a:rPr lang="en-US" i="1" dirty="0"/>
              <a:t>symbol(er)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i="1" dirty="0" err="1"/>
              <a:t>skildringer</a:t>
            </a:r>
            <a:r>
              <a:rPr lang="en-US" dirty="0"/>
              <a:t>?</a:t>
            </a:r>
            <a:endParaRPr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7355C045-6F2C-42DE-8B3B-49B6CF103A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+mn-lt"/>
              </a:rPr>
              <a:t>Ta </a:t>
            </a:r>
            <a:r>
              <a:rPr lang="en-US" b="1" dirty="0" err="1">
                <a:latin typeface="+mn-lt"/>
              </a:rPr>
              <a:t>utgangspunkt</a:t>
            </a:r>
            <a:r>
              <a:rPr lang="en-US" b="1" dirty="0">
                <a:latin typeface="+mn-lt"/>
              </a:rPr>
              <a:t> i </a:t>
            </a:r>
            <a:r>
              <a:rPr lang="en-US" b="1" dirty="0" err="1">
                <a:latin typeface="+mn-lt"/>
              </a:rPr>
              <a:t>personlige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opplevelser</a:t>
            </a:r>
            <a:endParaRPr b="1" dirty="0">
              <a:latin typeface="+mn-lt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b="1" dirty="0"/>
              <a:t>For </a:t>
            </a:r>
            <a:r>
              <a:rPr lang="en-US" b="1" dirty="0" err="1"/>
              <a:t>eksempel</a:t>
            </a:r>
            <a:endParaRPr b="1" dirty="0"/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/>
              <a:t>et </a:t>
            </a:r>
            <a:r>
              <a:rPr lang="en-US" dirty="0" err="1"/>
              <a:t>barndomsminne</a:t>
            </a:r>
            <a:endParaRPr dirty="0"/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opplevelse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skolen</a:t>
            </a:r>
            <a:endParaRPr dirty="0"/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sommerferie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Bruk</a:t>
            </a:r>
            <a:r>
              <a:rPr lang="en-US" dirty="0"/>
              <a:t> </a:t>
            </a:r>
            <a:r>
              <a:rPr lang="en-US" dirty="0" err="1"/>
              <a:t>assosiasjoner</a:t>
            </a:r>
            <a:r>
              <a:rPr lang="en-US" dirty="0"/>
              <a:t>, </a:t>
            </a:r>
            <a:r>
              <a:rPr lang="en-US" dirty="0" err="1"/>
              <a:t>følelser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lærdom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opplevelsen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rammefortelling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rød</a:t>
            </a:r>
            <a:r>
              <a:rPr lang="en-US" dirty="0"/>
              <a:t> </a:t>
            </a:r>
            <a:r>
              <a:rPr lang="en-US" dirty="0" err="1"/>
              <a:t>tråd</a:t>
            </a:r>
            <a:r>
              <a:rPr lang="en-US" dirty="0"/>
              <a:t> i </a:t>
            </a:r>
            <a:r>
              <a:rPr lang="en-US" dirty="0" err="1"/>
              <a:t>essayet</a:t>
            </a:r>
            <a:r>
              <a:rPr lang="en-US" dirty="0"/>
              <a:t>. </a:t>
            </a:r>
            <a:endParaRPr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CD48032E-886F-453F-9E20-9BB415384E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86723C7-50E5-4BAF-83BF-B98DA0F91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3"/>
          <a:stretch/>
        </p:blipFill>
        <p:spPr>
          <a:xfrm>
            <a:off x="5862414" y="-29375"/>
            <a:ext cx="6329585" cy="691675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0271F61-43C3-4429-90FD-36D6B51A7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6"/>
            <a:ext cx="6981914" cy="6916750"/>
          </a:xfrm>
          <a:prstGeom prst="rect">
            <a:avLst/>
          </a:prstGeom>
        </p:spPr>
      </p:pic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Calibri "/>
              </a:rPr>
              <a:t>Eksempel: «</a:t>
            </a:r>
            <a:r>
              <a:rPr lang="en-US" sz="4000" b="1" dirty="0" err="1">
                <a:latin typeface="Calibri "/>
              </a:rPr>
              <a:t>Sommerregn</a:t>
            </a:r>
            <a:r>
              <a:rPr lang="en-US" sz="4000" b="1" dirty="0">
                <a:latin typeface="Calibri "/>
              </a:rPr>
              <a:t>»</a:t>
            </a:r>
            <a:endParaRPr sz="4000" b="1" dirty="0">
              <a:latin typeface="Calibri "/>
            </a:endParaRPr>
          </a:p>
        </p:txBody>
      </p:sp>
      <p:pic>
        <p:nvPicPr>
          <p:cNvPr id="211" name="Google Shape;211;p17"/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42687" y="2063181"/>
            <a:ext cx="9410988" cy="2604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+mn-lt"/>
              </a:rPr>
              <a:t>Prøv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selv</a:t>
            </a:r>
            <a:r>
              <a:rPr lang="en-US" b="1" dirty="0">
                <a:latin typeface="+mn-lt"/>
              </a:rPr>
              <a:t>!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Ta </a:t>
            </a:r>
            <a:r>
              <a:rPr lang="en-US" dirty="0" err="1"/>
              <a:t>utgangspunkt</a:t>
            </a:r>
            <a:r>
              <a:rPr lang="en-US" dirty="0"/>
              <a:t> i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 err="1"/>
              <a:t>personlig</a:t>
            </a:r>
            <a:r>
              <a:rPr lang="en-US" b="1" dirty="0"/>
              <a:t> </a:t>
            </a:r>
            <a:r>
              <a:rPr lang="en-US" b="1" dirty="0" err="1"/>
              <a:t>opplevelse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minst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5 </a:t>
            </a:r>
            <a:r>
              <a:rPr lang="en-US" dirty="0" err="1">
                <a:solidFill>
                  <a:srgbClr val="FF0000"/>
                </a:solidFill>
              </a:rPr>
              <a:t>minutter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om </a:t>
            </a:r>
            <a:r>
              <a:rPr lang="en-US" dirty="0" err="1"/>
              <a:t>denne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tenk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hvordan</a:t>
            </a:r>
            <a:r>
              <a:rPr lang="en-US" dirty="0"/>
              <a:t> 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bruke</a:t>
            </a:r>
            <a:r>
              <a:rPr lang="en-US" dirty="0"/>
              <a:t> </a:t>
            </a:r>
            <a:r>
              <a:rPr lang="en-US" dirty="0" err="1"/>
              <a:t>opplevelsen</a:t>
            </a:r>
            <a:r>
              <a:rPr lang="en-US" dirty="0"/>
              <a:t> i et essay. Bare </a:t>
            </a:r>
            <a:r>
              <a:rPr lang="en-US" dirty="0" err="1"/>
              <a:t>skriv</a:t>
            </a:r>
            <a:r>
              <a:rPr lang="en-US" dirty="0"/>
              <a:t>! </a:t>
            </a:r>
            <a:endParaRPr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63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Calibri "/>
              </a:rPr>
              <a:t>Ta </a:t>
            </a:r>
            <a:r>
              <a:rPr lang="en-US" b="1" dirty="0" err="1">
                <a:latin typeface="Calibri "/>
              </a:rPr>
              <a:t>utgangspunkt</a:t>
            </a:r>
            <a:r>
              <a:rPr lang="en-US" b="1" dirty="0">
                <a:latin typeface="Calibri "/>
              </a:rPr>
              <a:t> i </a:t>
            </a:r>
            <a:r>
              <a:rPr lang="en-US" b="1" dirty="0" err="1">
                <a:latin typeface="Calibri "/>
              </a:rPr>
              <a:t>mennesker</a:t>
            </a:r>
            <a:r>
              <a:rPr lang="en-US" b="1" dirty="0">
                <a:latin typeface="Calibri "/>
              </a:rPr>
              <a:t>, ting, </a:t>
            </a:r>
            <a:r>
              <a:rPr lang="en-US" b="1" dirty="0" err="1">
                <a:latin typeface="Calibri "/>
              </a:rPr>
              <a:t>hendelser</a:t>
            </a:r>
            <a:endParaRPr b="1" dirty="0">
              <a:latin typeface="Calibri "/>
            </a:endParaRPr>
          </a:p>
        </p:txBody>
      </p:sp>
      <p:sp>
        <p:nvSpPr>
          <p:cNvPr id="223" name="Google Shape;223;p19"/>
          <p:cNvSpPr txBox="1">
            <a:spLocks noGrp="1"/>
          </p:cNvSpPr>
          <p:nvPr>
            <p:ph sz="half" idx="1"/>
          </p:nvPr>
        </p:nvSpPr>
        <p:spPr>
          <a:xfrm>
            <a:off x="1228725" y="190157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b-NO" b="1" dirty="0"/>
              <a:t>Eksempler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historisk</a:t>
            </a:r>
            <a:r>
              <a:rPr lang="en-US" sz="2400" dirty="0"/>
              <a:t> person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historisk</a:t>
            </a:r>
            <a:r>
              <a:rPr lang="en-US" sz="2400" dirty="0"/>
              <a:t> </a:t>
            </a:r>
            <a:r>
              <a:rPr lang="en-US" sz="2400" dirty="0" err="1"/>
              <a:t>hendelse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film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bok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et </a:t>
            </a:r>
            <a:r>
              <a:rPr lang="en-US" sz="2400" dirty="0" err="1"/>
              <a:t>maleri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bygning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sang</a:t>
            </a:r>
            <a:endParaRPr sz="2400"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sz="half" idx="2"/>
          </p:nvPr>
        </p:nvSpPr>
        <p:spPr>
          <a:xfrm>
            <a:off x="6172202" y="2236787"/>
            <a:ext cx="5100639" cy="238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err="1">
                <a:solidFill>
                  <a:srgbClr val="CC3399"/>
                </a:solidFill>
              </a:rPr>
              <a:t>Bruk</a:t>
            </a:r>
            <a:r>
              <a:rPr lang="en-US" sz="2400" dirty="0">
                <a:solidFill>
                  <a:srgbClr val="CC3399"/>
                </a:solidFill>
              </a:rPr>
              <a:t> form </a:t>
            </a:r>
            <a:r>
              <a:rPr lang="en-US" sz="2400" dirty="0" err="1">
                <a:solidFill>
                  <a:srgbClr val="CC3399"/>
                </a:solidFill>
              </a:rPr>
              <a:t>eller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innhold</a:t>
            </a:r>
            <a:r>
              <a:rPr lang="en-US" sz="2400" dirty="0">
                <a:solidFill>
                  <a:srgbClr val="CC3399"/>
                </a:solidFill>
              </a:rPr>
              <a:t>, </a:t>
            </a:r>
            <a:r>
              <a:rPr lang="en-US" sz="2400" dirty="0" err="1">
                <a:solidFill>
                  <a:srgbClr val="CC3399"/>
                </a:solidFill>
              </a:rPr>
              <a:t>følelse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eller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lukt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knyttet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til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objektet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som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springbrett</a:t>
            </a:r>
            <a:r>
              <a:rPr lang="en-US" sz="2400" dirty="0">
                <a:solidFill>
                  <a:srgbClr val="CC3399"/>
                </a:solidFill>
              </a:rPr>
              <a:t> inn i </a:t>
            </a:r>
            <a:r>
              <a:rPr lang="en-US" sz="2400" dirty="0" err="1">
                <a:solidFill>
                  <a:srgbClr val="CC3399"/>
                </a:solidFill>
              </a:rPr>
              <a:t>essayet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eller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som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rød</a:t>
            </a:r>
            <a:r>
              <a:rPr lang="en-US" sz="2400" dirty="0">
                <a:solidFill>
                  <a:srgbClr val="CC3399"/>
                </a:solidFill>
              </a:rPr>
              <a:t> </a:t>
            </a:r>
            <a:r>
              <a:rPr lang="en-US" sz="2400" dirty="0" err="1">
                <a:solidFill>
                  <a:srgbClr val="CC3399"/>
                </a:solidFill>
              </a:rPr>
              <a:t>tråd</a:t>
            </a:r>
            <a:r>
              <a:rPr lang="en-US" sz="2400" dirty="0">
                <a:solidFill>
                  <a:srgbClr val="CC3399"/>
                </a:solidFill>
              </a:rPr>
              <a:t>. </a:t>
            </a:r>
            <a:endParaRPr sz="2400" dirty="0">
              <a:solidFill>
                <a:srgbClr val="CC3399"/>
              </a:solidFill>
            </a:endParaRPr>
          </a:p>
        </p:txBody>
      </p: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BC1F0E45-19EF-47C2-B349-9395DDDE02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Calibri "/>
              </a:rPr>
              <a:t>Eksempel: «Om Admiral </a:t>
            </a:r>
            <a:r>
              <a:rPr lang="en-US" b="1" dirty="0" err="1">
                <a:latin typeface="Calibri "/>
              </a:rPr>
              <a:t>Pottebacker</a:t>
            </a:r>
            <a:r>
              <a:rPr lang="en-US" b="1" dirty="0">
                <a:latin typeface="Calibri "/>
              </a:rPr>
              <a:t> …»</a:t>
            </a:r>
            <a:endParaRPr b="1" dirty="0">
              <a:latin typeface="Calibri "/>
            </a:endParaRPr>
          </a:p>
        </p:txBody>
      </p:sp>
      <p:pic>
        <p:nvPicPr>
          <p:cNvPr id="230" name="Google Shape;230;p2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1513" y="1827285"/>
            <a:ext cx="992505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7C30787-9D62-4227-BB17-7726C45575A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latin typeface="Calibri "/>
              </a:rPr>
              <a:t>Prøv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selv</a:t>
            </a:r>
            <a:r>
              <a:rPr lang="en-US" b="1" dirty="0">
                <a:latin typeface="Calibri "/>
              </a:rPr>
              <a:t>!</a:t>
            </a:r>
            <a:endParaRPr b="1" dirty="0">
              <a:latin typeface="Calibri "/>
            </a:endParaRPr>
          </a:p>
        </p:txBody>
      </p:sp>
      <p:sp>
        <p:nvSpPr>
          <p:cNvPr id="236" name="Google Shape;236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Ta </a:t>
            </a:r>
            <a:r>
              <a:rPr lang="en-US" dirty="0" err="1"/>
              <a:t>utgangspunkt</a:t>
            </a:r>
            <a:r>
              <a:rPr lang="en-US" dirty="0"/>
              <a:t> i et </a:t>
            </a:r>
            <a:r>
              <a:rPr lang="en-US" b="1" dirty="0" err="1"/>
              <a:t>menneske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/>
              <a:t>ting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 err="1"/>
              <a:t>hendelse</a:t>
            </a:r>
            <a:r>
              <a:rPr lang="en-US" dirty="0"/>
              <a:t>. </a:t>
            </a:r>
            <a:endParaRPr lang="nb-NO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b-NO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dirty="0"/>
              <a:t>Skriv minst </a:t>
            </a:r>
            <a:r>
              <a:rPr lang="nb-NO" dirty="0">
                <a:solidFill>
                  <a:srgbClr val="FF0000"/>
                </a:solidFill>
              </a:rPr>
              <a:t>5 minutter </a:t>
            </a:r>
            <a:r>
              <a:rPr lang="nb-NO" dirty="0"/>
              <a:t>om denne.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dirty="0"/>
              <a:t>Ikke tenk på hvor eller hvordan du skal bruke opplevelsen i et essay. Bare skriv!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69B8EEC-AC28-419C-825D-6F10E30501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1071</Words>
  <Application>Microsoft Office PowerPoint</Application>
  <PresentationFormat>Widescreen</PresentationFormat>
  <Paragraphs>161</Paragraphs>
  <Slides>34</Slides>
  <Notes>34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</vt:lpstr>
      <vt:lpstr>Calibri Light</vt:lpstr>
      <vt:lpstr>Office-tema</vt:lpstr>
      <vt:lpstr>Til læreren</vt:lpstr>
      <vt:lpstr>Essay</vt:lpstr>
      <vt:lpstr>Å appellere til følelsene</vt:lpstr>
      <vt:lpstr>Ta utgangspunkt i personlige opplevelser</vt:lpstr>
      <vt:lpstr>Eksempel: «Sommerregn»</vt:lpstr>
      <vt:lpstr>Prøv selv!</vt:lpstr>
      <vt:lpstr>Ta utgangspunkt i mennesker, ting, hendelser</vt:lpstr>
      <vt:lpstr>Eksempel: «Om Admiral Pottebacker …»</vt:lpstr>
      <vt:lpstr>Prøv selv!</vt:lpstr>
      <vt:lpstr>Forteller i bevegelse</vt:lpstr>
      <vt:lpstr>Eksempel: «7»</vt:lpstr>
      <vt:lpstr>Prøv selv! </vt:lpstr>
      <vt:lpstr>PowerPoint-presentasjon</vt:lpstr>
      <vt:lpstr>Bruk en tekst / flere tekster andre har skrevet</vt:lpstr>
      <vt:lpstr>Eksempel: «7»</vt:lpstr>
      <vt:lpstr>Bruk sitater eller kjente ordtak</vt:lpstr>
      <vt:lpstr>Eksempel: «Jag är så glad att jag är svensk»</vt:lpstr>
      <vt:lpstr>Prøv selv!</vt:lpstr>
      <vt:lpstr>Ta utgangspunkt i andres syn på temaet du skriver om</vt:lpstr>
      <vt:lpstr>Eksempel: «Den vanskelige kjærligheten»</vt:lpstr>
      <vt:lpstr>Prøv selv!</vt:lpstr>
      <vt:lpstr>Bruk fakta, statistikk </vt:lpstr>
      <vt:lpstr>Eksempel: «Ingen tittel på grava»</vt:lpstr>
      <vt:lpstr>Prøv selv!</vt:lpstr>
      <vt:lpstr>Struktur og språk </vt:lpstr>
      <vt:lpstr>Å strukturere et essay</vt:lpstr>
      <vt:lpstr>«Å gå tur med en maur»</vt:lpstr>
      <vt:lpstr>Eksempler på rød tråd</vt:lpstr>
      <vt:lpstr>Språklig lek og utforming </vt:lpstr>
      <vt:lpstr>Bruk kontraster</vt:lpstr>
      <vt:lpstr>Bruk språklige bilder</vt:lpstr>
      <vt:lpstr>Bruk skildringer</vt:lpstr>
      <vt:lpstr>Eksempel: Skriv musikk </vt:lpstr>
      <vt:lpstr>Prøv selv!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</dc:title>
  <dc:creator>Jorunn Øveland Nyhus</dc:creator>
  <cp:lastModifiedBy>Line Ellingsen</cp:lastModifiedBy>
  <cp:revision>51</cp:revision>
  <dcterms:created xsi:type="dcterms:W3CDTF">2021-04-22T12:06:19Z</dcterms:created>
  <dcterms:modified xsi:type="dcterms:W3CDTF">2021-07-02T14:40:35Z</dcterms:modified>
</cp:coreProperties>
</file>