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  <p:sldMasterId id="2147483648" r:id="rId2"/>
  </p:sldMasterIdLst>
  <p:notesMasterIdLst>
    <p:notesMasterId r:id="rId17"/>
  </p:notesMasterIdLst>
  <p:sldIdLst>
    <p:sldId id="272" r:id="rId3"/>
    <p:sldId id="256" r:id="rId4"/>
    <p:sldId id="257" r:id="rId5"/>
    <p:sldId id="258" r:id="rId6"/>
    <p:sldId id="269" r:id="rId7"/>
    <p:sldId id="259" r:id="rId8"/>
    <p:sldId id="260" r:id="rId9"/>
    <p:sldId id="261" r:id="rId10"/>
    <p:sldId id="262" r:id="rId11"/>
    <p:sldId id="263" r:id="rId12"/>
    <p:sldId id="264" r:id="rId13"/>
    <p:sldId id="266" r:id="rId14"/>
    <p:sldId id="270" r:id="rId15"/>
    <p:sldId id="271" r:id="rId16"/>
  </p:sldIdLst>
  <p:sldSz cx="12192000" cy="6858000"/>
  <p:notesSz cx="6858000" cy="91440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Calibri Light" panose="020F0302020204030204" pitchFamily="34" charset="0"/>
      <p:regular r:id="rId22"/>
      <p:italic r:id="rId23"/>
    </p:embeddedFont>
    <p:embeddedFont>
      <p:font typeface="Roboto" panose="02000000000000000000" pitchFamily="2" charset="0"/>
      <p:regular r:id="rId24"/>
      <p:bold r:id="rId25"/>
      <p:italic r:id="rId26"/>
      <p:bold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8" roundtripDataSignature="AMtx7mjKO/4qlGFIUNMi6lIGo7915Y2mUg==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78A52BD-C377-D613-ED46-E339976272EC}" name="Kari Brudevoll" initials="KB" userId="S::Kari.Brudevoll@fagbokforlaget.no::291e4f7d-0e74-4fd4-85ca-93ec29f77195" providerId="AD"/>
  <p188:author id="{3AF968DB-6297-57C0-B351-8BB7FA258611}" name="Kari Gjerdevik" initials="KG" userId="af38340033f0d0a9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6" d="100"/>
          <a:sy n="76" d="100"/>
        </p:scale>
        <p:origin x="917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1.xml"/><Relationship Id="rId21" Type="http://schemas.openxmlformats.org/officeDocument/2006/relationships/font" Target="fonts/font4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microsoft.com/office/2018/10/relationships/authors" Target="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3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7.fntdata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6.fntdata"/><Relationship Id="rId28" Type="http://customschemas.google.com/relationships/presentationmetadata" Target="metadata"/><Relationship Id="rId10" Type="http://schemas.openxmlformats.org/officeDocument/2006/relationships/slide" Target="slides/slide8.xml"/><Relationship Id="rId19" Type="http://schemas.openxmlformats.org/officeDocument/2006/relationships/font" Target="fonts/font2.fntdata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viewProps" Target="viewProp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20fddd5c70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20fddd5c70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22c6c85210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22c6c85210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22c6c85210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22c6c85210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586388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22c6c85210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22c6c85210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844033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9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2" name="Google Shape;18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1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2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3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4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tellysbil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1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1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5" name="Google Shape;15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6" name="Google Shape;16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ddrett teks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0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2" name="Google Shape;72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3" name="Google Shape;73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ddrett tittel og teks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1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1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8" name="Google Shape;78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9" name="Google Shape;79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73D3776-DEEE-4E32-AC63-9070D26702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163FA4A-0C0E-43FA-9C36-6F07970AE5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BDBB8A09-F8FF-4B63-B5BA-9E86F1CC64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9F269-9F72-403E-9D6F-AEC2C215EE95}" type="datetimeFigureOut">
              <a:rPr lang="nb-NO" smtClean="0"/>
              <a:t>29.08.2023</a:t>
            </a:fld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4DEF2608-4DA9-4398-ADD4-025B440CF1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166F52B5-892F-47F6-A782-A76AEB631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77B83-61C4-4131-A262-B48BD48B03FE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53565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tel og innhold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1" name="Google Shape;21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2" name="Google Shape;22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loverskrift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3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3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7" name="Google Shape;27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8" name="Google Shape;28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o innholdsdeler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1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4" name="Google Shape;34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5" name="Google Shape;35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ammenligning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5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5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15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5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15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3" name="Google Shape;43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4" name="Google Shape;44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re tittel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8" name="Google Shape;48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9" name="Google Shape;49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omt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2" name="Google Shape;52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3" name="Google Shape;53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nhold med tekst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8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8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9" name="Google Shape;59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0" name="Google Shape;60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lde med tekst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9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9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6" name="Google Shape;66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7" name="Google Shape;67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9" name="Google Shape;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0" name="Google Shape;1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195B5AC7-0794-4CB4-8404-56C4E1E3A6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46AD6AC-CA55-496C-B715-5257B01752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0C3323B-09F1-4F9E-BBF7-96EDC5B72F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09F269-9F72-403E-9D6F-AEC2C215EE95}" type="datetimeFigureOut">
              <a:rPr lang="nb-NO" smtClean="0"/>
              <a:t>29.08.2023</a:t>
            </a:fld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F763244E-0E5D-4034-9C99-36CC7BB5A3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553F45A3-6487-4AB6-9971-D932B6C90E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977B83-61C4-4131-A262-B48BD48B03FE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313165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28940F1-0B7B-4989-8D8F-55797C6BBB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7477"/>
            <a:ext cx="10515600" cy="1325563"/>
          </a:xfrm>
        </p:spPr>
        <p:txBody>
          <a:bodyPr/>
          <a:lstStyle/>
          <a:p>
            <a:r>
              <a:rPr lang="nb-NO" b="1" dirty="0">
                <a:solidFill>
                  <a:srgbClr val="FF0000"/>
                </a:solidFill>
                <a:latin typeface="Calibri "/>
              </a:rPr>
              <a:t>Til læreren</a:t>
            </a:r>
            <a:endParaRPr lang="nb-NO" sz="2000" b="1" dirty="0">
              <a:solidFill>
                <a:srgbClr val="FF0000"/>
              </a:solidFill>
              <a:latin typeface="Calibri "/>
            </a:endParaRP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9C925D0-EB23-4FB6-9B80-B7A29B6AA4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49525"/>
            <a:ext cx="10515600" cy="5010598"/>
          </a:xfrm>
        </p:spPr>
        <p:txBody>
          <a:bodyPr>
            <a:normAutofit/>
          </a:bodyPr>
          <a:lstStyle/>
          <a:p>
            <a:r>
              <a:rPr lang="nb-NO" sz="2400" b="1" dirty="0">
                <a:solidFill>
                  <a:srgbClr val="FF0000"/>
                </a:solidFill>
              </a:rPr>
              <a:t>Tid: </a:t>
            </a:r>
            <a:r>
              <a:rPr lang="nb-NO" sz="2400" dirty="0">
                <a:solidFill>
                  <a:srgbClr val="FF0000"/>
                </a:solidFill>
              </a:rPr>
              <a:t>60–90 min</a:t>
            </a:r>
          </a:p>
          <a:p>
            <a:endParaRPr lang="nb-NO" sz="1000" dirty="0">
              <a:solidFill>
                <a:srgbClr val="FF0000"/>
              </a:solidFill>
            </a:endParaRPr>
          </a:p>
          <a:p>
            <a:r>
              <a:rPr lang="nb-NO" sz="2400" b="1" dirty="0">
                <a:solidFill>
                  <a:srgbClr val="FF0000"/>
                </a:solidFill>
              </a:rPr>
              <a:t>Hva og hvordan: </a:t>
            </a:r>
            <a:r>
              <a:rPr lang="nb-NO" sz="2400" dirty="0">
                <a:solidFill>
                  <a:srgbClr val="FF0000"/>
                </a:solidFill>
              </a:rPr>
              <a:t>Opplegget går ut på å gjennomgå kortsvarsjangeren, analysere elevens egen favoritt-sangtekst, og deretter skrive kortsvar om den. Elevene gir hverandre </a:t>
            </a:r>
            <a:r>
              <a:rPr lang="nb-NO" sz="2400" dirty="0" err="1">
                <a:solidFill>
                  <a:srgbClr val="FF0000"/>
                </a:solidFill>
              </a:rPr>
              <a:t>hverandrevurdering</a:t>
            </a:r>
            <a:r>
              <a:rPr lang="nb-NO" sz="2400" dirty="0">
                <a:solidFill>
                  <a:srgbClr val="FF0000"/>
                </a:solidFill>
              </a:rPr>
              <a:t> til slutt.</a:t>
            </a:r>
          </a:p>
          <a:p>
            <a:endParaRPr lang="nb-NO" sz="1000" dirty="0">
              <a:solidFill>
                <a:srgbClr val="FF0000"/>
              </a:solidFill>
            </a:endParaRPr>
          </a:p>
          <a:p>
            <a:r>
              <a:rPr lang="nb-NO" sz="2400" b="1" dirty="0">
                <a:solidFill>
                  <a:srgbClr val="FF0000"/>
                </a:solidFill>
              </a:rPr>
              <a:t>Formål: </a:t>
            </a:r>
            <a:r>
              <a:rPr lang="nb-NO" sz="2400" dirty="0">
                <a:solidFill>
                  <a:srgbClr val="FF0000"/>
                </a:solidFill>
              </a:rPr>
              <a:t>gi eleven forståelse av hva kortsvar går ut på, og hvorfor det betegnes som en treningssjanger. De skal trene på kortsvar for å bli gode til å svare kort og presist på en faglig problemstilling.</a:t>
            </a:r>
          </a:p>
          <a:p>
            <a:endParaRPr lang="nb-NO" sz="1000" dirty="0">
              <a:solidFill>
                <a:srgbClr val="FF0000"/>
              </a:solidFill>
            </a:endParaRPr>
          </a:p>
          <a:p>
            <a:r>
              <a:rPr lang="nb-NO" sz="2400" b="1" dirty="0">
                <a:solidFill>
                  <a:srgbClr val="FF0000"/>
                </a:solidFill>
              </a:rPr>
              <a:t>Bildene</a:t>
            </a:r>
            <a:r>
              <a:rPr lang="nb-NO" sz="2400" dirty="0">
                <a:solidFill>
                  <a:srgbClr val="FF0000"/>
                </a:solidFill>
              </a:rPr>
              <a:t> i PPT-en er klarert (kjøpt ut) og kan brukes fritt i </a:t>
            </a:r>
            <a:r>
              <a:rPr lang="nb-NO" sz="2400" i="1" dirty="0">
                <a:solidFill>
                  <a:srgbClr val="FF0000"/>
                </a:solidFill>
              </a:rPr>
              <a:t>Intertekst vg1</a:t>
            </a:r>
            <a:r>
              <a:rPr lang="nb-NO" sz="2400" dirty="0">
                <a:solidFill>
                  <a:srgbClr val="FF0000"/>
                </a:solidFill>
              </a:rPr>
              <a:t>-undervisningen. Bildene/PPT-en skal </a:t>
            </a:r>
            <a:r>
              <a:rPr lang="nb-NO" sz="2400" i="1" dirty="0">
                <a:solidFill>
                  <a:srgbClr val="FF0000"/>
                </a:solidFill>
              </a:rPr>
              <a:t>ikke</a:t>
            </a:r>
            <a:r>
              <a:rPr lang="nb-NO" sz="2400" dirty="0">
                <a:solidFill>
                  <a:srgbClr val="FF0000"/>
                </a:solidFill>
              </a:rPr>
              <a:t> videresendes til andre lærere som ikke bruker </a:t>
            </a:r>
            <a:r>
              <a:rPr lang="nb-NO" sz="2400" i="1" dirty="0">
                <a:solidFill>
                  <a:srgbClr val="FF0000"/>
                </a:solidFill>
              </a:rPr>
              <a:t>Intertekst.</a:t>
            </a:r>
            <a:endParaRPr lang="nb-NO" sz="24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nb-NO" sz="2400" dirty="0">
              <a:solidFill>
                <a:srgbClr val="FF0000"/>
              </a:solidFill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91C7A8EA-DDB9-4361-8FC3-F0C2277696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07007"/>
            <a:ext cx="12192000" cy="390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48912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nb-NO" b="1" dirty="0"/>
              <a:t>Overskrift</a:t>
            </a:r>
          </a:p>
        </p:txBody>
      </p:sp>
      <p:sp>
        <p:nvSpPr>
          <p:cNvPr id="143" name="Google Shape;143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dirty="0"/>
              <a:t> </a:t>
            </a:r>
            <a:r>
              <a:rPr lang="nb-NO" dirty="0">
                <a:latin typeface="Calibri"/>
                <a:ea typeface="Calibri"/>
                <a:cs typeface="Calibri"/>
                <a:sym typeface="Calibri"/>
              </a:rPr>
              <a:t>En god tekst krever en god </a:t>
            </a:r>
            <a:r>
              <a:rPr lang="nb-NO" b="1" dirty="0">
                <a:latin typeface="Calibri"/>
                <a:ea typeface="Calibri"/>
                <a:cs typeface="Calibri"/>
                <a:sym typeface="Calibri"/>
              </a:rPr>
              <a:t>tittel.</a:t>
            </a:r>
            <a:endParaRPr lang="nb-NO"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nb-NO" dirty="0">
                <a:latin typeface="Calibri"/>
                <a:ea typeface="Calibri"/>
                <a:cs typeface="Calibri"/>
                <a:sym typeface="Calibri"/>
              </a:rPr>
              <a:t>Finn gjerne en kort og interessant tittel som dekker det teksten din handler om.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 </a:t>
            </a:r>
            <a:endParaRPr dirty="0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</p:txBody>
      </p:sp>
      <p:pic>
        <p:nvPicPr>
          <p:cNvPr id="144" name="Google Shape;144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470650"/>
            <a:ext cx="12192000" cy="387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20fddd5c70a_0_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b-NO" b="1" dirty="0"/>
              <a:t>Snakk med en medelev</a:t>
            </a:r>
          </a:p>
        </p:txBody>
      </p:sp>
      <p:sp>
        <p:nvSpPr>
          <p:cNvPr id="150" name="Google Shape;150;g20fddd5c70a_0_0"/>
          <p:cNvSpPr txBox="1">
            <a:spLocks noGrp="1"/>
          </p:cNvSpPr>
          <p:nvPr>
            <p:ph type="body" idx="1"/>
          </p:nvPr>
        </p:nvSpPr>
        <p:spPr>
          <a:xfrm>
            <a:off x="838200" y="1690825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nb-NO" dirty="0"/>
              <a:t>Hva menes med tredelt struktur?</a:t>
            </a: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nb-NO" dirty="0"/>
              <a:t>Hva menes med å «skrive presist»? Gi et eksempel på en upresis og en presis setning.</a:t>
            </a: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nb-NO" dirty="0"/>
              <a:t>Hvilke fagbegreper husker du? </a:t>
            </a:r>
          </a:p>
        </p:txBody>
      </p:sp>
      <p:pic>
        <p:nvPicPr>
          <p:cNvPr id="151" name="Google Shape;151;g20fddd5c70a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470650"/>
            <a:ext cx="12192000" cy="387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22c6c85210d_0_0"/>
          <p:cNvSpPr txBox="1">
            <a:spLocks noGrp="1"/>
          </p:cNvSpPr>
          <p:nvPr>
            <p:ph type="title"/>
          </p:nvPr>
        </p:nvSpPr>
        <p:spPr>
          <a:xfrm>
            <a:off x="838200" y="499925"/>
            <a:ext cx="1092842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93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b-NO" sz="2900" dirty="0">
                <a:solidFill>
                  <a:srgbClr val="2E2E2D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Oppgave:</a:t>
            </a:r>
            <a:br>
              <a:rPr lang="nb-NO" sz="2900" b="1" dirty="0">
                <a:solidFill>
                  <a:srgbClr val="2E2E2D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</a:br>
            <a:r>
              <a:rPr lang="nb-NO" sz="2900" b="1" dirty="0">
                <a:solidFill>
                  <a:srgbClr val="2E2E2D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Skriv en analyse av sangteksten du hører mest på for tiden.</a:t>
            </a:r>
            <a:endParaRPr lang="nb-NO" b="1" dirty="0"/>
          </a:p>
        </p:txBody>
      </p:sp>
      <p:sp>
        <p:nvSpPr>
          <p:cNvPr id="164" name="Google Shape;164;g22c6c85210d_0_0"/>
          <p:cNvSpPr txBox="1">
            <a:spLocks noGrp="1"/>
          </p:cNvSpPr>
          <p:nvPr>
            <p:ph type="body" idx="1"/>
          </p:nvPr>
        </p:nvSpPr>
        <p:spPr>
          <a:xfrm>
            <a:off x="838200" y="2224764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501650" lvl="0" indent="-457200" algn="l" rtl="0">
              <a:lnSpc>
                <a:spcPct val="109300"/>
              </a:lnSpc>
              <a:spcBef>
                <a:spcPts val="0"/>
              </a:spcBef>
              <a:spcAft>
                <a:spcPts val="0"/>
              </a:spcAft>
              <a:buClr>
                <a:srgbClr val="2E2E2D"/>
              </a:buClr>
              <a:buSzPts val="2900"/>
              <a:buFont typeface="+mj-lt"/>
              <a:buAutoNum type="arabicPeriod"/>
            </a:pPr>
            <a:r>
              <a:rPr lang="nb-NO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Les gjennom sangteksten, grundig.</a:t>
            </a:r>
          </a:p>
          <a:p>
            <a:pPr marL="501650" lvl="0" indent="-457200" algn="l" rtl="0">
              <a:lnSpc>
                <a:spcPct val="109300"/>
              </a:lnSpc>
              <a:spcBef>
                <a:spcPts val="0"/>
              </a:spcBef>
              <a:spcAft>
                <a:spcPts val="0"/>
              </a:spcAft>
              <a:buClr>
                <a:srgbClr val="2E2E2D"/>
              </a:buClr>
              <a:buSzPts val="2900"/>
              <a:buFont typeface="+mj-lt"/>
              <a:buAutoNum type="arabicPeriod"/>
            </a:pPr>
            <a:endParaRPr lang="nb-NO" sz="6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501650" indent="-457200">
              <a:lnSpc>
                <a:spcPct val="109300"/>
              </a:lnSpc>
              <a:spcBef>
                <a:spcPts val="0"/>
              </a:spcBef>
              <a:buClr>
                <a:srgbClr val="2E2E2D"/>
              </a:buClr>
              <a:buSzPts val="2900"/>
              <a:buFont typeface="+mj-lt"/>
              <a:buAutoNum type="arabicPeriod"/>
            </a:pPr>
            <a:r>
              <a:rPr lang="nb-NO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Let etter de viktigste virkemidlene.</a:t>
            </a:r>
          </a:p>
          <a:p>
            <a:pPr marL="958850" lvl="1" indent="-457200">
              <a:lnSpc>
                <a:spcPct val="109300"/>
              </a:lnSpc>
              <a:spcBef>
                <a:spcPts val="0"/>
              </a:spcBef>
              <a:buClr>
                <a:srgbClr val="2E2E2D"/>
              </a:buClr>
              <a:buSzPts val="2900"/>
            </a:pPr>
            <a:r>
              <a:rPr lang="nb-NO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Finner du kontraster? Gjentakelser? Positive eller negative ord? Språklige bilder?</a:t>
            </a:r>
          </a:p>
          <a:p>
            <a:pPr marL="958850" lvl="1" indent="-457200">
              <a:lnSpc>
                <a:spcPct val="109300"/>
              </a:lnSpc>
              <a:spcBef>
                <a:spcPts val="0"/>
              </a:spcBef>
              <a:buClr>
                <a:srgbClr val="2E2E2D"/>
              </a:buClr>
              <a:buSzPts val="2900"/>
            </a:pPr>
            <a:r>
              <a:rPr lang="nb-NO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Velg de to eller tre viktigste for denne teksten. Du får ikke plass til å gå i dybden på alt i et kortsvar.</a:t>
            </a:r>
          </a:p>
          <a:p>
            <a:pPr marL="958850" lvl="1" indent="-457200">
              <a:lnSpc>
                <a:spcPct val="109300"/>
              </a:lnSpc>
              <a:spcBef>
                <a:spcPts val="0"/>
              </a:spcBef>
              <a:buClr>
                <a:srgbClr val="2E2E2D"/>
              </a:buClr>
              <a:buSzPts val="2900"/>
            </a:pPr>
            <a:endParaRPr lang="nb-NO" sz="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501650" indent="-457200">
              <a:lnSpc>
                <a:spcPct val="109300"/>
              </a:lnSpc>
              <a:spcBef>
                <a:spcPts val="0"/>
              </a:spcBef>
              <a:buClr>
                <a:srgbClr val="2E2E2D"/>
              </a:buClr>
              <a:buSzPts val="2900"/>
              <a:buFont typeface="+mj-lt"/>
              <a:buAutoNum type="arabicPeriod"/>
            </a:pPr>
            <a:r>
              <a:rPr lang="nb-NO" sz="2400" dirty="0">
                <a:solidFill>
                  <a:srgbClr val="2E2E2D"/>
                </a:solidFill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Roboto"/>
              </a:rPr>
              <a:t>Lag en disposisjon der du porsjonerer ut de viktigste virkemidlene. Du kan lage ett avsnitt for hvert virkemiddel, eller skrive om alle tre i ett langt avsnitt. </a:t>
            </a:r>
          </a:p>
        </p:txBody>
      </p:sp>
      <p:pic>
        <p:nvPicPr>
          <p:cNvPr id="165" name="Google Shape;165;g22c6c85210d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470650"/>
            <a:ext cx="12192000" cy="387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22c6c85210d_0_0"/>
          <p:cNvSpPr txBox="1">
            <a:spLocks noGrp="1"/>
          </p:cNvSpPr>
          <p:nvPr>
            <p:ph type="title"/>
          </p:nvPr>
        </p:nvSpPr>
        <p:spPr>
          <a:xfrm>
            <a:off x="838200" y="499925"/>
            <a:ext cx="1092842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93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b-NO" sz="2900" b="1" dirty="0">
                <a:solidFill>
                  <a:srgbClr val="2E2E2D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Skriv diktanalysen!</a:t>
            </a:r>
            <a:endParaRPr lang="nb-NO" b="1" dirty="0"/>
          </a:p>
        </p:txBody>
      </p:sp>
      <p:sp>
        <p:nvSpPr>
          <p:cNvPr id="164" name="Google Shape;164;g22c6c85210d_0_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501650" lvl="0" indent="-457200" algn="l" rtl="0">
              <a:lnSpc>
                <a:spcPct val="109300"/>
              </a:lnSpc>
              <a:spcBef>
                <a:spcPts val="0"/>
              </a:spcBef>
              <a:spcAft>
                <a:spcPts val="0"/>
              </a:spcAft>
              <a:buClr>
                <a:srgbClr val="2E2E2D"/>
              </a:buClr>
              <a:buSzPts val="2900"/>
              <a:buFont typeface="+mj-lt"/>
              <a:buAutoNum type="arabicPeriod"/>
            </a:pPr>
            <a:r>
              <a:rPr lang="nb-NO" sz="2400" dirty="0">
                <a:solidFill>
                  <a:srgbClr val="2E2E2D"/>
                </a:solidFill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Roboto"/>
              </a:rPr>
              <a:t>Skriv en innledning der du presenterer sangen.</a:t>
            </a:r>
          </a:p>
          <a:p>
            <a:pPr marL="501650" lvl="0" indent="-457200" algn="l" rtl="0">
              <a:lnSpc>
                <a:spcPct val="109300"/>
              </a:lnSpc>
              <a:spcBef>
                <a:spcPts val="0"/>
              </a:spcBef>
              <a:spcAft>
                <a:spcPts val="0"/>
              </a:spcAft>
              <a:buClr>
                <a:srgbClr val="2E2E2D"/>
              </a:buClr>
              <a:buSzPts val="2900"/>
              <a:buFont typeface="+mj-lt"/>
              <a:buAutoNum type="arabicPeriod"/>
            </a:pPr>
            <a:endParaRPr lang="nb-NO" sz="600" dirty="0">
              <a:solidFill>
                <a:srgbClr val="2E2E2D"/>
              </a:solidFill>
              <a:highlight>
                <a:srgbClr val="FFFFFF"/>
              </a:highligh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Roboto"/>
            </a:endParaRPr>
          </a:p>
          <a:p>
            <a:pPr marL="501650" lvl="0" indent="-457200" algn="l" rtl="0">
              <a:lnSpc>
                <a:spcPct val="109300"/>
              </a:lnSpc>
              <a:spcBef>
                <a:spcPts val="0"/>
              </a:spcBef>
              <a:spcAft>
                <a:spcPts val="0"/>
              </a:spcAft>
              <a:buClr>
                <a:srgbClr val="2E2E2D"/>
              </a:buClr>
              <a:buSzPts val="2900"/>
              <a:buFont typeface="+mj-lt"/>
              <a:buAutoNum type="arabicPeriod"/>
            </a:pPr>
            <a:endParaRPr lang="nb-NO" sz="600" dirty="0">
              <a:solidFill>
                <a:srgbClr val="2E2E2D"/>
              </a:solidFill>
              <a:highlight>
                <a:srgbClr val="FFFFFF"/>
              </a:highligh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Roboto"/>
            </a:endParaRPr>
          </a:p>
          <a:p>
            <a:pPr marL="501650" lvl="0" indent="-457200">
              <a:lnSpc>
                <a:spcPct val="109300"/>
              </a:lnSpc>
              <a:spcBef>
                <a:spcPts val="0"/>
              </a:spcBef>
              <a:buClr>
                <a:srgbClr val="2E2E2D"/>
              </a:buClr>
              <a:buSzPts val="2900"/>
              <a:buFont typeface="+mj-lt"/>
              <a:buAutoNum type="arabicPeriod"/>
            </a:pPr>
            <a:r>
              <a:rPr lang="nb-NO" sz="2400" dirty="0">
                <a:solidFill>
                  <a:srgbClr val="2E2E2D"/>
                </a:solidFill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Velg to eller tre virkemidler som du mener er særlig viktige.</a:t>
            </a:r>
            <a:r>
              <a:rPr lang="nb-NO" sz="2400" dirty="0"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Roboto"/>
              </a:rPr>
              <a:t> </a:t>
            </a:r>
            <a:r>
              <a:rPr lang="nb-NO" sz="2400" dirty="0">
                <a:solidFill>
                  <a:srgbClr val="2E2E2D"/>
                </a:solidFill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For eksempel gjentakelse, kontrast, språklige bilder eller positive og negative ord.</a:t>
            </a:r>
          </a:p>
          <a:p>
            <a:pPr marL="501650" lvl="0" indent="-457200">
              <a:lnSpc>
                <a:spcPct val="109300"/>
              </a:lnSpc>
              <a:spcBef>
                <a:spcPts val="0"/>
              </a:spcBef>
              <a:buClr>
                <a:srgbClr val="2E2E2D"/>
              </a:buClr>
              <a:buSzPts val="2900"/>
              <a:buFont typeface="+mj-lt"/>
              <a:buAutoNum type="arabicPeriod"/>
            </a:pPr>
            <a:endParaRPr lang="nb-NO" sz="600" dirty="0">
              <a:solidFill>
                <a:srgbClr val="2E2E2D"/>
              </a:solidFill>
              <a:highlight>
                <a:srgbClr val="FFFFFF"/>
              </a:highligh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501650" lvl="0" indent="-457200">
              <a:lnSpc>
                <a:spcPct val="109300"/>
              </a:lnSpc>
              <a:spcBef>
                <a:spcPts val="0"/>
              </a:spcBef>
              <a:buClr>
                <a:srgbClr val="2E2E2D"/>
              </a:buClr>
              <a:buSzPts val="2900"/>
              <a:buFont typeface="+mj-lt"/>
              <a:buAutoNum type="arabicPeriod"/>
            </a:pPr>
            <a:endParaRPr lang="nb-NO" sz="600" dirty="0">
              <a:solidFill>
                <a:srgbClr val="2E2E2D"/>
              </a:solidFill>
              <a:highlight>
                <a:srgbClr val="FFFFFF"/>
              </a:highligh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501650" lvl="0" indent="-457200" algn="l" rtl="0">
              <a:lnSpc>
                <a:spcPct val="109300"/>
              </a:lnSpc>
              <a:spcBef>
                <a:spcPts val="0"/>
              </a:spcBef>
              <a:spcAft>
                <a:spcPts val="0"/>
              </a:spcAft>
              <a:buClr>
                <a:srgbClr val="2E2E2D"/>
              </a:buClr>
              <a:buSzPts val="2900"/>
              <a:buFont typeface="+mj-lt"/>
              <a:buAutoNum type="arabicPeriod"/>
            </a:pPr>
            <a:r>
              <a:rPr lang="nb-NO" sz="2400" dirty="0">
                <a:solidFill>
                  <a:srgbClr val="2E2E2D"/>
                </a:solidFill>
                <a:highlight>
                  <a:schemeClr val="lt1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Skriv et avsnitt der du først påstår at virkemiddelet er viktig, og så viser med eksempel ved å sitere fra teksten at det du påstår, stemmer. Til slutt</a:t>
            </a:r>
            <a:r>
              <a:rPr lang="nb-NO" sz="2400" dirty="0">
                <a:highlight>
                  <a:schemeClr val="lt1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Roboto"/>
              </a:rPr>
              <a:t>  </a:t>
            </a:r>
            <a:r>
              <a:rPr lang="nb-NO" sz="2400" dirty="0">
                <a:solidFill>
                  <a:srgbClr val="2E2E2D"/>
                </a:solidFill>
                <a:highlight>
                  <a:schemeClr val="lt1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begrunner du påstanden din.</a:t>
            </a:r>
            <a:r>
              <a:rPr lang="nb-NO" sz="2400" dirty="0">
                <a:highlight>
                  <a:schemeClr val="lt1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Roboto"/>
              </a:rPr>
              <a:t> </a:t>
            </a:r>
          </a:p>
          <a:p>
            <a:pPr marL="501650" lvl="0" indent="-457200" algn="l" rtl="0">
              <a:lnSpc>
                <a:spcPct val="109300"/>
              </a:lnSpc>
              <a:spcBef>
                <a:spcPts val="0"/>
              </a:spcBef>
              <a:spcAft>
                <a:spcPts val="0"/>
              </a:spcAft>
              <a:buClr>
                <a:srgbClr val="2E2E2D"/>
              </a:buClr>
              <a:buSzPts val="2900"/>
              <a:buFont typeface="+mj-lt"/>
              <a:buAutoNum type="arabicPeriod"/>
            </a:pPr>
            <a:endParaRPr lang="nb-NO" sz="600" dirty="0">
              <a:highlight>
                <a:schemeClr val="lt1"/>
              </a:highligh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Roboto"/>
            </a:endParaRPr>
          </a:p>
          <a:p>
            <a:pPr marL="501650" lvl="0" indent="-457200" algn="l" rtl="0">
              <a:lnSpc>
                <a:spcPct val="109300"/>
              </a:lnSpc>
              <a:spcBef>
                <a:spcPts val="0"/>
              </a:spcBef>
              <a:spcAft>
                <a:spcPts val="0"/>
              </a:spcAft>
              <a:buClr>
                <a:srgbClr val="2E2E2D"/>
              </a:buClr>
              <a:buSzPts val="2900"/>
              <a:buFont typeface="+mj-lt"/>
              <a:buAutoNum type="arabicPeriod"/>
            </a:pPr>
            <a:r>
              <a:rPr lang="nb-NO" sz="2400" dirty="0">
                <a:highlight>
                  <a:schemeClr val="lt1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Roboto"/>
              </a:rPr>
              <a:t>Fortsett slik til du har skrevet hele analysen.</a:t>
            </a:r>
          </a:p>
          <a:p>
            <a:pPr marL="501650" lvl="0" indent="-457200" algn="l" rtl="0">
              <a:lnSpc>
                <a:spcPct val="109300"/>
              </a:lnSpc>
              <a:spcBef>
                <a:spcPts val="0"/>
              </a:spcBef>
              <a:spcAft>
                <a:spcPts val="0"/>
              </a:spcAft>
              <a:buClr>
                <a:srgbClr val="2E2E2D"/>
              </a:buClr>
              <a:buSzPts val="2900"/>
              <a:buFont typeface="+mj-lt"/>
              <a:buAutoNum type="arabicPeriod"/>
            </a:pPr>
            <a:endParaRPr lang="nb-NO" sz="600" dirty="0">
              <a:highlight>
                <a:schemeClr val="lt1"/>
              </a:highligh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Roboto"/>
            </a:endParaRPr>
          </a:p>
        </p:txBody>
      </p:sp>
      <p:pic>
        <p:nvPicPr>
          <p:cNvPr id="165" name="Google Shape;165;g22c6c85210d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470650"/>
            <a:ext cx="12192000" cy="3873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697544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22c6c85210d_0_0"/>
          <p:cNvSpPr txBox="1">
            <a:spLocks noGrp="1"/>
          </p:cNvSpPr>
          <p:nvPr>
            <p:ph type="title"/>
          </p:nvPr>
        </p:nvSpPr>
        <p:spPr>
          <a:xfrm>
            <a:off x="838200" y="499925"/>
            <a:ext cx="1092842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93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b-NO" sz="2900" b="1" dirty="0" err="1">
                <a:solidFill>
                  <a:srgbClr val="2E2E2D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Hverandrevurdering</a:t>
            </a:r>
            <a:endParaRPr lang="nb-NO" b="1" dirty="0"/>
          </a:p>
        </p:txBody>
      </p:sp>
      <p:sp>
        <p:nvSpPr>
          <p:cNvPr id="164" name="Google Shape;164;g22c6c85210d_0_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501650" lvl="0" indent="-457200" algn="l" rtl="0">
              <a:lnSpc>
                <a:spcPct val="109300"/>
              </a:lnSpc>
              <a:spcBef>
                <a:spcPts val="0"/>
              </a:spcBef>
              <a:spcAft>
                <a:spcPts val="0"/>
              </a:spcAft>
              <a:buClr>
                <a:srgbClr val="2E2E2D"/>
              </a:buClr>
              <a:buSzPts val="2900"/>
              <a:buFont typeface="+mj-lt"/>
              <a:buAutoNum type="arabicPeriod"/>
            </a:pPr>
            <a:endParaRPr lang="nb-NO" sz="600" dirty="0">
              <a:highlight>
                <a:schemeClr val="lt1"/>
              </a:highligh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Roboto"/>
            </a:endParaRPr>
          </a:p>
          <a:p>
            <a:pPr marL="501650" lvl="0" indent="-457200" algn="l" rtl="0">
              <a:lnSpc>
                <a:spcPct val="109300"/>
              </a:lnSpc>
              <a:spcBef>
                <a:spcPts val="0"/>
              </a:spcBef>
              <a:spcAft>
                <a:spcPts val="0"/>
              </a:spcAft>
              <a:buClr>
                <a:srgbClr val="2E2E2D"/>
              </a:buClr>
              <a:buSzPts val="2900"/>
              <a:buFont typeface="+mj-lt"/>
              <a:buAutoNum type="arabicPeriod"/>
            </a:pPr>
            <a:endParaRPr lang="nb-NO" sz="600" dirty="0">
              <a:highlight>
                <a:schemeClr val="lt1"/>
              </a:highligh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Roboto"/>
            </a:endParaRPr>
          </a:p>
          <a:p>
            <a:pPr marL="44450" lvl="0" indent="0" algn="l" rtl="0">
              <a:lnSpc>
                <a:spcPct val="109300"/>
              </a:lnSpc>
              <a:spcBef>
                <a:spcPts val="0"/>
              </a:spcBef>
              <a:spcAft>
                <a:spcPts val="0"/>
              </a:spcAft>
              <a:buClr>
                <a:srgbClr val="2E2E2D"/>
              </a:buClr>
              <a:buSzPts val="2900"/>
              <a:buNone/>
            </a:pPr>
            <a:r>
              <a:rPr lang="nb-NO" sz="3200" b="1" dirty="0">
                <a:solidFill>
                  <a:srgbClr val="2E2E2D"/>
                </a:solidFill>
                <a:highlight>
                  <a:schemeClr val="lt1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I par</a:t>
            </a:r>
          </a:p>
          <a:p>
            <a:pPr marL="501650" lvl="0" indent="-457200" algn="l" rtl="0">
              <a:lnSpc>
                <a:spcPct val="109300"/>
              </a:lnSpc>
              <a:spcBef>
                <a:spcPts val="0"/>
              </a:spcBef>
              <a:spcAft>
                <a:spcPts val="0"/>
              </a:spcAft>
              <a:buClr>
                <a:srgbClr val="2E2E2D"/>
              </a:buClr>
              <a:buSzPts val="2900"/>
              <a:buFont typeface="+mj-lt"/>
              <a:buAutoNum type="arabicPeriod"/>
            </a:pPr>
            <a:endParaRPr lang="nb-NO" sz="600" dirty="0">
              <a:solidFill>
                <a:srgbClr val="2E2E2D"/>
              </a:solidFill>
              <a:highlight>
                <a:schemeClr val="lt1"/>
              </a:highligh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501650" lvl="0" indent="-457200" algn="l" rtl="0">
              <a:lnSpc>
                <a:spcPct val="109300"/>
              </a:lnSpc>
              <a:spcBef>
                <a:spcPts val="0"/>
              </a:spcBef>
              <a:spcAft>
                <a:spcPts val="0"/>
              </a:spcAft>
              <a:buClr>
                <a:srgbClr val="2E2E2D"/>
              </a:buClr>
              <a:buSzPts val="2900"/>
              <a:buFont typeface="+mj-lt"/>
              <a:buAutoNum type="arabicPeriod"/>
            </a:pPr>
            <a:r>
              <a:rPr lang="nb-NO" sz="2400" dirty="0">
                <a:solidFill>
                  <a:srgbClr val="2E2E2D"/>
                </a:solidFill>
                <a:highlight>
                  <a:schemeClr val="lt1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Bytt sangtekster, og les dem hver for dere.</a:t>
            </a:r>
          </a:p>
          <a:p>
            <a:pPr marL="501650" lvl="0" indent="-457200" algn="l" rtl="0">
              <a:lnSpc>
                <a:spcPct val="109300"/>
              </a:lnSpc>
              <a:spcBef>
                <a:spcPts val="0"/>
              </a:spcBef>
              <a:spcAft>
                <a:spcPts val="0"/>
              </a:spcAft>
              <a:buClr>
                <a:srgbClr val="2E2E2D"/>
              </a:buClr>
              <a:buSzPts val="2900"/>
              <a:buFont typeface="+mj-lt"/>
              <a:buAutoNum type="arabicPeriod"/>
            </a:pPr>
            <a:endParaRPr lang="nb-NO" sz="600" dirty="0">
              <a:solidFill>
                <a:srgbClr val="2E2E2D"/>
              </a:solidFill>
              <a:highlight>
                <a:schemeClr val="lt1"/>
              </a:highligh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501650" lvl="0" indent="-457200" algn="l" rtl="0">
              <a:lnSpc>
                <a:spcPct val="109300"/>
              </a:lnSpc>
              <a:spcBef>
                <a:spcPts val="0"/>
              </a:spcBef>
              <a:spcAft>
                <a:spcPts val="0"/>
              </a:spcAft>
              <a:buClr>
                <a:srgbClr val="2E2E2D"/>
              </a:buClr>
              <a:buSzPts val="2900"/>
              <a:buFont typeface="+mj-lt"/>
              <a:buAutoNum type="arabicPeriod"/>
            </a:pPr>
            <a:r>
              <a:rPr lang="nb-NO" sz="2400" dirty="0">
                <a:solidFill>
                  <a:srgbClr val="2E2E2D"/>
                </a:solidFill>
                <a:highlight>
                  <a:schemeClr val="lt1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Sammenlign deretter </a:t>
            </a:r>
            <a:r>
              <a:rPr lang="nb-NO" sz="2400" dirty="0" err="1">
                <a:solidFill>
                  <a:srgbClr val="2E2E2D"/>
                </a:solidFill>
                <a:highlight>
                  <a:schemeClr val="lt1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korsvarene</a:t>
            </a:r>
            <a:r>
              <a:rPr lang="nb-NO" sz="2400" dirty="0">
                <a:solidFill>
                  <a:srgbClr val="2E2E2D"/>
                </a:solidFill>
                <a:highlight>
                  <a:schemeClr val="lt1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dere har skrevet om dem. </a:t>
            </a:r>
          </a:p>
          <a:p>
            <a:pPr marL="501650" lvl="0" indent="-457200" algn="l" rtl="0">
              <a:lnSpc>
                <a:spcPct val="109300"/>
              </a:lnSpc>
              <a:spcBef>
                <a:spcPts val="0"/>
              </a:spcBef>
              <a:spcAft>
                <a:spcPts val="0"/>
              </a:spcAft>
              <a:buClr>
                <a:srgbClr val="2E2E2D"/>
              </a:buClr>
              <a:buSzPts val="2900"/>
              <a:buFont typeface="+mj-lt"/>
              <a:buAutoNum type="arabicPeriod"/>
            </a:pPr>
            <a:endParaRPr lang="nb-NO" sz="600" dirty="0">
              <a:solidFill>
                <a:srgbClr val="2E2E2D"/>
              </a:solidFill>
              <a:highlight>
                <a:schemeClr val="lt1"/>
              </a:highligh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501650" lvl="0" indent="-457200" algn="l" rtl="0">
              <a:lnSpc>
                <a:spcPct val="109300"/>
              </a:lnSpc>
              <a:spcBef>
                <a:spcPts val="0"/>
              </a:spcBef>
              <a:spcAft>
                <a:spcPts val="0"/>
              </a:spcAft>
              <a:buClr>
                <a:srgbClr val="2E2E2D"/>
              </a:buClr>
              <a:buSzPts val="2900"/>
              <a:buFont typeface="+mj-lt"/>
              <a:buAutoNum type="arabicPeriod"/>
            </a:pPr>
            <a:r>
              <a:rPr lang="nb-NO" sz="2400" dirty="0">
                <a:solidFill>
                  <a:srgbClr val="2E2E2D"/>
                </a:solidFill>
                <a:highlight>
                  <a:schemeClr val="lt1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Gi hverandre tilbakemelding i form av to ting som er bra, og to ting som kan forbedres til neste gang.</a:t>
            </a:r>
          </a:p>
          <a:p>
            <a:pPr marL="501650" lvl="0" indent="-457200" algn="l" rtl="0">
              <a:lnSpc>
                <a:spcPct val="109300"/>
              </a:lnSpc>
              <a:spcBef>
                <a:spcPts val="0"/>
              </a:spcBef>
              <a:spcAft>
                <a:spcPts val="0"/>
              </a:spcAft>
              <a:buClr>
                <a:srgbClr val="2E2E2D"/>
              </a:buClr>
              <a:buSzPts val="2900"/>
              <a:buFont typeface="+mj-lt"/>
              <a:buAutoNum type="arabicPeriod"/>
            </a:pPr>
            <a:r>
              <a:rPr lang="nb-NO" sz="2400" dirty="0">
                <a:solidFill>
                  <a:srgbClr val="2E2E2D"/>
                </a:solidFill>
                <a:highlight>
                  <a:schemeClr val="lt1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Vurderingskriteriene har dere vært igjennom i denne </a:t>
            </a:r>
            <a:r>
              <a:rPr lang="nb-NO" sz="2400" dirty="0" err="1">
                <a:solidFill>
                  <a:srgbClr val="2E2E2D"/>
                </a:solidFill>
                <a:highlight>
                  <a:schemeClr val="lt1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PPT’en</a:t>
            </a:r>
            <a:r>
              <a:rPr lang="nb-NO" sz="2400" dirty="0">
                <a:solidFill>
                  <a:srgbClr val="2E2E2D"/>
                </a:solidFill>
                <a:highlight>
                  <a:schemeClr val="lt1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.</a:t>
            </a:r>
            <a:endParaRPr sz="2400" dirty="0">
              <a:highlight>
                <a:srgbClr val="FFFFFF"/>
              </a:highligh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Roboto"/>
            </a:endParaRPr>
          </a:p>
        </p:txBody>
      </p:sp>
      <p:pic>
        <p:nvPicPr>
          <p:cNvPr id="165" name="Google Shape;165;g22c6c85210d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470650"/>
            <a:ext cx="12192000" cy="3873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946805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>
            <a:spLocks noGrp="1"/>
          </p:cNvSpPr>
          <p:nvPr>
            <p:ph type="ctrTitle"/>
          </p:nvPr>
        </p:nvSpPr>
        <p:spPr>
          <a:xfrm>
            <a:off x="1524000" y="740802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nb-NO" sz="7200" b="1" dirty="0">
                <a:latin typeface="Calibri "/>
                <a:ea typeface="Calibri Light" panose="020F0302020204030204" pitchFamily="34" charset="0"/>
                <a:cs typeface="Calibri Light" panose="020F0302020204030204" pitchFamily="34" charset="0"/>
              </a:rPr>
              <a:t>Å skrive kortsvar</a:t>
            </a:r>
          </a:p>
        </p:txBody>
      </p:sp>
      <p:sp>
        <p:nvSpPr>
          <p:cNvPr id="85" name="Google Shape;85;p1"/>
          <p:cNvSpPr txBox="1">
            <a:spLocks noGrp="1"/>
          </p:cNvSpPr>
          <p:nvPr>
            <p:ph type="subTitle" idx="1"/>
          </p:nvPr>
        </p:nvSpPr>
        <p:spPr>
          <a:xfrm>
            <a:off x="4898002" y="3242046"/>
            <a:ext cx="3554963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None/>
            </a:pPr>
            <a:r>
              <a:rPr lang="en-US" sz="5400" b="1" dirty="0"/>
              <a:t>   </a:t>
            </a:r>
            <a:r>
              <a:rPr lang="en-US" sz="4000" dirty="0"/>
              <a:t>Intro</a:t>
            </a:r>
            <a:endParaRPr sz="2000" dirty="0"/>
          </a:p>
        </p:txBody>
      </p:sp>
      <p:pic>
        <p:nvPicPr>
          <p:cNvPr id="87" name="Google Shape;87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470650"/>
            <a:ext cx="12192000" cy="387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"/>
          <p:cNvSpPr txBox="1"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nb-NO" b="1" dirty="0"/>
              <a:t>Hva er kortsvar?</a:t>
            </a:r>
          </a:p>
        </p:txBody>
      </p:sp>
      <p:sp>
        <p:nvSpPr>
          <p:cNvPr id="93" name="Google Shape;93;p2"/>
          <p:cNvSpPr txBox="1">
            <a:spLocks noGrp="1"/>
          </p:cNvSpPr>
          <p:nvPr>
            <p:ph type="body" idx="1"/>
          </p:nvPr>
        </p:nvSpPr>
        <p:spPr>
          <a:xfrm>
            <a:off x="5249148" y="1915428"/>
            <a:ext cx="6586489" cy="37854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2000" dirty="0"/>
              <a:t> </a:t>
            </a:r>
            <a:endParaRPr sz="2000"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2000" dirty="0"/>
              <a:t> </a:t>
            </a:r>
            <a:r>
              <a:rPr lang="nb-NO" dirty="0"/>
              <a:t>Kortsvar er en eksamenssjanger, med</a:t>
            </a:r>
            <a:endParaRPr lang="nb-NO" sz="3600" dirty="0"/>
          </a:p>
          <a:p>
            <a:pPr marL="685800" lvl="1" indent="-228600">
              <a:spcBef>
                <a:spcPts val="1000"/>
              </a:spcBef>
              <a:buSzPts val="2000"/>
            </a:pPr>
            <a:r>
              <a:rPr lang="nb-NO" sz="2000" dirty="0"/>
              <a:t>vekt på faglighet</a:t>
            </a:r>
          </a:p>
          <a:p>
            <a:pPr marL="685800" lvl="1" indent="-228600">
              <a:spcBef>
                <a:spcPts val="1000"/>
              </a:spcBef>
              <a:buSzPts val="2000"/>
            </a:pPr>
            <a:r>
              <a:rPr lang="nb-NO" sz="2000" dirty="0"/>
              <a:t>ryddig struktur</a:t>
            </a:r>
          </a:p>
          <a:p>
            <a:pPr marL="685800" lvl="1" indent="-228600">
              <a:spcBef>
                <a:spcPts val="1000"/>
              </a:spcBef>
              <a:buSzPts val="2000"/>
            </a:pPr>
            <a:r>
              <a:rPr lang="nb-NO" sz="2000" dirty="0"/>
              <a:t>presist språk</a:t>
            </a:r>
            <a:endParaRPr lang="nb-NO" sz="3200"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2000" dirty="0"/>
              <a:t> 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2000" dirty="0"/>
              <a:t> </a:t>
            </a:r>
            <a:endParaRPr sz="2000" dirty="0"/>
          </a:p>
        </p:txBody>
      </p:sp>
      <p:pic>
        <p:nvPicPr>
          <p:cNvPr id="94" name="Google Shape;94;p2" descr="Et bilde som inneholder person, klær, innendørs, kvinne&#10;&#10;Automatisk generert beskrivelse"/>
          <p:cNvPicPr preferRelativeResize="0"/>
          <p:nvPr/>
        </p:nvPicPr>
        <p:blipFill rotWithShape="1">
          <a:blip r:embed="rId3">
            <a:alphaModFix/>
          </a:blip>
          <a:srcRect l="15601" r="15601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"/>
          <p:cNvSpPr txBox="1"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nb-NO" b="1" dirty="0"/>
              <a:t>Kjennetegn</a:t>
            </a:r>
            <a:r>
              <a:rPr lang="en-US" b="1" dirty="0"/>
              <a:t> </a:t>
            </a:r>
            <a:r>
              <a:rPr lang="nb-NO" b="1" dirty="0"/>
              <a:t>på kortsvar</a:t>
            </a:r>
          </a:p>
        </p:txBody>
      </p:sp>
      <p:sp>
        <p:nvSpPr>
          <p:cNvPr id="102" name="Google Shape;102;p3"/>
          <p:cNvSpPr txBox="1">
            <a:spLocks noGrp="1"/>
          </p:cNvSpPr>
          <p:nvPr>
            <p:ph type="body" idx="1"/>
          </p:nvPr>
        </p:nvSpPr>
        <p:spPr>
          <a:xfrm>
            <a:off x="4965432" y="2300329"/>
            <a:ext cx="6586489" cy="37854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nb-NO" sz="2000" dirty="0"/>
              <a:t>maks 200–300 ord</a:t>
            </a:r>
            <a:endParaRPr lang="nb-NO" dirty="0"/>
          </a:p>
          <a:p>
            <a:pPr marL="228600" lvl="0" indent="-2286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nb-NO" sz="2000" dirty="0"/>
              <a:t>kort svar på en faglig problemstilling</a:t>
            </a:r>
          </a:p>
          <a:p>
            <a:pPr marL="228600" lvl="0" indent="-2286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nb-NO" sz="2000" dirty="0"/>
              <a:t>tre-delt struktur</a:t>
            </a:r>
          </a:p>
          <a:p>
            <a:pPr marL="228600" lvl="0" indent="-2286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nb-NO" sz="2000" dirty="0"/>
              <a:t>fagbegreper brukt presist og riktig</a:t>
            </a:r>
          </a:p>
          <a:p>
            <a:pPr marL="22860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 dirty="0"/>
          </a:p>
        </p:txBody>
      </p:sp>
      <p:pic>
        <p:nvPicPr>
          <p:cNvPr id="103" name="Google Shape;103;p3" descr="Et bilde som inneholder mat, tre, frukt&#10;&#10;Automatisk generert beskrivelse"/>
          <p:cNvPicPr preferRelativeResize="0"/>
          <p:nvPr/>
        </p:nvPicPr>
        <p:blipFill rotWithShape="1">
          <a:blip r:embed="rId3">
            <a:alphaModFix/>
          </a:blip>
          <a:srcRect l="39395" r="15486" b="-1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Google Shape;184;p9" descr="Et bilde som inneholder tekst&#10;&#10;Automatisk generert beskrivelse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967482" y="837552"/>
            <a:ext cx="8257035" cy="51828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br>
              <a:rPr lang="en-US" sz="4800" b="1" dirty="0"/>
            </a:br>
            <a:r>
              <a:rPr lang="nb-NO" b="1" dirty="0"/>
              <a:t>Slik lager du en god struktur</a:t>
            </a:r>
            <a:br>
              <a:rPr lang="en-US" sz="3600" b="1" dirty="0"/>
            </a:br>
            <a:endParaRPr b="1" dirty="0"/>
          </a:p>
        </p:txBody>
      </p:sp>
      <p:sp>
        <p:nvSpPr>
          <p:cNvPr id="111" name="Google Shape;111;p4"/>
          <p:cNvSpPr txBox="1">
            <a:spLocks noGrp="1"/>
          </p:cNvSpPr>
          <p:nvPr>
            <p:ph type="body" idx="1"/>
          </p:nvPr>
        </p:nvSpPr>
        <p:spPr>
          <a:xfrm>
            <a:off x="968828" y="200649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nb-NO" dirty="0"/>
              <a:t>Innledning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nb-NO" dirty="0"/>
              <a:t>Hoveddel</a:t>
            </a:r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nb-NO" dirty="0"/>
              <a:t>Moment 1</a:t>
            </a:r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nb-NO" dirty="0"/>
              <a:t>Moment 2</a:t>
            </a:r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nb-NO" dirty="0"/>
              <a:t>Moment 3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nb-NO" dirty="0"/>
              <a:t>Avslutning</a:t>
            </a:r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</p:txBody>
      </p:sp>
      <p:pic>
        <p:nvPicPr>
          <p:cNvPr id="112" name="Google Shape;112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470650"/>
            <a:ext cx="12192000" cy="387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4" descr="Et bilde som inneholder hund, stående, innendørs, pattedyr&#10;&#10;Automatisk generert beskrivels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497390" y="1368425"/>
            <a:ext cx="5592192" cy="46826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b="1" dirty="0"/>
              <a:t>1. </a:t>
            </a:r>
            <a:r>
              <a:rPr lang="nb-NO" b="1" dirty="0"/>
              <a:t>Innledning</a:t>
            </a:r>
          </a:p>
        </p:txBody>
      </p:sp>
      <p:sp>
        <p:nvSpPr>
          <p:cNvPr id="119" name="Google Shape;119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6346371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indent="-457200">
              <a:spcBef>
                <a:spcPts val="0"/>
              </a:spcBef>
              <a:buSzPts val="2800"/>
            </a:pPr>
            <a:r>
              <a:rPr lang="nb-NO" dirty="0">
                <a:latin typeface="Calibri"/>
                <a:ea typeface="Calibri"/>
                <a:cs typeface="Calibri"/>
                <a:sym typeface="Calibri"/>
              </a:rPr>
              <a:t>I </a:t>
            </a:r>
            <a:r>
              <a:rPr lang="nb-NO" b="1" dirty="0">
                <a:latin typeface="Calibri"/>
                <a:ea typeface="Calibri"/>
                <a:cs typeface="Calibri"/>
                <a:sym typeface="Calibri"/>
              </a:rPr>
              <a:t>innledningen</a:t>
            </a:r>
            <a:r>
              <a:rPr lang="nb-NO" dirty="0">
                <a:latin typeface="Calibri"/>
                <a:ea typeface="Calibri"/>
                <a:cs typeface="Calibri"/>
                <a:sym typeface="Calibri"/>
              </a:rPr>
              <a:t> presenterer du teksten(e) som du skal analysere eller kommentere. </a:t>
            </a:r>
            <a:endParaRPr lang="nb-NO" dirty="0"/>
          </a:p>
          <a:p>
            <a:pPr indent="-457200">
              <a:buSzPts val="2800"/>
            </a:pPr>
            <a:r>
              <a:rPr lang="nb-NO" dirty="0">
                <a:latin typeface="Calibri"/>
                <a:ea typeface="Calibri"/>
                <a:cs typeface="Calibri"/>
                <a:sym typeface="Calibri"/>
              </a:rPr>
              <a:t>Innledningen bør ikke overstige 50–70 ord, eller 2-4 linjer.</a:t>
            </a:r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</p:txBody>
      </p:sp>
      <p:pic>
        <p:nvPicPr>
          <p:cNvPr id="120" name="Google Shape;120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470650"/>
            <a:ext cx="12192000" cy="387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480692" y="1838184"/>
            <a:ext cx="3642833" cy="28041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b="1" dirty="0"/>
              <a:t>2. </a:t>
            </a:r>
            <a:r>
              <a:rPr lang="nb-NO" b="1" dirty="0"/>
              <a:t>Hoveddel</a:t>
            </a:r>
          </a:p>
        </p:txBody>
      </p:sp>
      <p:sp>
        <p:nvSpPr>
          <p:cNvPr id="127" name="Google Shape;127;p6"/>
          <p:cNvSpPr txBox="1">
            <a:spLocks noGrp="1"/>
          </p:cNvSpPr>
          <p:nvPr>
            <p:ph type="body" idx="1"/>
          </p:nvPr>
        </p:nvSpPr>
        <p:spPr>
          <a:xfrm>
            <a:off x="838200" y="1690688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nb-NO" dirty="0">
                <a:latin typeface="Calibri"/>
                <a:ea typeface="Calibri"/>
                <a:cs typeface="Calibri"/>
                <a:sym typeface="Calibri"/>
              </a:rPr>
              <a:t>I </a:t>
            </a:r>
            <a:r>
              <a:rPr lang="nb-NO" b="1" dirty="0">
                <a:latin typeface="Calibri"/>
                <a:ea typeface="Calibri"/>
                <a:cs typeface="Calibri"/>
                <a:sym typeface="Calibri"/>
              </a:rPr>
              <a:t>hoveddelen</a:t>
            </a:r>
            <a:r>
              <a:rPr lang="nb-NO" dirty="0">
                <a:latin typeface="Calibri"/>
                <a:ea typeface="Calibri"/>
                <a:cs typeface="Calibri"/>
                <a:sym typeface="Calibri"/>
              </a:rPr>
              <a:t> skal du svare på problemstillingen i oppgaven, for eksempel trekke fram de viktigste virkemidlene i teksten.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endParaRPr lang="nb-NO" sz="600"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nb-NO" dirty="0">
                <a:latin typeface="Calibri"/>
                <a:ea typeface="Calibri"/>
                <a:cs typeface="Calibri"/>
                <a:sym typeface="Calibri"/>
              </a:rPr>
              <a:t>Del gjerne hoveddelen inn i to eller tre avsnitt. Hvert avsnitt bør ta for seg et bestemt moment og være på ca. 50–70 ord. 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endParaRPr lang="nb-NO" sz="600" dirty="0">
              <a:latin typeface="Calibri"/>
              <a:ea typeface="Calibri"/>
              <a:cs typeface="Calibri"/>
              <a:sym typeface="Calibri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nb-NO" dirty="0">
                <a:latin typeface="Calibri"/>
                <a:ea typeface="Calibri"/>
                <a:cs typeface="Calibri"/>
                <a:sym typeface="Calibri"/>
              </a:rPr>
              <a:t>Det er også mulig å bruke bare </a:t>
            </a:r>
            <a:r>
              <a:rPr lang="nb-NO" b="1" i="1" dirty="0">
                <a:latin typeface="Calibri"/>
                <a:ea typeface="Calibri"/>
                <a:cs typeface="Calibri"/>
                <a:sym typeface="Calibri"/>
              </a:rPr>
              <a:t>ett</a:t>
            </a:r>
            <a:r>
              <a:rPr lang="nb-NO" dirty="0">
                <a:latin typeface="Calibri"/>
                <a:ea typeface="Calibri"/>
                <a:cs typeface="Calibri"/>
                <a:sym typeface="Calibri"/>
              </a:rPr>
              <a:t> avsnitt på hele hoveddelen. Da er det ekstra viktig å bruke tydelige temasetninger for å skille emnene fra hverandre. Da forvirrer du ikke leseren.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endParaRPr lang="nb-NO" sz="600" dirty="0">
              <a:latin typeface="Calibri"/>
              <a:ea typeface="Calibri"/>
              <a:cs typeface="Calibri"/>
              <a:sym typeface="Calibri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nb-NO" dirty="0">
                <a:latin typeface="Calibri"/>
                <a:ea typeface="Calibri"/>
                <a:cs typeface="Calibri"/>
                <a:sym typeface="Calibri"/>
              </a:rPr>
              <a:t>Husk fagbegreper og sitater i denne delen. Det er ofte nok å sitere noen få ord. </a:t>
            </a:r>
            <a:r>
              <a:rPr lang="nb-NO" dirty="0"/>
              <a:t>Husk anførselstegn rundt sitatet.</a:t>
            </a:r>
            <a:endParaRPr lang="nb-NO" dirty="0">
              <a:latin typeface="Calibri"/>
              <a:ea typeface="Calibri"/>
              <a:cs typeface="Calibri"/>
              <a:sym typeface="Calibri"/>
            </a:endParaRPr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</p:txBody>
      </p:sp>
      <p:pic>
        <p:nvPicPr>
          <p:cNvPr id="128" name="Google Shape;128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470650"/>
            <a:ext cx="12192000" cy="387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7"/>
          <p:cNvSpPr txBox="1"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b="1" dirty="0"/>
              <a:t>3. </a:t>
            </a:r>
            <a:r>
              <a:rPr lang="nb-NO" b="1" dirty="0"/>
              <a:t>Avslutning</a:t>
            </a:r>
          </a:p>
        </p:txBody>
      </p:sp>
      <p:sp>
        <p:nvSpPr>
          <p:cNvPr id="134" name="Google Shape;134;p7"/>
          <p:cNvSpPr txBox="1">
            <a:spLocks noGrp="1"/>
          </p:cNvSpPr>
          <p:nvPr>
            <p:ph type="body" idx="1"/>
          </p:nvPr>
        </p:nvSpPr>
        <p:spPr>
          <a:xfrm>
            <a:off x="4965430" y="2217337"/>
            <a:ext cx="6586489" cy="37854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nb-NO" sz="2400" dirty="0">
                <a:latin typeface="Calibri"/>
                <a:ea typeface="Calibri"/>
                <a:cs typeface="Calibri"/>
                <a:sym typeface="Calibri"/>
              </a:rPr>
              <a:t>I </a:t>
            </a:r>
            <a:r>
              <a:rPr lang="nb-NO" sz="2400" b="1" dirty="0">
                <a:latin typeface="Calibri"/>
                <a:ea typeface="Calibri"/>
                <a:cs typeface="Calibri"/>
                <a:sym typeface="Calibri"/>
              </a:rPr>
              <a:t>avslutningen </a:t>
            </a:r>
            <a:r>
              <a:rPr lang="nb-NO" sz="2400" dirty="0">
                <a:latin typeface="Calibri"/>
                <a:ea typeface="Calibri"/>
                <a:cs typeface="Calibri"/>
                <a:sym typeface="Calibri"/>
              </a:rPr>
              <a:t>oppsummerer eller konkluderer du ut ifra problemstillingen som blir reist i oppgaven.</a:t>
            </a:r>
            <a:endParaRPr lang="nb-NO" sz="2400"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nb-NO" sz="2400" dirty="0">
                <a:latin typeface="Calibri"/>
                <a:ea typeface="Calibri"/>
                <a:cs typeface="Calibri"/>
                <a:sym typeface="Calibri"/>
              </a:rPr>
              <a:t>Still deg selv spørsmålet: Har jeg svart på oppgaven?</a:t>
            </a:r>
          </a:p>
          <a:p>
            <a:pPr marL="22860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 dirty="0"/>
          </a:p>
        </p:txBody>
      </p:sp>
      <p:pic>
        <p:nvPicPr>
          <p:cNvPr id="135" name="Google Shape;135;p7" descr="Et bilde som inneholder utendørsobjekt, gress, høy, utendørs&#10;&#10;Automatisk generert beskrivelse"/>
          <p:cNvPicPr preferRelativeResize="0"/>
          <p:nvPr/>
        </p:nvPicPr>
        <p:blipFill rotWithShape="1">
          <a:blip r:embed="rId3">
            <a:alphaModFix/>
          </a:blip>
          <a:srcRect l="19794" r="34919" b="2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TEN NAVN" id="{7393968C-C421-E142-B872-4C52E01AC8DE}" vid="{EA2E0197-742E-AE4F-BED0-4CB21E17BB53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</TotalTime>
  <Words>627</Words>
  <Application>Microsoft Office PowerPoint</Application>
  <PresentationFormat>Widescreen</PresentationFormat>
  <Paragraphs>82</Paragraphs>
  <Slides>14</Slides>
  <Notes>13</Notes>
  <HiddenSlides>0</HiddenSlides>
  <MMClips>0</MMClips>
  <ScaleCrop>false</ScaleCrop>
  <HeadingPairs>
    <vt:vector size="6" baseType="variant">
      <vt:variant>
        <vt:lpstr>Brukte skrifter</vt:lpstr>
      </vt:variant>
      <vt:variant>
        <vt:i4>5</vt:i4>
      </vt:variant>
      <vt:variant>
        <vt:lpstr>Tema</vt:lpstr>
      </vt:variant>
      <vt:variant>
        <vt:i4>2</vt:i4>
      </vt:variant>
      <vt:variant>
        <vt:lpstr>Lysbildetitler</vt:lpstr>
      </vt:variant>
      <vt:variant>
        <vt:i4>14</vt:i4>
      </vt:variant>
    </vt:vector>
  </HeadingPairs>
  <TitlesOfParts>
    <vt:vector size="21" baseType="lpstr">
      <vt:lpstr>Calibri</vt:lpstr>
      <vt:lpstr>Arial</vt:lpstr>
      <vt:lpstr>Calibri Light</vt:lpstr>
      <vt:lpstr>Calibri </vt:lpstr>
      <vt:lpstr>Roboto</vt:lpstr>
      <vt:lpstr>Office-tema</vt:lpstr>
      <vt:lpstr>Office-tema</vt:lpstr>
      <vt:lpstr>Til læreren</vt:lpstr>
      <vt:lpstr>Å skrive kortsvar</vt:lpstr>
      <vt:lpstr>Hva er kortsvar?</vt:lpstr>
      <vt:lpstr>Kjennetegn på kortsvar</vt:lpstr>
      <vt:lpstr>PowerPoint-presentasjon</vt:lpstr>
      <vt:lpstr> Slik lager du en god struktur </vt:lpstr>
      <vt:lpstr>1. Innledning</vt:lpstr>
      <vt:lpstr>2. Hoveddel</vt:lpstr>
      <vt:lpstr>3. Avslutning</vt:lpstr>
      <vt:lpstr>Overskrift</vt:lpstr>
      <vt:lpstr>Snakk med en medelev</vt:lpstr>
      <vt:lpstr>Oppgave: Skriv en analyse av sangteksten du hører mest på for tiden.</vt:lpstr>
      <vt:lpstr>Skriv diktanalysen!</vt:lpstr>
      <vt:lpstr>Hverandrevurdering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Å skrive kortsvar</dc:title>
  <dc:creator>Line Ellingsen</dc:creator>
  <cp:lastModifiedBy>Line Ellingsen</cp:lastModifiedBy>
  <cp:revision>7</cp:revision>
  <dcterms:created xsi:type="dcterms:W3CDTF">2020-06-02T00:13:14Z</dcterms:created>
  <dcterms:modified xsi:type="dcterms:W3CDTF">2023-08-29T12:47:28Z</dcterms:modified>
</cp:coreProperties>
</file>