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8"/>
  </p:notesMasterIdLst>
  <p:sldIdLst>
    <p:sldId id="320" r:id="rId2"/>
    <p:sldId id="325" r:id="rId3"/>
    <p:sldId id="273" r:id="rId4"/>
    <p:sldId id="322" r:id="rId5"/>
    <p:sldId id="323" r:id="rId6"/>
    <p:sldId id="329" r:id="rId7"/>
    <p:sldId id="324" r:id="rId8"/>
    <p:sldId id="327" r:id="rId9"/>
    <p:sldId id="328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40" r:id="rId20"/>
    <p:sldId id="339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v="urn:schemas-microsoft-com:vml" xmlns:pvml="urn:schemas-microsoft-com:office:powerpoint" xmlns:p15="http://schemas.microsoft.com/office/powerpoint/2012/main" xmlns:p14="http://schemas.microsoft.com/office/powerpoint/2010/main" xmlns:o="urn:schemas-microsoft-com:office:office" xmlns:mv="urn:schemas-microsoft-com:mac:vml" xmlns:mc="http://schemas.openxmlformats.org/markup-compatibility/2006" xmlns:dgm="http://schemas.openxmlformats.org/drawingml/2006/diagram" xmlns:com="http://schemas.openxmlformats.org/drawingml/2006/compatibility" xmlns:c="http://schemas.openxmlformats.org/drawingml/2006/chart" xmlns:ahyp="http://schemas.microsoft.com/office/drawing/2018/hyperlinkcolor" xmlns:go="http://customooxmlschemas.google.com/" xmlns="" r:id="rId55" roundtripDataSignature="AMtx7mhPLOny1lUcrctM57m8wVfe4P348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8B969-31B7-BEFD-E6C0-888CBB77E61C}" name="Randi Kleppe" initials="RK" userId="748aeb793b463435" providerId="Windows Live"/>
  <p188:author id="{3AF968DB-6297-57C0-B351-8BB7FA258611}" name="Kari Gjerdevik" initials="KG" userId="af38340033f0d0a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E1DFE9"/>
    <a:srgbClr val="EFEEF3"/>
    <a:srgbClr val="FFFFFF"/>
    <a:srgbClr val="2D3542"/>
    <a:srgbClr val="24282B"/>
    <a:srgbClr val="6C8DA0"/>
    <a:srgbClr val="89A3B2"/>
    <a:srgbClr val="879389"/>
    <a:srgbClr val="8B9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3E7D17-81BE-462F-BAFF-BBB0950A40C6}" v="15" dt="2023-05-05T12:58:12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89796" autoAdjust="0"/>
  </p:normalViewPr>
  <p:slideViewPr>
    <p:cSldViewPr snapToGrid="0">
      <p:cViewPr varScale="1">
        <p:scale>
          <a:sx n="140" d="100"/>
          <a:sy n="140" d="100"/>
        </p:scale>
        <p:origin x="32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5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337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770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921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294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842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056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7951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2952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179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923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872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b="1" noProof="0" dirty="0"/>
              <a:t>Til læraren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noProof="0" dirty="0"/>
              <a:t>Fordel fagstoffet slik at det passar med timeplanen til elevane. </a:t>
            </a:r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6537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109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8027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504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034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618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8886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057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2848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7091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04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b="1" noProof="0" dirty="0"/>
              <a:t>Til læraren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noProof="0" dirty="0"/>
              <a:t>Tips: Her kan det vere lurt å snakke med elevane om korleis ein tar notat under eit foredrag. Det kan òg vere ein idé å la elevane halde foredraget. Del dei inn i grupper med ansvar for dei ulike periodane, la dei lese seg opp på fagstoffet i læreboka på førehand. </a:t>
            </a:r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5623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2539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570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876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11726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37894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78797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66828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1161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83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n-NO" b="1" noProof="0" dirty="0">
                <a:cs typeface="Calibri"/>
              </a:rPr>
              <a:t>Til læraren</a:t>
            </a:r>
          </a:p>
          <a:p>
            <a:r>
              <a:rPr lang="nn-NO" noProof="0" dirty="0">
                <a:cs typeface="Calibri"/>
              </a:rPr>
              <a:t>Her er forslag til tidslinje. Elevane si tidslinje bør helst vere litt meir detaljert.</a:t>
            </a:r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3180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82141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22546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03988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20148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5006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0659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87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849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12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3599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842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169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75DC03-5A96-4EF3-82A5-B4BA4AE5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BBA0B0-4D4F-4C88-AAAA-AEA35D2C7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1A74F-8FCC-46DD-A6DD-248C6434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02DB89-0BA2-485F-9DD6-009EFD8C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267A84-1726-4C15-88E9-53A76516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3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A40FB-A367-4117-8D7C-D19A7288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9EE8E4-A900-440F-BB09-BAF224C42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ACDB22-7C34-452F-9FE9-43BE5C4D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436321-4825-4ED8-AB5E-E91CBD79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13559A-14C7-4AD7-9205-525B7BF7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2F9DE5-2F08-42CB-8FBE-FEAE0A09B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E43CDD-D917-44D9-9A3E-7E866C92D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0819EC-BFF1-47F3-99FD-685673D4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8EEBB1-30F5-4611-A51F-D96654EA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A86EF4-4F88-4407-A849-D28AA50A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9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A6851-4490-40B3-9F32-EA185305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07449B-D9D3-4259-8C23-AB439C94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7CAEAD-DBAD-4044-A078-5B443E6F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0C16D5-79E8-40B5-A251-244CEE3D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0C464C-265C-4849-8A8D-4E6DB738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8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9D41DE-DA27-4D52-9A06-12F4E348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97E16A-2669-4BAA-A501-A00AAF8C5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EAAC10-F0F9-4B9B-B0E3-612265A5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A27B70-C939-4DB8-9F63-1BFB4C1F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B67423-3584-4904-B96F-EA7AB830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0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383807-A6EB-4615-B74D-9174C015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569902-1046-4D56-98BB-85D4F5A50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B6B9E2-456B-4C19-A0C6-3CE11A733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81895EE-FAF3-484C-96C4-581BBEA5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A6F28A-0C60-4BBA-9FB8-284E8732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B899AC-FE8C-4FDD-A754-1C7D6012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6F855B-9939-44BF-BF93-BEF39834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155537-4527-43EE-8D6C-B44B2B2CB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6C68FD-A15D-423A-B3B4-52D46418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4E2430-CE09-4C11-B33F-F45649C78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7B3B806-A6AA-4122-AD85-0EE59C875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C3332F2-B548-4FEC-9A8A-19447EB6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62A98F7-5D2F-40AF-8FAE-7546816B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F0C103B-B553-4DAA-A2B5-3AC66137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9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3061D0-0FE1-4FFE-9956-C0BC4629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D8733C-ECD9-4896-B869-6439E113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7C10770-DE65-4244-B3B6-96CF25D8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102D6D-4706-4FD1-9D27-F72374FC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8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CB630AC-FED3-4D40-9892-D7424637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A139E1B-A75B-48EB-9768-02A4819C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F30544-9797-4DA2-B008-273DE1D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2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6CCFD2-5837-4424-B9A3-5CE6127A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5A1EE9-0031-4AA1-B5E8-BAB2594B1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B9AAA1-88EA-44D2-A425-E64A477D2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329B6A4-204C-4E9F-AA7C-3125B8B4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94BBBA-802F-4A70-8E42-EED9C575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1075D32-C04D-4A54-96E1-6D91223B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FA9D8-0829-463C-8D80-D86C20AB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878627-AE6B-4A4C-A4D4-311A6D018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44B182-B7C2-4A5F-8E7E-AC33C0C17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E75FEA-D4DC-4DC0-8C47-DFE27F82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48CC1E-7868-4E07-ACCA-03E9815F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8D6398-9635-448B-8159-6BBF8ED2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434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60EE335-2EB7-4160-BBC0-B57C7297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A62AE3-E1AA-4FB2-8DCC-52359F17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2FAD38-FC6A-4AD3-972B-C5B09CFCD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2C6E15-B8BF-412A-B154-7227B04D0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0CA545-9B02-469B-9242-2948D812C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4;p16">
            <a:extLst>
              <a:ext uri="{FF2B5EF4-FFF2-40B4-BE49-F238E27FC236}">
                <a16:creationId xmlns:a16="http://schemas.microsoft.com/office/drawing/2014/main" id="{6D2FC1BA-1964-5F16-41E4-6118832A10C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511324"/>
            <a:ext cx="9144000" cy="238760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nb-NO" sz="3600" dirty="0">
                <a:latin typeface="Calibri"/>
                <a:cs typeface="Calibri"/>
              </a:rPr>
              <a:t>Introduksjonspakke: </a:t>
            </a:r>
            <a:br>
              <a:rPr lang="nb-NO" dirty="0">
                <a:latin typeface="Calibri"/>
                <a:cs typeface="Calibri"/>
              </a:rPr>
            </a:br>
            <a:r>
              <a:rPr lang="nb-NO" dirty="0">
                <a:latin typeface="Calibri"/>
                <a:cs typeface="Calibri"/>
              </a:rPr>
              <a:t>Litteraturhistoria </a:t>
            </a:r>
            <a:br>
              <a:rPr lang="nb-NO" dirty="0">
                <a:latin typeface="Calibri"/>
                <a:cs typeface="Calibri"/>
              </a:rPr>
            </a:br>
            <a:r>
              <a:rPr lang="nn-NO" dirty="0">
                <a:latin typeface="Calibri"/>
                <a:cs typeface="Calibri"/>
              </a:rPr>
              <a:t>frå</a:t>
            </a:r>
            <a:r>
              <a:rPr lang="nb-NO" dirty="0">
                <a:latin typeface="Calibri"/>
                <a:cs typeface="Calibri"/>
              </a:rPr>
              <a:t> 700 til 1850</a:t>
            </a:r>
            <a:endParaRPr lang="nb-no" b="1" kern="1200" dirty="0">
              <a:latin typeface="+mn-lt"/>
              <a:ea typeface="+mj-ea"/>
              <a:cs typeface="+mj-cs"/>
            </a:endParaRPr>
          </a:p>
        </p:txBody>
      </p:sp>
      <p:pic>
        <p:nvPicPr>
          <p:cNvPr id="16" name="Google Shape;91;p1">
            <a:extLst>
              <a:ext uri="{FF2B5EF4-FFF2-40B4-BE49-F238E27FC236}">
                <a16:creationId xmlns:a16="http://schemas.microsoft.com/office/drawing/2014/main" id="{8EC2E617-67CF-9EDB-9F3B-A1A0AB8F60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37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A19A8B5-9076-8D30-426B-03B584D6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>
                <a:latin typeface="+mn-lt"/>
              </a:rPr>
              <a:t>Skaldekvad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25641"/>
            <a:ext cx="5181600" cy="4351338"/>
          </a:xfrm>
        </p:spPr>
        <p:txBody>
          <a:bodyPr rtlCol="0">
            <a:normAutofit/>
          </a:bodyPr>
          <a:lstStyle/>
          <a:p>
            <a:r>
              <a:rPr lang="nn-NO" altLang="nb-NO" sz="2400" dirty="0"/>
              <a:t>Skaldekvada kommenterer store hendingar frå den norrøne fortida og frå den norrøne samtida. </a:t>
            </a:r>
          </a:p>
          <a:p>
            <a:endParaRPr lang="nn-NO" altLang="nb-NO" sz="600" dirty="0"/>
          </a:p>
          <a:p>
            <a:pPr eaLnBrk="1" hangingPunct="1"/>
            <a:r>
              <a:rPr lang="nn-NO" altLang="nb-NO" sz="2400" dirty="0"/>
              <a:t>Ofte var kvada retta mot kongar og høvdingar.</a:t>
            </a:r>
          </a:p>
          <a:p>
            <a:pPr eaLnBrk="1" hangingPunct="1"/>
            <a:endParaRPr lang="nn-NO" altLang="nb-NO" sz="600" dirty="0"/>
          </a:p>
          <a:p>
            <a:r>
              <a:rPr lang="nn-NO" altLang="nb-NO" sz="2400" dirty="0"/>
              <a:t>Skaldane</a:t>
            </a:r>
            <a:r>
              <a:rPr lang="nn-NO" altLang="nb-NO" sz="2400" dirty="0">
                <a:solidFill>
                  <a:srgbClr val="7F787F"/>
                </a:solidFill>
              </a:rPr>
              <a:t> </a:t>
            </a:r>
            <a:r>
              <a:rPr lang="nn-NO" altLang="nb-NO" sz="2400" dirty="0"/>
              <a:t>var</a:t>
            </a:r>
            <a:r>
              <a:rPr lang="nn-NO" altLang="nb-NO" sz="2400" dirty="0">
                <a:solidFill>
                  <a:srgbClr val="7F787F"/>
                </a:solidFill>
              </a:rPr>
              <a:t> </a:t>
            </a:r>
            <a:r>
              <a:rPr lang="nn-NO" altLang="nb-NO" sz="2400" dirty="0"/>
              <a:t>mellomalderen</a:t>
            </a:r>
            <a:r>
              <a:rPr lang="nn-NO" altLang="nb-NO" sz="2400" dirty="0">
                <a:solidFill>
                  <a:srgbClr val="000000"/>
                </a:solidFill>
              </a:rPr>
              <a:t> </a:t>
            </a:r>
            <a:r>
              <a:rPr lang="nn-NO" altLang="nb-NO" sz="2400" dirty="0"/>
              <a:t>sitt</a:t>
            </a:r>
            <a:r>
              <a:rPr lang="nn-NO" altLang="nb-NO" sz="2400" dirty="0">
                <a:solidFill>
                  <a:srgbClr val="000000"/>
                </a:solidFill>
              </a:rPr>
              <a:t> svar på</a:t>
            </a:r>
            <a:r>
              <a:rPr lang="nn-NO" altLang="nb-NO" sz="2400" dirty="0">
                <a:solidFill>
                  <a:srgbClr val="7F787F"/>
                </a:solidFill>
              </a:rPr>
              <a:t> </a:t>
            </a:r>
            <a:r>
              <a:rPr lang="nn-NO" altLang="nb-NO" sz="2400" b="1" dirty="0"/>
              <a:t>reporterar</a:t>
            </a:r>
            <a:r>
              <a:rPr lang="nb-NO" altLang="nb-NO" sz="2400" b="1" dirty="0">
                <a:solidFill>
                  <a:srgbClr val="000000"/>
                </a:solidFill>
              </a:rPr>
              <a:t>.</a:t>
            </a:r>
          </a:p>
          <a:p>
            <a:endParaRPr lang="nn-NO" altLang="nb-NO" sz="600" dirty="0">
              <a:solidFill>
                <a:srgbClr val="7F787F"/>
              </a:solidFill>
            </a:endParaRPr>
          </a:p>
          <a:p>
            <a:r>
              <a:rPr lang="nb-NO" altLang="nb-NO" sz="2400" dirty="0"/>
              <a:t>Skaldekvada</a:t>
            </a:r>
            <a:r>
              <a:rPr lang="nb-NO" altLang="nb-NO" sz="2400" dirty="0">
                <a:solidFill>
                  <a:srgbClr val="7F787F"/>
                </a:solidFill>
              </a:rPr>
              <a:t> </a:t>
            </a:r>
            <a:r>
              <a:rPr lang="nb-NO" altLang="nb-NO" sz="2400" dirty="0"/>
              <a:t>finn</a:t>
            </a:r>
            <a:r>
              <a:rPr lang="nb-NO" altLang="nb-NO" sz="2400" dirty="0">
                <a:solidFill>
                  <a:srgbClr val="000000"/>
                </a:solidFill>
              </a:rPr>
              <a:t> </a:t>
            </a:r>
            <a:r>
              <a:rPr lang="nb-NO" altLang="nb-NO" sz="2400" dirty="0"/>
              <a:t>vi</a:t>
            </a:r>
            <a:r>
              <a:rPr lang="nb-NO" altLang="nb-NO" sz="2400" dirty="0">
                <a:solidFill>
                  <a:srgbClr val="7F787F"/>
                </a:solidFill>
              </a:rPr>
              <a:t> </a:t>
            </a:r>
            <a:r>
              <a:rPr lang="nb-NO" altLang="nb-NO" sz="2400" dirty="0"/>
              <a:t>i</a:t>
            </a:r>
            <a:r>
              <a:rPr lang="nb-NO" altLang="nb-NO" sz="2400" dirty="0">
                <a:solidFill>
                  <a:srgbClr val="7F787F"/>
                </a:solidFill>
              </a:rPr>
              <a:t> </a:t>
            </a:r>
            <a:r>
              <a:rPr lang="nb-NO" altLang="nb-NO" sz="2400" b="1" dirty="0"/>
              <a:t>sagaene</a:t>
            </a:r>
            <a:r>
              <a:rPr lang="nb-NO" altLang="nb-NO" sz="2400" dirty="0"/>
              <a:t>.</a:t>
            </a:r>
          </a:p>
          <a:p>
            <a:pPr marL="0" indent="0" rtl="0">
              <a:buNone/>
            </a:pPr>
            <a:endParaRPr lang="nb-NO" sz="2400" dirty="0"/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2F165A2-AFCF-FEDC-FBC8-8E09320A68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354" y="365125"/>
            <a:ext cx="3828688" cy="57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Sagaer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 rtlCol="0">
            <a:normAutofit lnSpcReduction="10000"/>
          </a:bodyPr>
          <a:lstStyle/>
          <a:p>
            <a:pPr eaLnBrk="1" hangingPunct="1"/>
            <a:r>
              <a:rPr lang="nn-NO" altLang="nb-NO" sz="2400" dirty="0"/>
              <a:t>Sagaene</a:t>
            </a:r>
            <a:r>
              <a:rPr lang="nn-NO" altLang="nb-NO" sz="2400" i="1" dirty="0"/>
              <a:t> </a:t>
            </a:r>
            <a:r>
              <a:rPr lang="nn-NO" altLang="nb-NO" sz="2400" dirty="0"/>
              <a:t>er blodige og dramatiske forteljingar.</a:t>
            </a:r>
          </a:p>
          <a:p>
            <a:pPr eaLnBrk="1" hangingPunct="1"/>
            <a:endParaRPr lang="nn-NO" altLang="nb-NO" sz="900" dirty="0"/>
          </a:p>
          <a:p>
            <a:pPr eaLnBrk="1" hangingPunct="1"/>
            <a:r>
              <a:rPr lang="nn-NO" altLang="nb-NO" sz="2400" dirty="0"/>
              <a:t>Dei tar for seg dei norske kongane, heltane frå eddadiktinga og dei store slektene frå Island og Noreg.</a:t>
            </a:r>
          </a:p>
          <a:p>
            <a:pPr eaLnBrk="1" hangingPunct="1"/>
            <a:endParaRPr lang="nn-NO" altLang="nb-NO" sz="900" dirty="0"/>
          </a:p>
          <a:p>
            <a:r>
              <a:rPr lang="nn-NO" altLang="nb-NO" sz="2400" dirty="0"/>
              <a:t>Dei</a:t>
            </a:r>
            <a:r>
              <a:rPr lang="nn-NO" altLang="nb-NO" sz="2400" dirty="0">
                <a:solidFill>
                  <a:srgbClr val="7F787F"/>
                </a:solidFill>
              </a:rPr>
              <a:t> </a:t>
            </a:r>
            <a:r>
              <a:rPr lang="nn-NO" altLang="nb-NO" sz="2400" dirty="0"/>
              <a:t>er</a:t>
            </a:r>
            <a:r>
              <a:rPr lang="nn-NO" altLang="nb-NO" sz="2400" dirty="0">
                <a:solidFill>
                  <a:srgbClr val="7F787F"/>
                </a:solidFill>
              </a:rPr>
              <a:t> </a:t>
            </a:r>
            <a:r>
              <a:rPr lang="nn-NO" altLang="nb-NO" sz="2400" dirty="0"/>
              <a:t>blitt</a:t>
            </a:r>
            <a:r>
              <a:rPr lang="nn-NO" altLang="nb-NO" sz="2400" dirty="0">
                <a:solidFill>
                  <a:srgbClr val="7F787F"/>
                </a:solidFill>
              </a:rPr>
              <a:t> </a:t>
            </a:r>
            <a:r>
              <a:rPr lang="nn-NO" altLang="nb-NO" sz="2400" dirty="0"/>
              <a:t>til</a:t>
            </a:r>
            <a:r>
              <a:rPr lang="nn-NO" altLang="nb-NO" sz="2400" dirty="0">
                <a:solidFill>
                  <a:srgbClr val="7F787F"/>
                </a:solidFill>
              </a:rPr>
              <a:t> </a:t>
            </a:r>
            <a:r>
              <a:rPr lang="nn-NO" altLang="nb-NO" sz="2400" dirty="0"/>
              <a:t>i</a:t>
            </a:r>
            <a:r>
              <a:rPr lang="nn-NO" altLang="nb-NO" sz="2400" dirty="0">
                <a:solidFill>
                  <a:srgbClr val="7F787F"/>
                </a:solidFill>
              </a:rPr>
              <a:t> </a:t>
            </a:r>
            <a:r>
              <a:rPr lang="nn-NO" altLang="nb-NO" sz="2400" dirty="0"/>
              <a:t>ein</a:t>
            </a:r>
            <a:r>
              <a:rPr lang="nn-NO" altLang="nb-NO" sz="2400" dirty="0">
                <a:solidFill>
                  <a:srgbClr val="7F787F"/>
                </a:solidFill>
              </a:rPr>
              <a:t> </a:t>
            </a:r>
            <a:r>
              <a:rPr lang="nn-NO" altLang="nb-NO" sz="2400" b="1" dirty="0"/>
              <a:t>munnleg </a:t>
            </a:r>
            <a:r>
              <a:rPr lang="nn-NO" altLang="nb-NO" sz="2400" dirty="0"/>
              <a:t>forteljartradisjon.</a:t>
            </a:r>
            <a:r>
              <a:rPr lang="nn-NO" altLang="nb-NO" sz="2400" dirty="0">
                <a:solidFill>
                  <a:srgbClr val="7F787F"/>
                </a:solidFill>
              </a:rPr>
              <a:t> </a:t>
            </a:r>
          </a:p>
          <a:p>
            <a:pPr eaLnBrk="1" hangingPunct="1"/>
            <a:endParaRPr lang="nn-NO" altLang="nb-NO" sz="900" dirty="0"/>
          </a:p>
          <a:p>
            <a:r>
              <a:rPr lang="nn-NO" altLang="nb-NO" sz="2400" dirty="0"/>
              <a:t>Skrivarane</a:t>
            </a:r>
            <a:r>
              <a:rPr lang="nn-NO" altLang="nb-NO" sz="2400" dirty="0">
                <a:solidFill>
                  <a:srgbClr val="7F787F"/>
                </a:solidFill>
              </a:rPr>
              <a:t> </a:t>
            </a:r>
            <a:r>
              <a:rPr lang="nn-NO" altLang="nb-NO" sz="2400" dirty="0"/>
              <a:t>er</a:t>
            </a:r>
            <a:r>
              <a:rPr lang="nn-NO" altLang="nb-NO" sz="2400" dirty="0">
                <a:solidFill>
                  <a:srgbClr val="7F787F"/>
                </a:solidFill>
              </a:rPr>
              <a:t> </a:t>
            </a:r>
            <a:r>
              <a:rPr lang="nn-NO" altLang="nb-NO" sz="2400" b="1" dirty="0"/>
              <a:t>anonyme</a:t>
            </a:r>
            <a:r>
              <a:rPr lang="nn-NO" altLang="nb-NO" sz="2400" dirty="0"/>
              <a:t>.</a:t>
            </a:r>
            <a:r>
              <a:rPr lang="nn-NO" altLang="nb-NO" sz="2400" dirty="0">
                <a:solidFill>
                  <a:srgbClr val="7F787F"/>
                </a:solidFill>
              </a:rPr>
              <a:t> </a:t>
            </a:r>
          </a:p>
          <a:p>
            <a:pPr eaLnBrk="1" hangingPunct="1"/>
            <a:endParaRPr lang="nn-NO" altLang="nb-NO" sz="900" dirty="0"/>
          </a:p>
          <a:p>
            <a:r>
              <a:rPr lang="nn-NO" altLang="nb-NO" sz="2400" dirty="0"/>
              <a:t>Det er funne ca.</a:t>
            </a:r>
            <a:r>
              <a:rPr lang="nn-NO" altLang="nb-NO" sz="2400" dirty="0">
                <a:solidFill>
                  <a:srgbClr val="7F787F"/>
                </a:solidFill>
              </a:rPr>
              <a:t> </a:t>
            </a:r>
            <a:r>
              <a:rPr lang="nn-NO" altLang="nb-NO" sz="2400" dirty="0"/>
              <a:t>45</a:t>
            </a:r>
            <a:r>
              <a:rPr lang="nn-NO" altLang="nb-NO" sz="2400" dirty="0">
                <a:solidFill>
                  <a:srgbClr val="7F787F"/>
                </a:solidFill>
              </a:rPr>
              <a:t> </a:t>
            </a:r>
            <a:r>
              <a:rPr lang="nn-NO" altLang="nb-NO" sz="2400" dirty="0"/>
              <a:t>ættesagaer.</a:t>
            </a:r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lassholder for innhold 4">
            <a:extLst>
              <a:ext uri="{FF2B5EF4-FFF2-40B4-BE49-F238E27FC236}">
                <a16:creationId xmlns:a16="http://schemas.microsoft.com/office/drawing/2014/main" id="{91402E93-CAB9-0385-8006-CBBC37EC49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354" y="365125"/>
            <a:ext cx="3828688" cy="57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7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Handlingsmønsteret i ein saga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nn-NO" altLang="nb-NO" sz="2400" b="1" dirty="0">
                <a:solidFill>
                  <a:srgbClr val="CC3399"/>
                </a:solidFill>
              </a:rPr>
              <a:t>Introduksjon</a:t>
            </a:r>
            <a:r>
              <a:rPr lang="nn-NO" altLang="nb-NO" sz="2400" i="1" dirty="0"/>
              <a:t> </a:t>
            </a:r>
            <a:r>
              <a:rPr lang="nn-NO" altLang="nb-NO" sz="2400" dirty="0"/>
              <a:t>og oppramsing av hovudpersonar og slekt </a:t>
            </a:r>
          </a:p>
          <a:p>
            <a:r>
              <a:rPr lang="nn-NO" altLang="nb-NO" sz="2400" b="1" dirty="0">
                <a:solidFill>
                  <a:srgbClr val="CC3399"/>
                </a:solidFill>
              </a:rPr>
              <a:t>Draumar og draumetyding: </a:t>
            </a:r>
            <a:r>
              <a:rPr lang="nn-NO" altLang="nb-NO" sz="2400" dirty="0"/>
              <a:t>Vanlege innslag i sagaen. Ein draum som blir referert i starten av ein tekst, går i oppfylling.</a:t>
            </a:r>
          </a:p>
          <a:p>
            <a:pPr eaLnBrk="1" hangingPunct="1"/>
            <a:r>
              <a:rPr lang="nn-NO" altLang="nb-NO" sz="2400" b="1" dirty="0">
                <a:solidFill>
                  <a:srgbClr val="CC3399"/>
                </a:solidFill>
              </a:rPr>
              <a:t>Konflikt: </a:t>
            </a:r>
            <a:r>
              <a:rPr lang="nn-NO" altLang="nb-NO" sz="2400" dirty="0"/>
              <a:t>Det oppstår gjerne konflikt mellom to personar, grupper eller familiar, og kjærleik og ære startar striden.</a:t>
            </a:r>
          </a:p>
          <a:p>
            <a:r>
              <a:rPr lang="nn-NO" altLang="nb-NO" sz="2400" b="1" dirty="0">
                <a:solidFill>
                  <a:srgbClr val="CC3399"/>
                </a:solidFill>
              </a:rPr>
              <a:t>Drap og hemn: </a:t>
            </a:r>
            <a:r>
              <a:rPr lang="nn-NO" altLang="nb-NO" sz="2400" dirty="0"/>
              <a:t>Spenninga bygger seg opp. Vi får høyre om mange drap og at desse drapa blir hemna.</a:t>
            </a:r>
          </a:p>
          <a:p>
            <a:pPr eaLnBrk="1" hangingPunct="1"/>
            <a:r>
              <a:rPr lang="nn-NO" altLang="nb-NO" sz="2400" b="1" dirty="0">
                <a:solidFill>
                  <a:srgbClr val="CC3399"/>
                </a:solidFill>
              </a:rPr>
              <a:t>Blodig klimaks: </a:t>
            </a:r>
            <a:r>
              <a:rPr lang="nn-NO" altLang="nb-NO" sz="2400" dirty="0"/>
              <a:t>Helten døyr.</a:t>
            </a:r>
          </a:p>
          <a:p>
            <a:pPr eaLnBrk="1" hangingPunct="1"/>
            <a:r>
              <a:rPr lang="nn-NO" altLang="nb-NO" sz="2400" b="1" dirty="0">
                <a:solidFill>
                  <a:srgbClr val="CC3399"/>
                </a:solidFill>
              </a:rPr>
              <a:t>Forsoning: </a:t>
            </a:r>
            <a:r>
              <a:rPr lang="nn-NO" altLang="nb-NO" sz="2400" dirty="0"/>
              <a:t>Etter at helten døyr, tar det ikkje lang tid før det blir fred mellom familiane. Deretter sluttar sagaen.</a:t>
            </a:r>
          </a:p>
          <a:p>
            <a:pPr marL="0" indent="0" rtl="0">
              <a:buNone/>
            </a:pPr>
            <a:endParaRPr lang="nb-NO" sz="2400" dirty="0"/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06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>
                <a:latin typeface="+mn-lt"/>
              </a:rPr>
              <a:t>Litterære verkemiddel </a:t>
            </a:r>
            <a:r>
              <a:rPr lang="nb-NO" b="1" dirty="0">
                <a:latin typeface="+mn-lt"/>
              </a:rPr>
              <a:t>– saga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hangingPunct="1"/>
            <a:r>
              <a:rPr lang="nn-NO" altLang="nb-NO" sz="2800" dirty="0"/>
              <a:t>Underdriving (litotes)</a:t>
            </a:r>
          </a:p>
          <a:p>
            <a:r>
              <a:rPr lang="nn-NO" altLang="nb-NO" sz="2800" dirty="0"/>
              <a:t>Objektiv forteljar som står utanfor handlinga</a:t>
            </a:r>
          </a:p>
          <a:p>
            <a:r>
              <a:rPr lang="nn-NO" altLang="nb-NO" sz="2800" dirty="0"/>
              <a:t>Kort og konsist språk</a:t>
            </a:r>
          </a:p>
          <a:p>
            <a:pPr eaLnBrk="1" hangingPunct="1"/>
            <a:r>
              <a:rPr lang="nn-NO" altLang="nb-NO" sz="2800" dirty="0"/>
              <a:t>Kvad </a:t>
            </a:r>
          </a:p>
          <a:p>
            <a:r>
              <a:rPr lang="nn-NO" altLang="nb-NO" sz="2800" dirty="0"/>
              <a:t>Berre høgdepunkta er med, lite kvardagslege skildringar</a:t>
            </a:r>
          </a:p>
          <a:p>
            <a:endParaRPr lang="nn-NO" altLang="nb-NO" sz="2800" dirty="0"/>
          </a:p>
          <a:p>
            <a:pPr marL="0" indent="0">
              <a:buNone/>
            </a:pPr>
            <a:r>
              <a:rPr lang="nn-NO" altLang="nb-NO" sz="2800" b="1" dirty="0"/>
              <a:t>I grupper</a:t>
            </a:r>
          </a:p>
          <a:p>
            <a:r>
              <a:rPr lang="nn-NO" altLang="nb-NO" sz="2800" dirty="0"/>
              <a:t>Fortel om dagen din. Bruk så mange verkemiddel du greier, frå lista over. </a:t>
            </a:r>
          </a:p>
          <a:p>
            <a:r>
              <a:rPr lang="nn-NO" altLang="nb-NO" sz="2800" dirty="0"/>
              <a:t>Korleis oppfatta publikum historia di?</a:t>
            </a:r>
          </a:p>
          <a:p>
            <a:pPr marL="0" indent="0" rtl="0">
              <a:buNone/>
            </a:pPr>
            <a:endParaRPr lang="nb-NO" dirty="0"/>
          </a:p>
          <a:p>
            <a:pPr rtl="0"/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2046245-32BA-263D-9582-D577CE94F2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557" y="746067"/>
            <a:ext cx="3577243" cy="53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16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Oppsummer norrøn tid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nn-NO" sz="2400" b="1" dirty="0"/>
              <a:t>Felles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nn-NO" sz="2400" dirty="0"/>
              <a:t>Læraren teiknar ei tidslinje på tavla. 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nn-NO" sz="2400" dirty="0"/>
              <a:t>Alle er med på å fylle ut denne med dei stikkorda/teikningane de har til no. 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nn-NO" sz="2400" dirty="0"/>
              <a:t>Kva veit de no om norrøn tid?</a:t>
            </a:r>
          </a:p>
          <a:p>
            <a:pPr marL="0" indent="0" rtl="0">
              <a:lnSpc>
                <a:spcPct val="150000"/>
              </a:lnSpc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18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729897" y="818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6000" b="1" dirty="0">
                <a:latin typeface="+mn-lt"/>
              </a:rPr>
              <a:t>Renessansen</a:t>
            </a:r>
            <a:br>
              <a:rPr lang="nb-NO" sz="6000" b="1" dirty="0">
                <a:latin typeface="+mn-lt"/>
              </a:rPr>
            </a:br>
            <a:r>
              <a:rPr lang="nb-NO" sz="6000" b="1" dirty="0">
                <a:latin typeface="+mn-lt"/>
              </a:rPr>
              <a:t>1500-talet </a:t>
            </a:r>
            <a:endParaRPr sz="6000"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4552" y="2508013"/>
            <a:ext cx="4552666" cy="286920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sz="3200" b="1" dirty="0"/>
              <a:t>Sentrale tema</a:t>
            </a:r>
            <a:endParaRPr lang="nb-NO" sz="3200" b="1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b-NO" sz="3200" dirty="0">
                <a:cs typeface="Arial"/>
              </a:rPr>
              <a:t>gjenføding</a:t>
            </a:r>
          </a:p>
          <a:p>
            <a:pPr marL="285750" indent="-285750">
              <a:buFont typeface="Arial"/>
              <a:buChar char="•"/>
            </a:pPr>
            <a:r>
              <a:rPr lang="nb-NO" sz="3200" dirty="0">
                <a:cs typeface="Arial"/>
              </a:rPr>
              <a:t>mennesket i sentrum</a:t>
            </a:r>
          </a:p>
          <a:p>
            <a:pPr marL="0" indent="0" rtl="0">
              <a:buNone/>
            </a:pP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5A76611-DE98-9231-EBB1-6BCA2ED46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94" r="5962" b="25643"/>
          <a:stretch/>
        </p:blipFill>
        <p:spPr>
          <a:xfrm>
            <a:off x="5850368" y="852984"/>
            <a:ext cx="5197495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2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>
                <a:latin typeface="+mn-lt"/>
              </a:rPr>
              <a:t>Vi koplar oss på! 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n-NO" sz="2400" b="1" dirty="0"/>
              <a:t>Felles</a:t>
            </a:r>
          </a:p>
          <a:p>
            <a:pPr>
              <a:lnSpc>
                <a:spcPct val="150000"/>
              </a:lnSpc>
            </a:pPr>
            <a:r>
              <a:rPr lang="nn-NO" sz="2400" dirty="0"/>
              <a:t>Har du høyrt om renessansen før?</a:t>
            </a:r>
          </a:p>
          <a:p>
            <a:pPr>
              <a:lnSpc>
                <a:spcPct val="150000"/>
              </a:lnSpc>
            </a:pPr>
            <a:r>
              <a:rPr lang="nn-NO" sz="2400" dirty="0"/>
              <a:t>Kva veit du om boktrykkarkunsten og reformasjonen? </a:t>
            </a:r>
          </a:p>
          <a:p>
            <a:pPr>
              <a:lnSpc>
                <a:spcPct val="150000"/>
              </a:lnSpc>
            </a:pPr>
            <a:r>
              <a:rPr lang="nn-NO" sz="2400" dirty="0"/>
              <a:t>Kva tenker du på når du høyrer frasen «mennesket i sentrum»?</a:t>
            </a:r>
          </a:p>
          <a:p>
            <a:pPr marL="0" indent="0" rtl="0">
              <a:lnSpc>
                <a:spcPct val="150000"/>
              </a:lnSpc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50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Viktige stikkord – renessansen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n-NO" sz="2400" dirty="0"/>
              <a:t>Renessanse = </a:t>
            </a:r>
            <a:r>
              <a:rPr lang="nn-NO" sz="2400" dirty="0" err="1"/>
              <a:t>gjenføding</a:t>
            </a:r>
            <a:endParaRPr lang="nn-NO" sz="2400" dirty="0"/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endParaRPr lang="nn-NO" sz="600" dirty="0"/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endParaRPr lang="nn-NO" sz="600" dirty="0"/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n-NO" sz="2400" dirty="0"/>
              <a:t>Ad fontes, tilbake til kjeldene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endParaRPr lang="nn-NO" sz="600" dirty="0"/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endParaRPr lang="nn-NO" sz="600" dirty="0"/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n-NO" sz="2400" dirty="0"/>
              <a:t>Mennesket i sentrum, ikkje underkasta Gud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endParaRPr lang="nn-NO" sz="600" dirty="0"/>
          </a:p>
          <a:p>
            <a:pPr marL="228600" indent="-228600">
              <a:lnSpc>
                <a:spcPct val="100000"/>
              </a:lnSpc>
              <a:buSzPts val="2800"/>
            </a:pPr>
            <a:r>
              <a:rPr lang="nn-NO" sz="2400" dirty="0"/>
              <a:t>Reformasjonen</a:t>
            </a:r>
          </a:p>
          <a:p>
            <a:pPr marL="228600" indent="-228600">
              <a:lnSpc>
                <a:spcPct val="100000"/>
              </a:lnSpc>
              <a:buSzPts val="2800"/>
            </a:pPr>
            <a:endParaRPr lang="nn-NO" sz="600" dirty="0"/>
          </a:p>
          <a:p>
            <a:pPr marL="228600" indent="-228600">
              <a:lnSpc>
                <a:spcPct val="100000"/>
              </a:lnSpc>
              <a:buSzPts val="2800"/>
            </a:pPr>
            <a:r>
              <a:rPr lang="nn-NO" sz="2400" dirty="0"/>
              <a:t>Nye idear og framtidsoptimisme</a:t>
            </a:r>
          </a:p>
          <a:p>
            <a:pPr marL="228600" indent="-228600">
              <a:lnSpc>
                <a:spcPct val="100000"/>
              </a:lnSpc>
              <a:buSzPts val="2800"/>
            </a:pPr>
            <a:endParaRPr lang="nn-NO" sz="6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Humanisme</a:t>
            </a:r>
          </a:p>
          <a:p>
            <a:pPr marL="0" indent="0" rtl="0">
              <a:buNone/>
            </a:pPr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7ADA987-DC5C-EC03-EBC3-770524B955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61"/>
          <a:stretch/>
        </p:blipFill>
        <p:spPr>
          <a:xfrm>
            <a:off x="6227445" y="1825625"/>
            <a:ext cx="4521771" cy="41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2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Kva er </a:t>
            </a:r>
            <a:r>
              <a:rPr lang="nn-NO" b="1" dirty="0">
                <a:latin typeface="+mn-lt"/>
              </a:rPr>
              <a:t>eit</a:t>
            </a:r>
            <a:r>
              <a:rPr lang="nb-NO" b="1" dirty="0">
                <a:latin typeface="+mn-lt"/>
              </a:rPr>
              <a:t> menneske?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b="0" i="0" u="none" strike="noStrike" dirty="0">
                <a:solidFill>
                  <a:srgbClr val="CC3399"/>
                </a:solidFill>
                <a:ea typeface="Arial"/>
                <a:cs typeface="Arial"/>
                <a:sym typeface="Arial"/>
              </a:rPr>
              <a:t>For et mesterverk mennesket er! Så opphøyet i sin fornuft! Så ubegrenset i sine evner! Så uttrykksfullt og beundringsverdig i skikkelse og bevegelse! Så lik en engel i sin handling! Så lik en gud i tankekraft! Verdens pryd! Alle skapningers forbilde!</a:t>
            </a:r>
          </a:p>
          <a:p>
            <a:pPr marL="0" indent="0">
              <a:buNone/>
            </a:pPr>
            <a:endParaRPr lang="nb-NO" sz="2400" dirty="0">
              <a:solidFill>
                <a:srgbClr val="CC3399"/>
              </a:solidFill>
              <a:cs typeface="Arial"/>
              <a:sym typeface="Arial"/>
            </a:endParaRPr>
          </a:p>
          <a:p>
            <a:pPr marL="0" indent="0" algn="r">
              <a:buNone/>
            </a:pPr>
            <a:r>
              <a:rPr lang="no-NO" sz="2400" b="0" i="0" u="none" strike="noStrik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(«What a Piece of Work is Man» frå </a:t>
            </a:r>
            <a:r>
              <a:rPr lang="nb-NO" sz="2400" b="0" i="0" u="none" strike="noStrik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Shakespeares </a:t>
            </a:r>
            <a:r>
              <a:rPr lang="no-NO" sz="2400" b="0" i="1" u="none" strike="noStrik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Hamlet</a:t>
            </a:r>
            <a:r>
              <a:rPr lang="no-NO" sz="2400" b="0" i="0" u="none" strike="noStrik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)</a:t>
            </a:r>
            <a:endParaRPr lang="nb-NO" sz="2400" dirty="0">
              <a:solidFill>
                <a:srgbClr val="CC3399"/>
              </a:solidFill>
            </a:endParaRPr>
          </a:p>
          <a:p>
            <a:pPr marL="0" indent="0" rtl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510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D874F84-4088-36EA-5279-0464C297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latin typeface="Calibri "/>
              </a:rPr>
              <a:t>Diskusjonsoppgåve</a:t>
            </a:r>
            <a:r>
              <a:rPr lang="nb-NO" b="1" dirty="0"/>
              <a:t> 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nb-NO" dirty="0"/>
          </a:p>
          <a:p>
            <a:pPr rtl="0"/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D86D1BE-24B6-7B01-2BB2-37B775BD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70576"/>
            <a:ext cx="51054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nn-NO" sz="2800" b="1" dirty="0">
                <a:solidFill>
                  <a:schemeClr val="tx1"/>
                </a:solidFill>
              </a:rPr>
              <a:t>Felles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n-NO" sz="2400" dirty="0">
                <a:solidFill>
                  <a:schemeClr val="tx1"/>
                </a:solidFill>
              </a:rPr>
              <a:t>Korleis kan vi seie at teikninga «Det vitruviske mennesket» av Leonardo da Vinci (1487) er eit eksempel på sentrale tankar i renessansen?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ADF38E2-F78F-76F1-2EF1-3B08DA05B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400" y="0"/>
            <a:ext cx="4849265" cy="68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7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05;p16">
            <a:extLst>
              <a:ext uri="{FF2B5EF4-FFF2-40B4-BE49-F238E27FC236}">
                <a16:creationId xmlns:a16="http://schemas.microsoft.com/office/drawing/2014/main" id="{B49DA245-4B94-D9E3-F6BF-88F6378F10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1391" y="1544676"/>
            <a:ext cx="10589218" cy="263217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342900" lvl="1" indent="-342900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nn-NO" kern="1200" dirty="0">
                <a:latin typeface="+mn-lt"/>
                <a:ea typeface="+mn-ea"/>
                <a:cs typeface="+mn-cs"/>
              </a:rPr>
              <a:t>Du skal få oversikt over den kulturhistoriske konteksten i perioden 700–1850. </a:t>
            </a:r>
          </a:p>
          <a:p>
            <a:pPr marL="342900" lvl="1" indent="-342900">
              <a:spcBef>
                <a:spcPts val="1000"/>
              </a:spcBef>
              <a:buClr>
                <a:schemeClr val="dk1"/>
              </a:buClr>
              <a:buSzPts val="2800"/>
            </a:pPr>
            <a:endParaRPr lang="nn-NO" sz="600" kern="1200" dirty="0">
              <a:latin typeface="+mn-lt"/>
              <a:ea typeface="+mn-ea"/>
              <a:cs typeface="+mn-cs"/>
            </a:endParaRPr>
          </a:p>
          <a:p>
            <a:pPr marL="342900" lvl="1" indent="-342900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nn-NO" kern="1200" dirty="0">
                <a:latin typeface="+mn-lt"/>
                <a:ea typeface="+mn-ea"/>
                <a:cs typeface="+mn-cs"/>
              </a:rPr>
              <a:t>Du skal bruke denne oversikta som hjelp når du seinare jobbar med tekstar frå dette tidsrommet.</a:t>
            </a:r>
          </a:p>
          <a:p>
            <a:pPr marL="0" lvl="1" indent="0" rtl="0">
              <a:spcBef>
                <a:spcPts val="1000"/>
              </a:spcBef>
              <a:buClr>
                <a:schemeClr val="dk1"/>
              </a:buClr>
              <a:buSzPts val="2800"/>
              <a:buNone/>
            </a:pP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6" name="Google Shape;91;p1">
            <a:extLst>
              <a:ext uri="{FF2B5EF4-FFF2-40B4-BE49-F238E27FC236}">
                <a16:creationId xmlns:a16="http://schemas.microsoft.com/office/drawing/2014/main" id="{8EC2E617-67CF-9EDB-9F3B-A1A0AB8F60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04;p16">
            <a:extLst>
              <a:ext uri="{FF2B5EF4-FFF2-40B4-BE49-F238E27FC236}">
                <a16:creationId xmlns:a16="http://schemas.microsoft.com/office/drawing/2014/main" id="{DF46135A-D295-7953-7962-E606A13E4E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004" y="252781"/>
            <a:ext cx="9143197" cy="112541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rtl="0"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nb-no" b="1" kern="1200" dirty="0">
                <a:latin typeface="+mn-lt"/>
                <a:ea typeface="+mj-ea"/>
                <a:cs typeface="+mj-cs"/>
              </a:rPr>
              <a:t>Mål for perioden</a:t>
            </a:r>
          </a:p>
        </p:txBody>
      </p:sp>
    </p:spTree>
    <p:extLst>
      <p:ext uri="{BB962C8B-B14F-4D97-AF65-F5344CB8AC3E}">
        <p14:creationId xmlns:p14="http://schemas.microsoft.com/office/powerpoint/2010/main" val="2231772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0FF1DE0C-E7F3-0530-BBB6-CB099B3F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Renessansen i Europa og </a:t>
            </a:r>
            <a:r>
              <a:rPr lang="nn-NO" b="1" dirty="0"/>
              <a:t>Noreg</a:t>
            </a:r>
            <a:r>
              <a:rPr lang="nb-NO" b="1" dirty="0"/>
              <a:t> 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rtlCol="0">
            <a:normAutofit fontScale="77500" lnSpcReduction="20000"/>
          </a:bodyPr>
          <a:lstStyle/>
          <a:p>
            <a:pPr marL="228600" indent="-228600">
              <a:spcBef>
                <a:spcPts val="0"/>
              </a:spcBef>
              <a:buSzPts val="2800"/>
              <a:buFont typeface="Arial,Sans-Serif"/>
            </a:pPr>
            <a:r>
              <a:rPr lang="nn-NO" sz="2800" b="1" dirty="0"/>
              <a:t>Europa: </a:t>
            </a:r>
            <a:r>
              <a:rPr lang="nn-NO" sz="2800" dirty="0"/>
              <a:t>Renessansen blomstra på 1400-talet.</a:t>
            </a:r>
            <a:endParaRPr lang="en-US" sz="2800" dirty="0"/>
          </a:p>
          <a:p>
            <a:pPr marL="228600" indent="-228600">
              <a:buSzPts val="2800"/>
              <a:buFont typeface="Arial,Sans-Serif"/>
            </a:pPr>
            <a:r>
              <a:rPr lang="nn-NO" sz="2800" b="1" dirty="0"/>
              <a:t>Noreg: </a:t>
            </a:r>
            <a:r>
              <a:rPr lang="nn-NO" sz="2800" dirty="0"/>
              <a:t>Nokre få humanistar produserte tekstar i åra etter reformasjonen, altså meir enn 150 år etter stordomstida i Europa.</a:t>
            </a:r>
          </a:p>
          <a:p>
            <a:pPr marL="228600" indent="-228600">
              <a:buSzPts val="2800"/>
              <a:buFont typeface="Arial,Sans-Serif"/>
            </a:pPr>
            <a:endParaRPr lang="nn-NO" sz="2800" dirty="0"/>
          </a:p>
          <a:p>
            <a:pPr marL="2286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800" dirty="0"/>
              <a:t>Dei fleste </a:t>
            </a:r>
            <a:r>
              <a:rPr lang="nn-NO" sz="2800" i="1" dirty="0"/>
              <a:t>lærde</a:t>
            </a:r>
            <a:r>
              <a:rPr lang="nn-NO" sz="2800" dirty="0"/>
              <a:t> i Noreg, dei som kunne skrive og lese, døydde under </a:t>
            </a:r>
            <a:r>
              <a:rPr lang="nn-NO" sz="2800" b="1" dirty="0"/>
              <a:t>svartedauden</a:t>
            </a:r>
            <a:r>
              <a:rPr lang="nn-NO" sz="2800" dirty="0"/>
              <a:t> på 1300-talet.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n-NO" sz="2800" dirty="0">
                <a:solidFill>
                  <a:srgbClr val="CC3399"/>
                </a:solidFill>
                <a:sym typeface="Wingdings" panose="05000000000000000000" pitchFamily="2" charset="2"/>
              </a:rPr>
              <a:t>	 </a:t>
            </a:r>
            <a:r>
              <a:rPr lang="nn-NO" sz="2800" dirty="0">
                <a:solidFill>
                  <a:srgbClr val="CC3399"/>
                </a:solidFill>
              </a:rPr>
              <a:t>Derfor var det svak skrifttradisjon i landet.</a:t>
            </a:r>
          </a:p>
          <a:p>
            <a:pPr marL="228600" indent="-228600">
              <a:buSzPts val="2800"/>
            </a:pPr>
            <a:r>
              <a:rPr lang="nn-NO" sz="2800" dirty="0"/>
              <a:t>Noreg var i union med Danmark. </a:t>
            </a:r>
          </a:p>
          <a:p>
            <a:pPr marL="0" indent="0">
              <a:buSzPts val="2800"/>
              <a:buNone/>
            </a:pPr>
            <a:r>
              <a:rPr lang="nn-NO" sz="2800" dirty="0">
                <a:solidFill>
                  <a:srgbClr val="CC3399"/>
                </a:solidFill>
                <a:sym typeface="Wingdings" panose="05000000000000000000" pitchFamily="2" charset="2"/>
              </a:rPr>
              <a:t>	 </a:t>
            </a:r>
            <a:r>
              <a:rPr lang="nn-NO" sz="2800" dirty="0">
                <a:solidFill>
                  <a:srgbClr val="CC3399"/>
                </a:solidFill>
              </a:rPr>
              <a:t>Derfor var det kulturelle og økonomiske sentrumet utanfor Noregs grenser.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800" dirty="0"/>
              <a:t>Noreg hadde ikkje universitet.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n-NO" sz="2800" dirty="0">
                <a:solidFill>
                  <a:srgbClr val="CC3399"/>
                </a:solidFill>
                <a:sym typeface="Wingdings" panose="05000000000000000000" pitchFamily="2" charset="2"/>
              </a:rPr>
              <a:t>	 </a:t>
            </a:r>
            <a:r>
              <a:rPr lang="nn-NO" sz="2800" dirty="0">
                <a:solidFill>
                  <a:srgbClr val="CC3399"/>
                </a:solidFill>
              </a:rPr>
              <a:t>Derfor måtte dei få nordmennene som fekk utdanne seg, reise utanlands.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n-NO" sz="2800" dirty="0">
              <a:solidFill>
                <a:srgbClr val="CC3399"/>
              </a:solidFill>
            </a:endParaRPr>
          </a:p>
          <a:p>
            <a:pPr marL="0" indent="0">
              <a:buSzPts val="2800"/>
              <a:buNone/>
            </a:pPr>
            <a:r>
              <a:rPr lang="nn-NO" sz="2800" dirty="0"/>
              <a:t>Forholda låg altså </a:t>
            </a:r>
            <a:r>
              <a:rPr lang="nn-NO" sz="2800" b="1" dirty="0"/>
              <a:t>dårleg</a:t>
            </a:r>
            <a:r>
              <a:rPr lang="nn-NO" sz="2800" dirty="0"/>
              <a:t> til rette for ei kulturell oppblomstring i Noreg under renessansen. </a:t>
            </a:r>
          </a:p>
          <a:p>
            <a:pPr marL="0" indent="0" rtl="0">
              <a:buNone/>
            </a:pPr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108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>
                <a:latin typeface="+mn-lt"/>
              </a:rPr>
              <a:t>Ein</a:t>
            </a:r>
            <a:r>
              <a:rPr lang="nb-NO" b="1" dirty="0">
                <a:latin typeface="+mn-lt"/>
              </a:rPr>
              <a:t> norsk renessansehumanist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2445" y="1893864"/>
            <a:ext cx="5181600" cy="4351338"/>
          </a:xfrm>
        </p:spPr>
        <p:txBody>
          <a:bodyPr rtlCol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b-NO" sz="2400" dirty="0"/>
              <a:t>Absalon Pederssøn Beyer</a:t>
            </a:r>
          </a:p>
          <a:p>
            <a:pPr marL="228600" indent="-228600">
              <a:spcBef>
                <a:spcPts val="0"/>
              </a:spcBef>
              <a:buSzPts val="2800"/>
            </a:pPr>
            <a:endParaRPr lang="nb-NO" sz="2400" dirty="0"/>
          </a:p>
          <a:p>
            <a:pPr marL="228600" indent="-228600">
              <a:spcBef>
                <a:spcPts val="0"/>
              </a:spcBef>
              <a:buSzPts val="2800"/>
            </a:pPr>
            <a:endParaRPr lang="nb-NO" sz="2400" dirty="0"/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nb-NO" sz="2400" b="1" dirty="0"/>
              <a:t>To kjente verk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nb-NO" sz="600" b="1" dirty="0"/>
              <a:t> </a:t>
            </a:r>
          </a:p>
          <a:p>
            <a:pPr marL="228600" indent="-228600">
              <a:spcBef>
                <a:spcPts val="0"/>
              </a:spcBef>
              <a:buSzPts val="2800"/>
              <a:buFont typeface="Arial,Sans-Serif"/>
            </a:pPr>
            <a:r>
              <a:rPr lang="nn-NO" sz="2400" dirty="0"/>
              <a:t>Kvardagsliv:</a:t>
            </a:r>
            <a:br>
              <a:rPr lang="nb-NO" sz="2400" b="1" dirty="0"/>
            </a:br>
            <a:r>
              <a:rPr lang="nb-NO" sz="2400" i="1" dirty="0">
                <a:solidFill>
                  <a:srgbClr val="CC3399"/>
                </a:solidFill>
              </a:rPr>
              <a:t>Bergens </a:t>
            </a:r>
            <a:r>
              <a:rPr lang="nb-NO" sz="2400" i="1" dirty="0" err="1">
                <a:solidFill>
                  <a:srgbClr val="CC3399"/>
                </a:solidFill>
              </a:rPr>
              <a:t>kapittelsbok</a:t>
            </a:r>
            <a:endParaRPr lang="nb-NO" sz="2400" dirty="0"/>
          </a:p>
          <a:p>
            <a:pPr marL="228600" indent="-228600">
              <a:buSzPts val="2800"/>
              <a:buFont typeface="Arial,Sans-Serif"/>
            </a:pPr>
            <a:r>
              <a:rPr lang="nb-NO" sz="2400" dirty="0"/>
              <a:t>Noregs historie og geografi: </a:t>
            </a:r>
            <a:br>
              <a:rPr lang="nb-NO" sz="2400" dirty="0"/>
            </a:br>
            <a:r>
              <a:rPr lang="nb-NO" sz="2400" dirty="0">
                <a:solidFill>
                  <a:srgbClr val="CC3399"/>
                </a:solidFill>
              </a:rPr>
              <a:t> </a:t>
            </a:r>
            <a:r>
              <a:rPr lang="nb-NO" sz="2400" i="1" dirty="0">
                <a:solidFill>
                  <a:srgbClr val="CC3399"/>
                </a:solidFill>
              </a:rPr>
              <a:t>Om</a:t>
            </a:r>
            <a:r>
              <a:rPr lang="nb-NO" sz="2400" dirty="0">
                <a:solidFill>
                  <a:srgbClr val="CC3399"/>
                </a:solidFill>
              </a:rPr>
              <a:t> </a:t>
            </a:r>
            <a:r>
              <a:rPr lang="nb-NO" sz="2400" i="1" dirty="0">
                <a:solidFill>
                  <a:srgbClr val="CC3399"/>
                </a:solidFill>
              </a:rPr>
              <a:t>Norges rike </a:t>
            </a:r>
            <a:r>
              <a:rPr lang="nb-NO" sz="2400" dirty="0">
                <a:solidFill>
                  <a:srgbClr val="CC3399"/>
                </a:solidFill>
              </a:rPr>
              <a:t>(1567)</a:t>
            </a:r>
            <a:endParaRPr lang="nb-NO" sz="2400" dirty="0"/>
          </a:p>
          <a:p>
            <a:pPr marL="0" indent="0" rtl="0">
              <a:buNone/>
            </a:pPr>
            <a:endParaRPr lang="nb-NO" sz="2400" dirty="0"/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05C3969-CA73-787A-0ED2-861D944C19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0367" y="1825625"/>
            <a:ext cx="5181598" cy="36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21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Oppsummer renessansen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nn-NO" sz="2400" b="1" dirty="0"/>
              <a:t>Felles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endParaRPr lang="nn-NO" sz="500" dirty="0"/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nn-NO" sz="2400" dirty="0"/>
              <a:t>Læraren teiknar ei tidslinje på tavla. 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nn-NO" sz="2400" dirty="0"/>
              <a:t>Alle er med på å fylle ut denne med dei stikkorda/teikningane de har til no. 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nn-NO" sz="2400" dirty="0"/>
              <a:t>Kva veit de no om renessansen?</a:t>
            </a:r>
          </a:p>
          <a:p>
            <a:pPr marL="0" indent="0" rtl="0">
              <a:lnSpc>
                <a:spcPct val="150000"/>
              </a:lnSpc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048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8E7D4D6-1E89-A6E9-63DB-9DD2056C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28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6000" b="1" dirty="0">
                <a:latin typeface="+mn-lt"/>
              </a:rPr>
              <a:t>Barokken </a:t>
            </a:r>
            <a:br>
              <a:rPr lang="nb-NO" sz="6000" b="1" dirty="0">
                <a:latin typeface="+mn-lt"/>
              </a:rPr>
            </a:br>
            <a:r>
              <a:rPr lang="nb-NO" sz="6000" b="1" dirty="0">
                <a:latin typeface="+mn-lt"/>
              </a:rPr>
              <a:t>1600-talet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A8F13A6-55E7-9C0C-4C90-A1A2BEB70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9395"/>
            <a:ext cx="3836158" cy="2796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/>
              <a:t>Sentrale temaer</a:t>
            </a:r>
            <a:endParaRPr lang="nb-NO" sz="3200" b="1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cs typeface="Arial"/>
              </a:rPr>
              <a:t>lengsel etter Gud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cs typeface="Arial"/>
              </a:rPr>
              <a:t>frykt for helvete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cs typeface="Arial"/>
              </a:rPr>
              <a:t>memento mori</a:t>
            </a:r>
          </a:p>
          <a:p>
            <a:pPr marL="0" indent="0">
              <a:buNone/>
            </a:pPr>
            <a:endParaRPr lang="nb-NO" sz="3200" dirty="0"/>
          </a:p>
        </p:txBody>
      </p:sp>
      <p:pic>
        <p:nvPicPr>
          <p:cNvPr id="7" name="Bilde 6" descr="Et bilde som inneholder innendørs, alter, flere, variert&#10;&#10;Automatisk generert beskrivelse">
            <a:extLst>
              <a:ext uri="{FF2B5EF4-FFF2-40B4-BE49-F238E27FC236}">
                <a16:creationId xmlns:a16="http://schemas.microsoft.com/office/drawing/2014/main" id="{51565602-B2DB-EB18-2ACB-2F7659F7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721" y="926696"/>
            <a:ext cx="6981197" cy="48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15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>
                <a:latin typeface="+mn-lt"/>
              </a:rPr>
              <a:t>Vi koplar oss på!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n-NO" sz="2400" b="1" dirty="0"/>
              <a:t>Felles</a:t>
            </a:r>
            <a:r>
              <a:rPr lang="nn-NO" sz="2400" dirty="0"/>
              <a:t> </a:t>
            </a:r>
          </a:p>
          <a:p>
            <a:pPr>
              <a:lnSpc>
                <a:spcPct val="150000"/>
              </a:lnSpc>
            </a:pPr>
            <a:r>
              <a:rPr lang="nn-NO" sz="2400" dirty="0"/>
              <a:t>Har du høyrt om barokk stil?</a:t>
            </a:r>
          </a:p>
          <a:p>
            <a:pPr>
              <a:lnSpc>
                <a:spcPct val="150000"/>
              </a:lnSpc>
            </a:pPr>
            <a:r>
              <a:rPr lang="nn-NO" sz="2400" dirty="0"/>
              <a:t>Kva vil det seie å overdrive?</a:t>
            </a:r>
          </a:p>
          <a:p>
            <a:pPr>
              <a:lnSpc>
                <a:spcPct val="150000"/>
              </a:lnSpc>
            </a:pPr>
            <a:r>
              <a:rPr lang="nn-NO" sz="2400" dirty="0"/>
              <a:t>Kva plass har Gud i samfunnet vårt i dag?</a:t>
            </a:r>
          </a:p>
          <a:p>
            <a:pPr marL="0" indent="0" rtl="0">
              <a:lnSpc>
                <a:spcPct val="150000"/>
              </a:lnSpc>
              <a:buNone/>
            </a:pPr>
            <a:endParaRPr lang="nb-NO" sz="2400" dirty="0"/>
          </a:p>
          <a:p>
            <a:pPr marL="0" indent="0" rtl="0">
              <a:lnSpc>
                <a:spcPct val="150000"/>
              </a:lnSpc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908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Viktige stikkord – barokken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228600">
              <a:buClr>
                <a:schemeClr val="dk1"/>
              </a:buClr>
              <a:buSzPts val="2000"/>
              <a:buChar char="•"/>
            </a:pPr>
            <a:r>
              <a:rPr lang="nn-NO" sz="2400" dirty="0">
                <a:solidFill>
                  <a:schemeClr val="tx1"/>
                </a:solidFill>
              </a:rPr>
              <a:t>Kongane og kyrkja tok tilbake makta. </a:t>
            </a:r>
          </a:p>
          <a:p>
            <a:pPr marL="228600">
              <a:buClr>
                <a:schemeClr val="dk1"/>
              </a:buClr>
              <a:buSzPts val="2000"/>
              <a:buChar char="•"/>
            </a:pPr>
            <a:r>
              <a:rPr lang="nn-NO" sz="2400" dirty="0"/>
              <a:t>Det var ei t</a:t>
            </a:r>
            <a:r>
              <a:rPr lang="nn-NO" sz="2400" dirty="0">
                <a:solidFill>
                  <a:schemeClr val="tx1"/>
                </a:solidFill>
              </a:rPr>
              <a:t>urbulent tid med krig, uro og svolt.</a:t>
            </a:r>
          </a:p>
          <a:p>
            <a:pPr marL="228600">
              <a:buClr>
                <a:schemeClr val="dk1"/>
              </a:buClr>
              <a:buSzPts val="2000"/>
              <a:buChar char="•"/>
            </a:pPr>
            <a:r>
              <a:rPr lang="nn-NO" sz="2400" dirty="0">
                <a:solidFill>
                  <a:schemeClr val="tx1"/>
                </a:solidFill>
              </a:rPr>
              <a:t>Livet på jorda var ein «jammerdal».</a:t>
            </a: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n-NO" sz="2400" dirty="0">
                <a:solidFill>
                  <a:schemeClr val="tx1"/>
                </a:solidFill>
              </a:rPr>
              <a:t>Mennesket var lite og underkasta seg Gud.</a:t>
            </a:r>
          </a:p>
          <a:p>
            <a:pPr marL="228600">
              <a:buClr>
                <a:schemeClr val="dk1"/>
              </a:buClr>
              <a:buSzPts val="2000"/>
              <a:buChar char="•"/>
            </a:pPr>
            <a:r>
              <a:rPr lang="nn-NO" sz="2400" dirty="0">
                <a:solidFill>
                  <a:schemeClr val="tx1"/>
                </a:solidFill>
              </a:rPr>
              <a:t>Diktinga var prega av sterk gudstru.</a:t>
            </a:r>
          </a:p>
          <a:p>
            <a:pPr marL="228600">
              <a:buClr>
                <a:schemeClr val="dk1"/>
              </a:buClr>
              <a:buSzPts val="2000"/>
              <a:buChar char="•"/>
            </a:pPr>
            <a:r>
              <a:rPr lang="nn-NO" sz="2400" dirty="0"/>
              <a:t>Diktinga inneheldt s</a:t>
            </a:r>
            <a:r>
              <a:rPr lang="nn-NO" sz="2400" dirty="0">
                <a:solidFill>
                  <a:schemeClr val="tx1"/>
                </a:solidFill>
              </a:rPr>
              <a:t>kildring av lokal natur og klima.</a:t>
            </a:r>
          </a:p>
          <a:p>
            <a:pPr marL="0" indent="0" rtl="0">
              <a:buNone/>
            </a:pPr>
            <a:endParaRPr lang="nb-NO" sz="2400" dirty="0"/>
          </a:p>
          <a:p>
            <a:pPr rtl="0"/>
            <a:endParaRPr lang="nb-NO" sz="2400" dirty="0"/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5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3C1A1F62-2FE6-320E-2583-7BFA32400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1894278"/>
            <a:ext cx="5117668" cy="349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70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8F134DE-B628-429A-4767-B25FACB31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2126" y="1467853"/>
            <a:ext cx="6384757" cy="4704779"/>
          </a:xfrm>
        </p:spPr>
        <p:txBody>
          <a:bodyPr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000" i="1" dirty="0"/>
              <a:t>Memento mori </a:t>
            </a:r>
            <a:r>
              <a:rPr lang="nn-NO" sz="2000" dirty="0"/>
              <a:t>= «Hugs at du skal døy»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000" dirty="0"/>
              <a:t>Døden blei brukt som motiv og tema.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000" dirty="0"/>
              <a:t>Ein lengta etter eit liv i paradis etter døden.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000" dirty="0"/>
              <a:t>Paradis var alt livet på jorda ikkje var.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000" dirty="0"/>
              <a:t>«Jammerdal» viser til det harde livet på jorda som ein måtte halde ut fram til den etterlengta døden.</a:t>
            </a:r>
          </a:p>
          <a:p>
            <a:pPr marL="228600" indent="-228600">
              <a:buSzPts val="2800"/>
            </a:pPr>
            <a:r>
              <a:rPr lang="nn-NO" sz="2000" dirty="0"/>
              <a:t>Viktig diktar: Dorothe Engelbretsdotter</a:t>
            </a:r>
            <a:endParaRPr lang="en-US" sz="2000" dirty="0"/>
          </a:p>
          <a:p>
            <a:pPr marL="228600" indent="-228600">
              <a:buSzPts val="2800"/>
            </a:pPr>
            <a:r>
              <a:rPr lang="nn-NO" sz="2000" dirty="0"/>
              <a:t>Ho var den første kvinna i Noreg til å leve av diktinga si. </a:t>
            </a:r>
          </a:p>
          <a:p>
            <a:endParaRPr lang="nb-NO" sz="2000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F77862C9-B56A-3164-03DF-D0C22EC1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053" y="356640"/>
            <a:ext cx="5181600" cy="1325563"/>
          </a:xfrm>
        </p:spPr>
        <p:txBody>
          <a:bodyPr/>
          <a:lstStyle/>
          <a:p>
            <a:r>
              <a:rPr lang="nb-NO" b="1" dirty="0">
                <a:latin typeface="+mn-lt"/>
              </a:rPr>
              <a:t>Memento mori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D8F1248-B617-09FD-4FF8-AE8DDAB9F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8" y="330925"/>
            <a:ext cx="3733800" cy="619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23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4981074" y="365125"/>
            <a:ext cx="63727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Den barokke stilen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704" y="1825625"/>
            <a:ext cx="6132095" cy="4351338"/>
          </a:xfrm>
        </p:spPr>
        <p:txBody>
          <a:bodyPr rtlCol="0">
            <a:normAutofit/>
          </a:bodyPr>
          <a:lstStyle/>
          <a:p>
            <a:pPr rtl="0"/>
            <a:r>
              <a:rPr lang="nn-NO" sz="2000" dirty="0"/>
              <a:t>Pompøs og kraftfull!</a:t>
            </a:r>
          </a:p>
          <a:p>
            <a:pPr rtl="0"/>
            <a:r>
              <a:rPr lang="nn-NO" sz="2000" dirty="0"/>
              <a:t>Full av følelsar og kraftfulle språklege verkemiddel</a:t>
            </a:r>
          </a:p>
          <a:p>
            <a:pPr rtl="0"/>
            <a:r>
              <a:rPr lang="nn-NO" sz="2000" dirty="0"/>
              <a:t>Store bokstavar, utropsteikn og dramatiske kontrastar</a:t>
            </a:r>
          </a:p>
          <a:p>
            <a:pPr rtl="0"/>
            <a:r>
              <a:rPr lang="nn-NO" sz="2000" dirty="0"/>
              <a:t>Enkelt innhald – komplisert form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82FD4D-20DE-EE2D-EFF9-E399526F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7" y="211807"/>
            <a:ext cx="4441453" cy="64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35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5875004" y="365125"/>
            <a:ext cx="59155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Brukslitteratur og geografiske dikt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963" y="1690688"/>
            <a:ext cx="5915525" cy="409131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nb-NO" sz="20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n-NO" sz="2000" b="1" dirty="0"/>
              <a:t>Etter reformasjonen: </a:t>
            </a:r>
            <a:r>
              <a:rPr lang="nn-NO" sz="2000" dirty="0"/>
              <a:t>Gudstenester og salmar skulle vere på folkemålet, ikkje på latin.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n-NO" sz="2000" dirty="0"/>
              <a:t>Det var behov for salmar på norsk (noko som i praksis betydde </a:t>
            </a:r>
            <a:r>
              <a:rPr lang="nn-NO" sz="2000" i="1" dirty="0"/>
              <a:t>dansk</a:t>
            </a:r>
            <a:r>
              <a:rPr lang="nn-NO" sz="2000" dirty="0"/>
              <a:t> skriftspråk).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n-NO" sz="2000" dirty="0"/>
              <a:t>Det var ein massiv salmeproduksjon av prestar som Petter Dass.</a:t>
            </a:r>
          </a:p>
          <a:p>
            <a:pPr marL="228600" indent="-228600">
              <a:buSzPct val="100000"/>
            </a:pPr>
            <a:r>
              <a:rPr lang="nn-NO" sz="2000" dirty="0"/>
              <a:t>Dass skreiv i tillegg hyllingsdikt til landsdelen han budde i, såkalla </a:t>
            </a:r>
            <a:r>
              <a:rPr lang="nn-NO" sz="2000" i="1" dirty="0"/>
              <a:t>geografiske</a:t>
            </a:r>
            <a:r>
              <a:rPr lang="nn-NO" sz="2000" dirty="0"/>
              <a:t> dikt. </a:t>
            </a:r>
          </a:p>
          <a:p>
            <a:pPr marL="0" indent="0" rtl="0">
              <a:buNone/>
            </a:pPr>
            <a:endParaRPr lang="nb-NO" sz="20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521694A-A2DF-A39D-10F5-EF995483D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32" y="217081"/>
            <a:ext cx="5163701" cy="64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65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Oppsummer barokken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nn-NO" sz="2400" b="1" dirty="0"/>
              <a:t>Felles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nn-NO" sz="2400" dirty="0"/>
              <a:t>Læraren teiknar ei tidslinje på tavla. 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nn-NO" sz="2400" dirty="0"/>
              <a:t>Alle er med på å fylle ut denne med dei stikkorda/teikningane de har til no.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nn-NO" sz="2400" dirty="0"/>
              <a:t>Kva veit de no om barokken?</a:t>
            </a:r>
          </a:p>
          <a:p>
            <a:pPr marL="0" indent="0" rtl="0">
              <a:lnSpc>
                <a:spcPct val="150000"/>
              </a:lnSpc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19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1261280" y="3719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Plan for veke 1</a:t>
            </a:r>
            <a:r>
              <a:rPr lang="nb-NO" b="1" dirty="0">
                <a:latin typeface="+mn-lt"/>
              </a:rPr>
              <a:t>–</a:t>
            </a:r>
            <a:r>
              <a:rPr lang="nb-no" b="1" dirty="0">
                <a:latin typeface="+mn-lt"/>
              </a:rPr>
              <a:t>2 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1261280" y="178468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r>
              <a:rPr lang="nn-NO" dirty="0">
                <a:cs typeface="Calibri"/>
              </a:rPr>
              <a:t>Presentasjon av tidslinje og epokar </a:t>
            </a:r>
          </a:p>
          <a:p>
            <a:r>
              <a:rPr lang="nn-NO" dirty="0">
                <a:cs typeface="Calibri"/>
              </a:rPr>
              <a:t>Lærarforedrag om</a:t>
            </a:r>
          </a:p>
          <a:p>
            <a:pPr lvl="1"/>
            <a:r>
              <a:rPr lang="nn-NO" dirty="0">
                <a:cs typeface="Calibri"/>
              </a:rPr>
              <a:t>norrøn tid</a:t>
            </a:r>
          </a:p>
          <a:p>
            <a:pPr lvl="1"/>
            <a:r>
              <a:rPr lang="nn-NO" dirty="0">
                <a:cs typeface="Calibri"/>
              </a:rPr>
              <a:t>renessansen</a:t>
            </a:r>
          </a:p>
          <a:p>
            <a:pPr lvl="1"/>
            <a:r>
              <a:rPr lang="nn-NO" dirty="0">
                <a:cs typeface="Calibri"/>
              </a:rPr>
              <a:t>barokken</a:t>
            </a:r>
          </a:p>
          <a:p>
            <a:pPr lvl="1"/>
            <a:r>
              <a:rPr lang="nn-NO" dirty="0">
                <a:ea typeface="+mn-lt"/>
                <a:cs typeface="+mn-lt"/>
              </a:rPr>
              <a:t>opplysningstida</a:t>
            </a:r>
          </a:p>
          <a:p>
            <a:pPr lvl="1"/>
            <a:r>
              <a:rPr lang="nn-NO" dirty="0">
                <a:ea typeface="+mn-lt"/>
                <a:cs typeface="+mn-lt"/>
              </a:rPr>
              <a:t>romantikk og nasjonalromantikk</a:t>
            </a:r>
          </a:p>
          <a:p>
            <a:r>
              <a:rPr lang="nn-NO" dirty="0">
                <a:ea typeface="+mn-lt"/>
                <a:cs typeface="+mn-lt"/>
              </a:rPr>
              <a:t>Felles oppsummering</a:t>
            </a:r>
          </a:p>
          <a:p>
            <a:pPr rtl="0">
              <a:spcBef>
                <a:spcPts val="0"/>
              </a:spcBef>
              <a:buClr>
                <a:schemeClr val="dk1"/>
              </a:buClr>
              <a:buSzPts val="2800"/>
            </a:pPr>
            <a:endParaRPr lang="en-US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136656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Opplysningstida 1700-talet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160" y="2141064"/>
            <a:ext cx="4503821" cy="2987007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sz="3200" b="1" dirty="0"/>
              <a:t>Sentrale tema</a:t>
            </a:r>
            <a:endParaRPr lang="nb-NO" sz="3200" b="1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cs typeface="Arial"/>
              </a:rPr>
              <a:t>fornuft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cs typeface="Arial"/>
              </a:rPr>
              <a:t>fridom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cs typeface="Arial"/>
              </a:rPr>
              <a:t>framsteg</a:t>
            </a:r>
          </a:p>
          <a:p>
            <a:pPr marL="0" indent="0" rtl="0">
              <a:buNone/>
            </a:pPr>
            <a:endParaRPr lang="nb-NO" sz="3200" dirty="0"/>
          </a:p>
          <a:p>
            <a:pPr rtl="0"/>
            <a:endParaRPr lang="nb-NO" sz="3200" dirty="0"/>
          </a:p>
          <a:p>
            <a:pPr marL="0" indent="0" rtl="0">
              <a:buNone/>
            </a:pPr>
            <a:endParaRPr lang="nb-NO" sz="3200" dirty="0"/>
          </a:p>
        </p:txBody>
      </p:sp>
      <p:pic>
        <p:nvPicPr>
          <p:cNvPr id="3" name="Bilde 2" descr="Et bilde som inneholder tekst, bibliotek, scene, innendørs&#10;&#10;Automatisk generert beskrivelse">
            <a:extLst>
              <a:ext uri="{FF2B5EF4-FFF2-40B4-BE49-F238E27FC236}">
                <a16:creationId xmlns:a16="http://schemas.microsoft.com/office/drawing/2014/main" id="{BFA285C5-4857-4149-D18B-8BC21D1E46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218" y="1825625"/>
            <a:ext cx="6702054" cy="372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2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>
                <a:latin typeface="+mn-lt"/>
              </a:rPr>
              <a:t>Vi koplar oss på! 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n-NO" b="1" dirty="0"/>
              <a:t>Felles</a:t>
            </a:r>
          </a:p>
          <a:p>
            <a:pPr>
              <a:lnSpc>
                <a:spcPct val="150000"/>
              </a:lnSpc>
            </a:pPr>
            <a:r>
              <a:rPr lang="nn-NO" dirty="0"/>
              <a:t>Kva vil det seie å vere opplyst?</a:t>
            </a:r>
          </a:p>
          <a:p>
            <a:pPr>
              <a:lnSpc>
                <a:spcPct val="150000"/>
              </a:lnSpc>
            </a:pPr>
            <a:r>
              <a:rPr lang="nn-NO" dirty="0"/>
              <a:t>Kor langt kan ein komme ved å stole på si eiga fornuft?</a:t>
            </a:r>
          </a:p>
          <a:p>
            <a:pPr>
              <a:lnSpc>
                <a:spcPct val="150000"/>
              </a:lnSpc>
            </a:pPr>
            <a:r>
              <a:rPr lang="nn-NO" dirty="0"/>
              <a:t>Korleis kan ein kritisere dei som har makt, dersom ein er ueinig?</a:t>
            </a:r>
          </a:p>
          <a:p>
            <a:pPr marL="0" indent="0" rtl="0">
              <a:lnSpc>
                <a:spcPct val="150000"/>
              </a:lnSpc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723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954206" y="5493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Viktige stikkord – opplysningstida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206" y="2310121"/>
            <a:ext cx="5685430" cy="4351338"/>
          </a:xfrm>
        </p:spPr>
        <p:txBody>
          <a:bodyPr rtlCol="0">
            <a:normAutofit/>
          </a:bodyPr>
          <a:lstStyle/>
          <a:p>
            <a:pPr marL="228600">
              <a:buClr>
                <a:schemeClr val="dk1"/>
              </a:buClr>
              <a:buSzPts val="2000"/>
              <a:buChar char="•"/>
            </a:pPr>
            <a:r>
              <a:rPr lang="nn-NO" sz="2000" dirty="0">
                <a:solidFill>
                  <a:schemeClr val="tx1"/>
                </a:solidFill>
              </a:rPr>
              <a:t>Modernitet, ei mental endring i samfunnet</a:t>
            </a:r>
          </a:p>
          <a:p>
            <a:pPr marL="228600">
              <a:buClr>
                <a:schemeClr val="dk1"/>
              </a:buClr>
              <a:buSzPts val="2000"/>
              <a:buChar char="•"/>
            </a:pPr>
            <a:r>
              <a:rPr lang="nn-NO" sz="2000" dirty="0">
                <a:solidFill>
                  <a:schemeClr val="tx1"/>
                </a:solidFill>
              </a:rPr>
              <a:t>Mekanisk verdsbilde og naturlover</a:t>
            </a:r>
          </a:p>
          <a:p>
            <a:pPr marL="228600">
              <a:buClr>
                <a:schemeClr val="dk1"/>
              </a:buClr>
              <a:buSzPts val="2000"/>
              <a:buChar char="•"/>
            </a:pPr>
            <a:r>
              <a:rPr lang="nn-NO" sz="2000" dirty="0">
                <a:solidFill>
                  <a:schemeClr val="tx1"/>
                </a:solidFill>
              </a:rPr>
              <a:t>Fornuft, fridom og framsteg </a:t>
            </a:r>
            <a:r>
              <a:rPr lang="nn-NO" sz="2000" dirty="0">
                <a:sym typeface="Wingdings" panose="05000000000000000000" pitchFamily="2" charset="2"/>
              </a:rPr>
              <a:t></a:t>
            </a:r>
            <a:r>
              <a:rPr lang="nn-NO" sz="2000" dirty="0">
                <a:solidFill>
                  <a:schemeClr val="tx1"/>
                </a:solidFill>
              </a:rPr>
              <a:t> FFF</a:t>
            </a:r>
          </a:p>
          <a:p>
            <a:pPr marL="228600">
              <a:buClr>
                <a:schemeClr val="dk1"/>
              </a:buClr>
              <a:buSzPts val="2000"/>
              <a:buChar char="•"/>
            </a:pPr>
            <a:r>
              <a:rPr lang="nn-NO" sz="2000" dirty="0">
                <a:solidFill>
                  <a:schemeClr val="tx1"/>
                </a:solidFill>
              </a:rPr>
              <a:t>Utfordring av dei som har makt i samfunnet</a:t>
            </a:r>
          </a:p>
          <a:p>
            <a:pPr marL="228600">
              <a:buClr>
                <a:schemeClr val="dk1"/>
              </a:buClr>
              <a:buSzPts val="2000"/>
              <a:buChar char="•"/>
            </a:pPr>
            <a:r>
              <a:rPr lang="nn-NO" sz="2000" dirty="0">
                <a:solidFill>
                  <a:schemeClr val="tx1"/>
                </a:solidFill>
              </a:rPr>
              <a:t>Sensur</a:t>
            </a:r>
          </a:p>
          <a:p>
            <a:pPr marL="228600">
              <a:buClr>
                <a:schemeClr val="dk1"/>
              </a:buClr>
              <a:buSzPts val="2000"/>
              <a:buChar char="•"/>
            </a:pPr>
            <a:r>
              <a:rPr lang="nn-NO" sz="2000" dirty="0">
                <a:solidFill>
                  <a:schemeClr val="tx1"/>
                </a:solidFill>
              </a:rPr>
              <a:t>Kritikk og latterleggjering av dei som hadde makt</a:t>
            </a:r>
          </a:p>
          <a:p>
            <a:pPr marL="0" indent="0" rtl="0">
              <a:buNone/>
            </a:pPr>
            <a:endParaRPr lang="nb-NO" sz="2000" dirty="0"/>
          </a:p>
          <a:p>
            <a:pPr rtl="0"/>
            <a:endParaRPr lang="nb-NO" sz="2000" dirty="0"/>
          </a:p>
          <a:p>
            <a:pPr marL="0" indent="0" rtl="0">
              <a:buNone/>
            </a:pPr>
            <a:endParaRPr lang="nb-NO" sz="2000" dirty="0"/>
          </a:p>
        </p:txBody>
      </p:sp>
      <p:pic>
        <p:nvPicPr>
          <p:cNvPr id="3" name="Bilde 2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D9895605-911F-1077-2F52-5CD93938FA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475" y="2200937"/>
            <a:ext cx="3941837" cy="295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38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Fornuft i opplysningstida: i spennet mellom tru og tvil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5753"/>
            <a:ext cx="5181600" cy="435133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nn-NO" sz="2400" b="1" dirty="0"/>
              <a:t>Tru</a:t>
            </a:r>
          </a:p>
          <a:p>
            <a:r>
              <a:rPr lang="nn-NO" sz="2400" dirty="0"/>
              <a:t>Kristendom og gudstru stod sterkt.</a:t>
            </a:r>
          </a:p>
          <a:p>
            <a:endParaRPr lang="nn-NO" sz="600" dirty="0"/>
          </a:p>
          <a:p>
            <a:r>
              <a:rPr lang="nn-NO" sz="2400" dirty="0"/>
              <a:t>Det var både ei katolsk og ei protestantisk kyrkje.</a:t>
            </a:r>
          </a:p>
          <a:p>
            <a:endParaRPr lang="nn-NO" sz="600" dirty="0"/>
          </a:p>
          <a:p>
            <a:r>
              <a:rPr lang="nn-NO" sz="2400" dirty="0"/>
              <a:t>Pietismen var i sterk framvekst, sterk personleg gudstru.</a:t>
            </a:r>
          </a:p>
          <a:p>
            <a:pPr marL="0" indent="0" rtl="0">
              <a:buNone/>
            </a:pPr>
            <a:endParaRPr lang="nb-NO" sz="1800" dirty="0"/>
          </a:p>
          <a:p>
            <a:pPr rtl="0"/>
            <a:endParaRPr lang="nb-NO" sz="2400" dirty="0"/>
          </a:p>
          <a:p>
            <a:pPr marL="0" indent="0" rtl="0">
              <a:buNone/>
            </a:pPr>
            <a:endParaRPr lang="nb-NO" sz="24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883ADF-F087-2583-2DCB-7BF484A12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75753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/>
              <a:t>Tvil</a:t>
            </a:r>
          </a:p>
          <a:p>
            <a:r>
              <a:rPr lang="nn-NO" sz="2400" b="1" dirty="0"/>
              <a:t>Rasjonalisme</a:t>
            </a:r>
          </a:p>
          <a:p>
            <a:pPr lvl="1"/>
            <a:r>
              <a:rPr lang="nn-NO" sz="2000" dirty="0"/>
              <a:t>«Eg tviler, altså tenker eg. Eg tenker, altså er eg.» (Descartes)</a:t>
            </a:r>
          </a:p>
          <a:p>
            <a:pPr lvl="1"/>
            <a:r>
              <a:rPr lang="nn-NO" sz="2000" dirty="0"/>
              <a:t>Mennesket må bruke fornufta til å orientere seg i verda.</a:t>
            </a:r>
          </a:p>
          <a:p>
            <a:r>
              <a:rPr lang="nn-NO" sz="2400" b="1" dirty="0"/>
              <a:t>Empirisme</a:t>
            </a:r>
          </a:p>
          <a:p>
            <a:pPr lvl="1"/>
            <a:r>
              <a:rPr lang="nn-NO" sz="2000" dirty="0"/>
              <a:t>Kunnskap ein sjølv har erfart, er viktig for å forstå verda.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736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Fridom i opplysningstida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22699"/>
            <a:ext cx="5650832" cy="4351338"/>
          </a:xfrm>
        </p:spPr>
        <p:txBody>
          <a:bodyPr rtlCol="0">
            <a:normAutofit/>
          </a:bodyPr>
          <a:lstStyle/>
          <a:p>
            <a:r>
              <a:rPr lang="nn-NO" sz="2000" dirty="0"/>
              <a:t>Det skjer ei oppmjuking av sensuren.</a:t>
            </a:r>
            <a:endParaRPr lang="nn-NO" sz="2000" dirty="0">
              <a:cs typeface="Calibri"/>
            </a:endParaRPr>
          </a:p>
          <a:p>
            <a:r>
              <a:rPr lang="nn-NO" sz="2000" dirty="0"/>
              <a:t>Vi ser spirer til offentleg debatt om religion, politikk, kultur og økonomi.</a:t>
            </a:r>
            <a:endParaRPr lang="nn-NO" sz="2000" dirty="0">
              <a:cs typeface="Calibri"/>
            </a:endParaRPr>
          </a:p>
          <a:p>
            <a:r>
              <a:rPr lang="nn-NO" sz="2000" dirty="0"/>
              <a:t>Vi ser ein framvekst av ei borgarleg offentlegheit – ein kravde informasjon og makt.</a:t>
            </a:r>
            <a:endParaRPr lang="nn-NO" sz="2000" dirty="0">
              <a:cs typeface="Calibri"/>
            </a:endParaRPr>
          </a:p>
          <a:p>
            <a:pPr marL="0" indent="0">
              <a:buNone/>
            </a:pPr>
            <a:r>
              <a:rPr lang="nn-NO" sz="2000" b="1" dirty="0">
                <a:solidFill>
                  <a:srgbClr val="CC3399"/>
                </a:solidFill>
              </a:rPr>
              <a:t>MÅL: </a:t>
            </a:r>
            <a:r>
              <a:rPr lang="nn-NO" sz="2000" dirty="0">
                <a:solidFill>
                  <a:srgbClr val="CC3399"/>
                </a:solidFill>
              </a:rPr>
              <a:t>Ein fri og open debatt ville utvikle samfunnet i positiv retning! </a:t>
            </a:r>
            <a:endParaRPr lang="nn-NO" sz="2000" dirty="0">
              <a:solidFill>
                <a:srgbClr val="CC3399"/>
              </a:solidFill>
              <a:cs typeface="Calibri"/>
            </a:endParaRPr>
          </a:p>
          <a:p>
            <a:pPr marL="0" indent="0">
              <a:buNone/>
            </a:pPr>
            <a:endParaRPr lang="nn-NO" sz="2000" dirty="0">
              <a:solidFill>
                <a:srgbClr val="CC3399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nn-NO" sz="2000" dirty="0">
              <a:solidFill>
                <a:srgbClr val="CC3399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nn-NO" sz="2000" dirty="0">
              <a:solidFill>
                <a:srgbClr val="CC3399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nn-NO" sz="1600" b="1" dirty="0">
                <a:ea typeface="+mn-lt"/>
                <a:cs typeface="+mn-lt"/>
              </a:rPr>
              <a:t>Bildet til venstre </a:t>
            </a:r>
            <a:r>
              <a:rPr lang="nn-NO" sz="1600" dirty="0">
                <a:ea typeface="+mn-lt"/>
                <a:cs typeface="+mn-lt"/>
              </a:rPr>
              <a:t>heiter «En skribent får ris», og er ei karikaturteikning frå Danmark-Noreg. </a:t>
            </a:r>
            <a:endParaRPr lang="nn-NO" sz="1800" dirty="0"/>
          </a:p>
          <a:p>
            <a:pPr marL="0" indent="0" rtl="0">
              <a:buNone/>
            </a:pPr>
            <a:endParaRPr lang="nb-NO" sz="2000" dirty="0"/>
          </a:p>
          <a:p>
            <a:pPr marL="0" indent="0" rtl="0">
              <a:buNone/>
            </a:pPr>
            <a:endParaRPr lang="nb-NO" sz="2000" dirty="0"/>
          </a:p>
        </p:txBody>
      </p:sp>
      <p:pic>
        <p:nvPicPr>
          <p:cNvPr id="3" name="Plassholder for innhold 3">
            <a:extLst>
              <a:ext uri="{FF2B5EF4-FFF2-40B4-BE49-F238E27FC236}">
                <a16:creationId xmlns:a16="http://schemas.microsoft.com/office/drawing/2014/main" id="{40043CED-D2D0-95AA-C5FC-3F048F32BE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86"/>
          <a:stretch/>
        </p:blipFill>
        <p:spPr>
          <a:xfrm>
            <a:off x="163773" y="197097"/>
            <a:ext cx="5702968" cy="6463806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177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Framsteg i opplysningstida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nn-NO" sz="2400" dirty="0"/>
              <a:t>Fornuft kunne skape ei meir harmonisk og rettferdig verd.</a:t>
            </a:r>
          </a:p>
          <a:p>
            <a:endParaRPr lang="nn-NO" sz="900" dirty="0"/>
          </a:p>
          <a:p>
            <a:r>
              <a:rPr lang="nn-NO" sz="2400" dirty="0"/>
              <a:t>MEN: Ein var skeptisk til å la «folk flest» få for stor makt.</a:t>
            </a:r>
          </a:p>
          <a:p>
            <a:endParaRPr lang="nn-NO" sz="900" dirty="0"/>
          </a:p>
          <a:p>
            <a:r>
              <a:rPr lang="nn-NO" sz="2400" dirty="0"/>
              <a:t>Filosofen Voltaire ønskte eit «opplyst einevelde». Samfunnet måtte styrast av dei som hadde mest kunnskap.</a:t>
            </a: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18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sz="4000" b="1" dirty="0">
                <a:latin typeface="+mn-lt"/>
              </a:rPr>
              <a:t>Ludvig Holberg – den fornuftige komediediktaren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8932" y="1807027"/>
            <a:ext cx="6559904" cy="4351338"/>
          </a:xfrm>
        </p:spPr>
        <p:txBody>
          <a:bodyPr rtlCol="0">
            <a:normAutofit/>
          </a:bodyPr>
          <a:lstStyle/>
          <a:p>
            <a:pPr marL="514350" indent="-514350"/>
            <a:r>
              <a:rPr lang="nn-NO" sz="2400" dirty="0">
                <a:cs typeface="Calibri" panose="020F0502020204030204"/>
              </a:rPr>
              <a:t>Enorm produksjon av essay, drama, vitskaplege tekstar med meir</a:t>
            </a:r>
          </a:p>
          <a:p>
            <a:pPr marL="514350" indent="-514350"/>
            <a:r>
              <a:rPr lang="nn-NO" sz="2400" dirty="0">
                <a:cs typeface="Calibri" panose="020F0502020204030204"/>
              </a:rPr>
              <a:t>Skreiv på dansk, nådde ut til fleire </a:t>
            </a:r>
          </a:p>
          <a:p>
            <a:pPr marL="514350" indent="-514350"/>
            <a:endParaRPr lang="nn-NO" sz="6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n-NO" sz="2400" b="1" dirty="0">
                <a:cs typeface="Calibri" panose="020F0502020204030204"/>
              </a:rPr>
              <a:t>Stikkord </a:t>
            </a:r>
          </a:p>
          <a:p>
            <a:pPr marL="971550" lvl="1" indent="-514350"/>
            <a:r>
              <a:rPr lang="nn-NO" dirty="0">
                <a:cs typeface="Calibri" panose="020F0502020204030204"/>
              </a:rPr>
              <a:t>karakterkomediar, samfunnskritiske tekstar, science-fiction-romanar</a:t>
            </a:r>
          </a:p>
          <a:p>
            <a:pPr marL="971550" lvl="1" indent="-514350"/>
            <a:endParaRPr lang="nn-NO" sz="600" dirty="0">
              <a:cs typeface="Calibri" panose="020F0502020204030204"/>
            </a:endParaRPr>
          </a:p>
          <a:p>
            <a:pPr marL="971550" lvl="1" indent="-514350"/>
            <a:r>
              <a:rPr lang="nn-NO" dirty="0">
                <a:cs typeface="Calibri" panose="020F0502020204030204"/>
              </a:rPr>
              <a:t>Verkemiddel: satire, humor, ironi</a:t>
            </a:r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3B74B-1397-E6FE-6A47-1AB66554D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45" y="1844223"/>
            <a:ext cx="3444063" cy="431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322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Oppsummer opplysningstida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nn-NO" sz="2400" b="1" dirty="0"/>
              <a:t>Felles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nn-NO" sz="2400" dirty="0"/>
              <a:t>Læraren teiknar ei tidslinje på tavla. 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nn-NO" sz="2400" dirty="0"/>
              <a:t>Alle er med på å fylle ut denne med dei stikkorda/teikningane de har til no. 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nn-NO" sz="2400" dirty="0"/>
              <a:t>Kva veit de no om opplysningstida?</a:t>
            </a:r>
          </a:p>
          <a:p>
            <a:pPr marL="0" indent="0" rtl="0">
              <a:lnSpc>
                <a:spcPct val="150000"/>
              </a:lnSpc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284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1438702" y="149960"/>
            <a:ext cx="8859253" cy="182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Romantikk og nasjonalromantikk </a:t>
            </a:r>
            <a:br>
              <a:rPr lang="nb-NO" b="1" dirty="0">
                <a:latin typeface="+mn-lt"/>
              </a:rPr>
            </a:br>
            <a:r>
              <a:rPr lang="nb-NO" b="1" dirty="0">
                <a:latin typeface="+mn-lt"/>
              </a:rPr>
              <a:t>1800–1850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49" y="2289649"/>
            <a:ext cx="4335379" cy="435133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sz="3200" b="1" dirty="0"/>
              <a:t>Sentrale tema</a:t>
            </a:r>
            <a:endParaRPr lang="nb-NO" sz="3200" b="1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cs typeface="Arial"/>
              </a:rPr>
              <a:t>natur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cs typeface="Arial"/>
              </a:rPr>
              <a:t>følelsar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cs typeface="Arial"/>
              </a:rPr>
              <a:t>det norske</a:t>
            </a:r>
          </a:p>
          <a:p>
            <a:pPr marL="0" indent="0" rtl="0">
              <a:buNone/>
            </a:pPr>
            <a:endParaRPr lang="nb-NO" dirty="0"/>
          </a:p>
        </p:txBody>
      </p:sp>
      <p:pic>
        <p:nvPicPr>
          <p:cNvPr id="3" name="Bilde 2" descr="Et bilde som inneholder utendørs, snø, natur&#10;&#10;Automatisk generert beskrivelse">
            <a:extLst>
              <a:ext uri="{FF2B5EF4-FFF2-40B4-BE49-F238E27FC236}">
                <a16:creationId xmlns:a16="http://schemas.microsoft.com/office/drawing/2014/main" id="{390030B6-9A92-A65B-6A7B-2AA23E24A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87" y="1757386"/>
            <a:ext cx="5827784" cy="41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55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>
                <a:latin typeface="+mn-lt"/>
              </a:rPr>
              <a:t>Vi koplar oss på! 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n-NO" sz="2400" b="1" dirty="0"/>
              <a:t>Felles</a:t>
            </a:r>
          </a:p>
          <a:p>
            <a:pPr>
              <a:lnSpc>
                <a:spcPct val="150000"/>
              </a:lnSpc>
            </a:pPr>
            <a:r>
              <a:rPr lang="nn-NO" sz="2400" dirty="0"/>
              <a:t>Korleis formidlar du følelsar?</a:t>
            </a:r>
          </a:p>
          <a:p>
            <a:pPr>
              <a:lnSpc>
                <a:spcPct val="150000"/>
              </a:lnSpc>
            </a:pPr>
            <a:r>
              <a:rPr lang="nn-NO" sz="2400" dirty="0"/>
              <a:t>Kva betyr naturen for deg?</a:t>
            </a:r>
          </a:p>
          <a:p>
            <a:pPr>
              <a:lnSpc>
                <a:spcPct val="150000"/>
              </a:lnSpc>
            </a:pPr>
            <a:r>
              <a:rPr lang="nn-NO" sz="2400" dirty="0"/>
              <a:t>Dersom du skulle fortelje ein turist om Noreg – kva ville du fortalt?</a:t>
            </a:r>
          </a:p>
          <a:p>
            <a:pPr marL="0" indent="0" rtl="0">
              <a:lnSpc>
                <a:spcPct val="150000"/>
              </a:lnSpc>
              <a:buNone/>
            </a:pPr>
            <a:endParaRPr lang="nb-NO" sz="2400" dirty="0"/>
          </a:p>
          <a:p>
            <a:pPr marL="0" indent="0" rtl="0">
              <a:lnSpc>
                <a:spcPct val="150000"/>
              </a:lnSpc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0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7C3AF13-8053-4F6B-F098-B4E776785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52" t="25732" r="27072" b="14099"/>
          <a:stretch/>
        </p:blipFill>
        <p:spPr>
          <a:xfrm>
            <a:off x="-1" y="3837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7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Viktige stikkord – romantikk og nasjonalromantikk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80" y="1997112"/>
            <a:ext cx="6067926" cy="4351338"/>
          </a:xfrm>
        </p:spPr>
        <p:txBody>
          <a:bodyPr rtlCol="0">
            <a:normAutofit/>
          </a:bodyPr>
          <a:lstStyle/>
          <a:p>
            <a:pPr marL="228600">
              <a:lnSpc>
                <a:spcPct val="150000"/>
              </a:lnSpc>
              <a:buClr>
                <a:schemeClr val="dk1"/>
              </a:buClr>
              <a:buSzPts val="2000"/>
              <a:buChar char="•"/>
            </a:pPr>
            <a:r>
              <a:rPr lang="nn-NO" sz="2000" dirty="0">
                <a:solidFill>
                  <a:schemeClr val="tx1"/>
                </a:solidFill>
              </a:rPr>
              <a:t>Venstre-, høgre- og skrekkromantikk</a:t>
            </a:r>
          </a:p>
          <a:p>
            <a:pPr marL="228600">
              <a:lnSpc>
                <a:spcPct val="150000"/>
              </a:lnSpc>
              <a:buClr>
                <a:schemeClr val="dk1"/>
              </a:buClr>
              <a:buSzPts val="2000"/>
              <a:buChar char="•"/>
            </a:pPr>
            <a:r>
              <a:rPr lang="nn-NO" sz="2000" dirty="0">
                <a:solidFill>
                  <a:schemeClr val="tx1"/>
                </a:solidFill>
              </a:rPr>
              <a:t>Natur som sentralt motiv</a:t>
            </a:r>
          </a:p>
          <a:p>
            <a:pPr marL="228600">
              <a:lnSpc>
                <a:spcPct val="150000"/>
              </a:lnSpc>
              <a:buClr>
                <a:schemeClr val="dk1"/>
              </a:buClr>
              <a:buSzPts val="2000"/>
              <a:buChar char="•"/>
            </a:pPr>
            <a:r>
              <a:rPr lang="nn-NO" sz="2000" dirty="0">
                <a:solidFill>
                  <a:schemeClr val="tx1"/>
                </a:solidFill>
              </a:rPr>
              <a:t>Diktargeniet</a:t>
            </a:r>
          </a:p>
          <a:p>
            <a:pPr marL="228600">
              <a:lnSpc>
                <a:spcPct val="150000"/>
              </a:lnSpc>
              <a:buClr>
                <a:schemeClr val="dk1"/>
              </a:buClr>
              <a:buSzPts val="2000"/>
              <a:buChar char="•"/>
            </a:pPr>
            <a:r>
              <a:rPr lang="nn-NO" sz="2000" dirty="0">
                <a:solidFill>
                  <a:schemeClr val="tx1"/>
                </a:solidFill>
              </a:rPr>
              <a:t>Formidling av natur og følelsar</a:t>
            </a:r>
          </a:p>
          <a:p>
            <a:pPr marL="228600">
              <a:lnSpc>
                <a:spcPct val="150000"/>
              </a:lnSpc>
              <a:buClr>
                <a:schemeClr val="dk1"/>
              </a:buClr>
              <a:buSzPts val="2000"/>
              <a:buChar char="•"/>
            </a:pPr>
            <a:r>
              <a:rPr lang="nn-NO" sz="2000" dirty="0">
                <a:solidFill>
                  <a:schemeClr val="tx1"/>
                </a:solidFill>
              </a:rPr>
              <a:t>Det nasjonale gjennombrotet</a:t>
            </a:r>
          </a:p>
          <a:p>
            <a:pPr marL="228600">
              <a:lnSpc>
                <a:spcPct val="150000"/>
              </a:lnSpc>
              <a:buClr>
                <a:schemeClr val="dk1"/>
              </a:buClr>
              <a:buSzPts val="2000"/>
              <a:buChar char="•"/>
            </a:pPr>
            <a:r>
              <a:rPr lang="nn-NO" sz="2000" dirty="0">
                <a:solidFill>
                  <a:schemeClr val="tx1"/>
                </a:solidFill>
              </a:rPr>
              <a:t>Innsamling av folkedikting og språk</a:t>
            </a:r>
          </a:p>
          <a:p>
            <a:pPr marL="0" indent="0" rtl="0">
              <a:lnSpc>
                <a:spcPct val="150000"/>
              </a:lnSpc>
              <a:buNone/>
            </a:pPr>
            <a:endParaRPr lang="nb-NO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D8A48C-D728-BD06-3D48-980008D9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65" y="1840615"/>
            <a:ext cx="5313598" cy="35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117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Romantikken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3232" cy="4351338"/>
          </a:xfrm>
        </p:spPr>
        <p:txBody>
          <a:bodyPr rtlCol="0">
            <a:normAutofit/>
          </a:bodyPr>
          <a:lstStyle/>
          <a:p>
            <a:r>
              <a:rPr lang="nn-NO" sz="2400" dirty="0"/>
              <a:t>Kulturhistorisk epoke 1800–1830</a:t>
            </a:r>
          </a:p>
          <a:p>
            <a:endParaRPr lang="nn-NO" sz="1000" dirty="0"/>
          </a:p>
          <a:p>
            <a:r>
              <a:rPr lang="nn-NO" sz="2400" dirty="0"/>
              <a:t>Jakta på det ekte og naturlege</a:t>
            </a:r>
          </a:p>
          <a:p>
            <a:endParaRPr lang="nn-NO" sz="1000" dirty="0"/>
          </a:p>
          <a:p>
            <a:r>
              <a:rPr lang="nn-NO" sz="2400" dirty="0"/>
              <a:t>Ønskte fellesskap med det åndelege og opphavlege</a:t>
            </a:r>
          </a:p>
          <a:p>
            <a:endParaRPr lang="nn-NO" sz="1000" dirty="0"/>
          </a:p>
          <a:p>
            <a:r>
              <a:rPr lang="nn-NO" sz="2400" dirty="0"/>
              <a:t>Brukte følelsar og fantasi meir enn fornuft og kunnskap</a:t>
            </a:r>
          </a:p>
          <a:p>
            <a:pPr marL="0" indent="0" rtl="0">
              <a:buNone/>
            </a:pPr>
            <a:endParaRPr lang="nb-NO" sz="2400" dirty="0"/>
          </a:p>
          <a:p>
            <a:pPr rtl="0"/>
            <a:endParaRPr lang="nb-NO" sz="2400" dirty="0"/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3" name="Bilde 7" descr="Et bilde som inneholder fjell, natur, dal, canyon&#10;&#10;Automatisk generert beskrivelse">
            <a:extLst>
              <a:ext uri="{FF2B5EF4-FFF2-40B4-BE49-F238E27FC236}">
                <a16:creationId xmlns:a16="http://schemas.microsoft.com/office/drawing/2014/main" id="{204F00CF-3C63-7E53-6DAE-0B92D5581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644" y="1825625"/>
            <a:ext cx="4510156" cy="34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79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1239253" y="4060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 err="1">
                <a:latin typeface="+mn-lt"/>
              </a:rPr>
              <a:t>Diktar</a:t>
            </a:r>
            <a:r>
              <a:rPr lang="nb-NO" b="1" dirty="0">
                <a:latin typeface="+mn-lt"/>
              </a:rPr>
              <a:t>-geniet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253" y="1735280"/>
            <a:ext cx="5180463" cy="4351338"/>
          </a:xfrm>
        </p:spPr>
        <p:txBody>
          <a:bodyPr rtlCol="0">
            <a:normAutofit/>
          </a:bodyPr>
          <a:lstStyle/>
          <a:p>
            <a:r>
              <a:rPr lang="nn-NO" sz="2400" dirty="0">
                <a:latin typeface="Calibri "/>
              </a:rPr>
              <a:t>Den romantiske diktaren var eit bindeledd mellom lesarane og ei skjult, åndeleg verd.</a:t>
            </a:r>
          </a:p>
          <a:p>
            <a:endParaRPr lang="nn-NO" sz="600" dirty="0">
              <a:latin typeface="Calibri "/>
            </a:endParaRPr>
          </a:p>
          <a:p>
            <a:r>
              <a:rPr lang="nn-NO" sz="2400" dirty="0">
                <a:latin typeface="Calibri "/>
              </a:rPr>
              <a:t>Diktaren hadde ei nærmast gudegitt gåve i form av fantasi og språk.</a:t>
            </a:r>
          </a:p>
          <a:p>
            <a:endParaRPr lang="nn-NO" sz="600" dirty="0">
              <a:latin typeface="Calibri "/>
            </a:endParaRPr>
          </a:p>
          <a:p>
            <a:r>
              <a:rPr lang="nn-NO" sz="2400" dirty="0">
                <a:latin typeface="Calibri "/>
              </a:rPr>
              <a:t>Denne gåva brukte diktaren til å skrive dikt, slik at mennesket fann tilbake til den felles sjela som naturen og mennesket har.</a:t>
            </a:r>
          </a:p>
          <a:p>
            <a:pPr marL="0" indent="0" rtl="0">
              <a:buNone/>
            </a:pPr>
            <a:endParaRPr lang="nb-NO" sz="2400" dirty="0">
              <a:latin typeface="Calibri "/>
            </a:endParaRPr>
          </a:p>
          <a:p>
            <a:pPr rtl="0"/>
            <a:endParaRPr lang="nb-NO" sz="2400" dirty="0">
              <a:latin typeface="Calibri "/>
            </a:endParaRPr>
          </a:p>
          <a:p>
            <a:pPr marL="0" indent="0" rtl="0">
              <a:buNone/>
            </a:pPr>
            <a:endParaRPr lang="nb-NO" sz="2400" dirty="0">
              <a:latin typeface="Calibri 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EFE6ED0-3A48-0A7A-F462-DC6FE23CF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3" y="1825625"/>
            <a:ext cx="5294306" cy="36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18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7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>
                <a:latin typeface="+mn-lt"/>
              </a:rPr>
              <a:t>To sentrale forfattarar i romantikken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538782"/>
            <a:ext cx="5181600" cy="435133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nn-NO" sz="2000" b="1" dirty="0"/>
              <a:t>Henrik Wergeland</a:t>
            </a:r>
          </a:p>
          <a:p>
            <a:r>
              <a:rPr lang="nn-NO" sz="2000" dirty="0"/>
              <a:t>Venstreromantikar – opptatt av fridom og sjølvstende</a:t>
            </a:r>
          </a:p>
          <a:p>
            <a:r>
              <a:rPr lang="nn-NO" sz="2000" dirty="0"/>
              <a:t>Det guddommelege, det ekte og naturlege fanst i naturen</a:t>
            </a:r>
          </a:p>
          <a:p>
            <a:r>
              <a:rPr lang="nn-NO" sz="2000" dirty="0"/>
              <a:t>Brukte naturen som motiv, tema og språkleg verkemiddel</a:t>
            </a:r>
          </a:p>
          <a:p>
            <a:r>
              <a:rPr lang="nn-NO" sz="2000" dirty="0"/>
              <a:t>Sprengde form- og sjangerkrav når han skreiv. Den spontane følelsen var viktigare enn det tilarbeidde. </a:t>
            </a:r>
            <a:endParaRPr lang="nb-NO" sz="2000" dirty="0"/>
          </a:p>
          <a:p>
            <a:pPr rtl="0"/>
            <a:endParaRPr lang="nb-NO" sz="2400" dirty="0"/>
          </a:p>
          <a:p>
            <a:pPr marL="0" indent="0" rtl="0">
              <a:buNone/>
            </a:pPr>
            <a:endParaRPr lang="nb-NO" sz="24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4FE6E0-FFE2-480F-28F0-608782B5C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0186" y="153878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000" b="1" dirty="0"/>
              <a:t>Johan Sebastian Welhaven </a:t>
            </a:r>
          </a:p>
          <a:p>
            <a:r>
              <a:rPr lang="nn-NO" sz="2000" dirty="0"/>
              <a:t>Høgreromantikar – vende blikket bakover i tida</a:t>
            </a:r>
          </a:p>
          <a:p>
            <a:r>
              <a:rPr lang="nn-NO" sz="2000" dirty="0"/>
              <a:t>Opptatt av lengsel, ettertanke og minne</a:t>
            </a:r>
          </a:p>
          <a:p>
            <a:r>
              <a:rPr lang="nn-NO" sz="2000" dirty="0"/>
              <a:t>Brukte naturen som motiv, tema og språkleg verkemiddel</a:t>
            </a:r>
          </a:p>
          <a:p>
            <a:r>
              <a:rPr lang="nn-NO" sz="2000" dirty="0"/>
              <a:t>Dikt skulle vere vakre og skjønne – både i innhald og form.</a:t>
            </a:r>
          </a:p>
          <a:p>
            <a:r>
              <a:rPr lang="nn-NO" sz="2000" dirty="0"/>
              <a:t>Skreiv nasjonalromantiske dikt òg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56F13BA-C673-CCC3-F133-75FECFCC0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8" t="12710" r="23054" b="47309"/>
          <a:stretch/>
        </p:blipFill>
        <p:spPr>
          <a:xfrm>
            <a:off x="1315650" y="4984563"/>
            <a:ext cx="1468494" cy="156108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B918A49-F2E5-EC69-43CA-5658D55FE0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6" t="10720" r="21158" b="30882"/>
          <a:stretch/>
        </p:blipFill>
        <p:spPr>
          <a:xfrm>
            <a:off x="6868614" y="4984562"/>
            <a:ext cx="1438217" cy="15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56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Nasjonalromantikk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7295" cy="4351338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nn-NO" sz="2000" dirty="0">
                <a:cs typeface="Calibri"/>
              </a:rPr>
              <a:t>1814: viktig for denne perioden</a:t>
            </a:r>
            <a:endParaRPr lang="nn-NO" sz="2000" dirty="0"/>
          </a:p>
          <a:p>
            <a:pPr>
              <a:lnSpc>
                <a:spcPct val="150000"/>
              </a:lnSpc>
            </a:pPr>
            <a:r>
              <a:rPr lang="nn-NO" sz="2000" dirty="0"/>
              <a:t>Kulturhistorisk epoke 1830–1870</a:t>
            </a:r>
            <a:endParaRPr lang="nn-NO" sz="2000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nn-NO" sz="2000" dirty="0"/>
              <a:t>Jakta på felles språk, kultur og historie</a:t>
            </a:r>
            <a:endParaRPr lang="nn-NO" sz="2000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nn-NO" sz="2000" dirty="0">
                <a:cs typeface="Calibri"/>
              </a:rPr>
              <a:t>Enkle levekår for dei fleste i samfunnet</a:t>
            </a:r>
          </a:p>
          <a:p>
            <a:pPr>
              <a:lnSpc>
                <a:spcPct val="150000"/>
              </a:lnSpc>
            </a:pPr>
            <a:r>
              <a:rPr lang="nn-NO" sz="2000" dirty="0">
                <a:cs typeface="Calibri"/>
              </a:rPr>
              <a:t>Nasjonalromantiske motiv i måleri </a:t>
            </a:r>
          </a:p>
          <a:p>
            <a:pPr>
              <a:lnSpc>
                <a:spcPct val="150000"/>
              </a:lnSpc>
            </a:pPr>
            <a:r>
              <a:rPr lang="nn-NO" sz="2000" dirty="0">
                <a:cs typeface="Calibri"/>
              </a:rPr>
              <a:t>Innsamling av eventyr, segner, balladar</a:t>
            </a:r>
          </a:p>
          <a:p>
            <a:pPr marL="0" indent="0" rtl="0">
              <a:lnSpc>
                <a:spcPct val="150000"/>
              </a:lnSpc>
              <a:buNone/>
            </a:pPr>
            <a:endParaRPr lang="nb-NO" sz="2000" dirty="0"/>
          </a:p>
          <a:p>
            <a:pPr rtl="0">
              <a:lnSpc>
                <a:spcPct val="150000"/>
              </a:lnSpc>
            </a:pPr>
            <a:endParaRPr lang="nb-NO" sz="2000" dirty="0"/>
          </a:p>
          <a:p>
            <a:pPr marL="0" indent="0" rtl="0">
              <a:lnSpc>
                <a:spcPct val="150000"/>
              </a:lnSpc>
              <a:buNone/>
            </a:pPr>
            <a:endParaRPr lang="nb-NO" sz="2000" dirty="0"/>
          </a:p>
        </p:txBody>
      </p:sp>
      <p:pic>
        <p:nvPicPr>
          <p:cNvPr id="3" name="Bilde 5" descr="Et bilde som inneholder tekst, fjell, himmel, natur&#10;&#10;Automatisk generert beskrivelse">
            <a:extLst>
              <a:ext uri="{FF2B5EF4-FFF2-40B4-BE49-F238E27FC236}">
                <a16:creationId xmlns:a16="http://schemas.microsoft.com/office/drawing/2014/main" id="{5FD7734A-8725-F3C7-EC37-78D20A50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826" y="1893864"/>
            <a:ext cx="5617974" cy="36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81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Oppsummer romantikk og nasjonalromantikk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578"/>
            <a:ext cx="10515600" cy="4351338"/>
          </a:xfrm>
        </p:spPr>
        <p:txBody>
          <a:bodyPr rtlCol="0">
            <a:normAutofit/>
          </a:bodyPr>
          <a:lstStyle/>
          <a:p>
            <a:pPr marL="11430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nn-NO" sz="2400" b="1" dirty="0"/>
              <a:t>Felles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nn-NO" sz="2400" dirty="0"/>
              <a:t>Læraren teiknar ei tidslinje på tavla. 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nn-NO" sz="2400" dirty="0"/>
              <a:t>Alle er med på å fylle ut denne med dei stikkorda/teikningane de har til no.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nn-NO" sz="2400" dirty="0"/>
              <a:t>Kva veit de no om romantikk og nasjonalromantikk?</a:t>
            </a:r>
          </a:p>
          <a:p>
            <a:pPr marL="0" indent="0" rtl="0">
              <a:lnSpc>
                <a:spcPct val="150000"/>
              </a:lnSpc>
              <a:buNone/>
            </a:pPr>
            <a:endParaRPr lang="nb-NO" sz="2400" dirty="0"/>
          </a:p>
          <a:p>
            <a:pPr marL="0" indent="0" rtl="0">
              <a:lnSpc>
                <a:spcPct val="150000"/>
              </a:lnSpc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2976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Til slutt: oppsummering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nn-NO" sz="2400" b="1" dirty="0"/>
              <a:t>Felles</a:t>
            </a:r>
          </a:p>
          <a:p>
            <a:r>
              <a:rPr lang="nn-NO" sz="2400" dirty="0"/>
              <a:t>Lag ei tidslinje på tavla/gråpapir/plakatar der de i fellesskap lagar ei oversikt over det som de har notert/teikna til no. </a:t>
            </a:r>
          </a:p>
          <a:p>
            <a:endParaRPr lang="nn-NO" sz="2400" dirty="0"/>
          </a:p>
          <a:p>
            <a:pPr marL="0" indent="0">
              <a:buNone/>
            </a:pPr>
            <a:r>
              <a:rPr lang="nn-NO" sz="2400" b="1" dirty="0"/>
              <a:t>I par</a:t>
            </a:r>
          </a:p>
          <a:p>
            <a:r>
              <a:rPr lang="nn-NO" sz="2400" dirty="0"/>
              <a:t>Snakk dykk gjennom tidslinja.</a:t>
            </a: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44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986601" y="914780"/>
            <a:ext cx="457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6000" b="1" dirty="0">
                <a:latin typeface="+mn-lt"/>
              </a:rPr>
              <a:t>N</a:t>
            </a:r>
            <a:r>
              <a:rPr lang="nb-no" sz="6000" b="1" dirty="0">
                <a:latin typeface="+mn-lt"/>
              </a:rPr>
              <a:t>orrøn tid </a:t>
            </a:r>
            <a:br>
              <a:rPr lang="nb-no" sz="6000" b="1" dirty="0">
                <a:latin typeface="+mn-lt"/>
              </a:rPr>
            </a:br>
            <a:r>
              <a:rPr lang="nb-no" sz="6000" b="1" dirty="0">
                <a:latin typeface="+mn-lt"/>
              </a:rPr>
              <a:t>700</a:t>
            </a:r>
            <a:r>
              <a:rPr lang="nb-NO" sz="6000" b="1" dirty="0">
                <a:latin typeface="+mn-lt"/>
              </a:rPr>
              <a:t>–</a:t>
            </a:r>
            <a:r>
              <a:rPr lang="nb-no" sz="6000" b="1" dirty="0">
                <a:latin typeface="+mn-lt"/>
              </a:rPr>
              <a:t>1350</a:t>
            </a:r>
            <a:endParaRPr sz="6000"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sz="half" idx="1"/>
          </p:nvPr>
        </p:nvSpPr>
        <p:spPr>
          <a:xfrm>
            <a:off x="1141006" y="2672176"/>
            <a:ext cx="4263190" cy="389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pPr marL="0" indent="0">
              <a:buNone/>
            </a:pPr>
            <a:r>
              <a:rPr lang="nb-NO" sz="3200" b="1" dirty="0">
                <a:latin typeface="Calibri"/>
                <a:cs typeface="Calibri"/>
              </a:rPr>
              <a:t>Sentrale temaer</a:t>
            </a:r>
            <a:endParaRPr lang="nb-NO" sz="2400" b="1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b-NO" sz="3200" dirty="0">
                <a:latin typeface="Calibri"/>
                <a:cs typeface="Calibri"/>
              </a:rPr>
              <a:t>ære</a:t>
            </a:r>
            <a:endParaRPr lang="nb-NO" sz="2000" dirty="0">
              <a:cs typeface="Arial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b-NO" sz="3200" dirty="0">
                <a:latin typeface="Calibri"/>
                <a:cs typeface="Calibri"/>
              </a:rPr>
              <a:t>ætt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n-NO" sz="3200" dirty="0">
                <a:latin typeface="Calibri"/>
                <a:cs typeface="Calibri"/>
              </a:rPr>
              <a:t>hemn</a:t>
            </a:r>
            <a:endParaRPr lang="nn-NO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sz="2400" dirty="0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nb-NO" dirty="0"/>
          </a:p>
          <a:p>
            <a:pPr rtl="0"/>
            <a:endParaRPr lang="nb-NO" dirty="0"/>
          </a:p>
          <a:p>
            <a:pPr rtl="0"/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5CCB1EE-D38A-1236-FD4C-730D06899A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040" y="860188"/>
            <a:ext cx="5889359" cy="50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8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Vi </a:t>
            </a:r>
            <a:r>
              <a:rPr lang="nn-NO" b="1" dirty="0">
                <a:latin typeface="+mn-lt"/>
              </a:rPr>
              <a:t>koplar</a:t>
            </a:r>
            <a:r>
              <a:rPr lang="nb-NO" b="1" dirty="0">
                <a:latin typeface="+mn-lt"/>
              </a:rPr>
              <a:t> oss på!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n-NO" sz="2400" b="1" dirty="0"/>
              <a:t>Felles</a:t>
            </a:r>
          </a:p>
          <a:p>
            <a:pPr>
              <a:lnSpc>
                <a:spcPct val="150000"/>
              </a:lnSpc>
            </a:pPr>
            <a:r>
              <a:rPr lang="nn-NO" sz="2400" dirty="0"/>
              <a:t>Kva veit du om norrøn tid?</a:t>
            </a:r>
          </a:p>
          <a:p>
            <a:pPr>
              <a:lnSpc>
                <a:spcPct val="150000"/>
              </a:lnSpc>
            </a:pPr>
            <a:r>
              <a:rPr lang="nn-NO" sz="2400" dirty="0"/>
              <a:t>Veit du om seriar, filmar, dataspel og liknande som er inspirert av norrøn tid?</a:t>
            </a:r>
          </a:p>
          <a:p>
            <a:pPr>
              <a:lnSpc>
                <a:spcPct val="150000"/>
              </a:lnSpc>
            </a:pPr>
            <a:r>
              <a:rPr lang="nn-NO" sz="2400" dirty="0"/>
              <a:t>Kva handlar desse om?</a:t>
            </a:r>
          </a:p>
          <a:p>
            <a:pPr marL="0" indent="0" rtl="0">
              <a:lnSpc>
                <a:spcPct val="150000"/>
              </a:lnSpc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0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Viktige stikkord – norrøn tid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39" y="1627114"/>
            <a:ext cx="10515600" cy="4668253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nn-NO" altLang="nb-NO" sz="2400" dirty="0"/>
              <a:t>Vikingtid og norrøn mytologi </a:t>
            </a:r>
          </a:p>
          <a:p>
            <a:pPr eaLnBrk="1" hangingPunct="1">
              <a:lnSpc>
                <a:spcPct val="150000"/>
              </a:lnSpc>
            </a:pPr>
            <a:r>
              <a:rPr lang="nn-NO" altLang="nb-NO" sz="2400" dirty="0"/>
              <a:t>Runer og latin </a:t>
            </a:r>
          </a:p>
          <a:p>
            <a:pPr eaLnBrk="1" hangingPunct="1">
              <a:lnSpc>
                <a:spcPct val="150000"/>
              </a:lnSpc>
            </a:pPr>
            <a:r>
              <a:rPr lang="nn-NO" altLang="nb-NO" sz="2400" dirty="0"/>
              <a:t>Norrøn litteratur: eddadikt, skaldekvad og sagalitteratur </a:t>
            </a:r>
          </a:p>
          <a:p>
            <a:pPr>
              <a:lnSpc>
                <a:spcPct val="150000"/>
              </a:lnSpc>
            </a:pPr>
            <a:r>
              <a:rPr lang="nn-NO" altLang="nb-NO" sz="2400" dirty="0"/>
              <a:t>Verdiar som ære, det å vere tapper og det å høyre til ætta</a:t>
            </a:r>
          </a:p>
          <a:p>
            <a:pPr>
              <a:lnSpc>
                <a:spcPct val="150000"/>
              </a:lnSpc>
            </a:pPr>
            <a:r>
              <a:rPr lang="nn-NO" altLang="nb-NO" sz="2400" dirty="0"/>
              <a:t>Skjebnetru</a:t>
            </a:r>
          </a:p>
          <a:p>
            <a:pPr eaLnBrk="1" hangingPunct="1">
              <a:lnSpc>
                <a:spcPct val="150000"/>
              </a:lnSpc>
            </a:pPr>
            <a:r>
              <a:rPr lang="nn-NO" altLang="nb-NO" sz="2400" dirty="0"/>
              <a:t>Hemn</a:t>
            </a:r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59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Tre </a:t>
            </a:r>
            <a:r>
              <a:rPr lang="nn-NO" b="1" dirty="0">
                <a:latin typeface="+mn-lt"/>
              </a:rPr>
              <a:t>hovudsjangrar</a:t>
            </a:r>
            <a:r>
              <a:rPr lang="nb-NO" b="1" dirty="0">
                <a:latin typeface="+mn-lt"/>
              </a:rPr>
              <a:t>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1074" y="1977531"/>
            <a:ext cx="5181600" cy="3481889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altLang="nb-NO" sz="3200" dirty="0"/>
              <a:t>1. e</a:t>
            </a:r>
            <a:r>
              <a:rPr lang="nn-NO" altLang="nb-NO" sz="3200" dirty="0"/>
              <a:t>ddadikt</a:t>
            </a:r>
          </a:p>
          <a:p>
            <a:pPr marL="0" indent="0">
              <a:buNone/>
            </a:pPr>
            <a:r>
              <a:rPr lang="nn-NO" altLang="nb-NO" sz="3200" dirty="0"/>
              <a:t>2. skaldekvad</a:t>
            </a:r>
            <a:endParaRPr lang="nb-NO" altLang="nb-NO" sz="3200" dirty="0"/>
          </a:p>
          <a:p>
            <a:pPr marL="0" indent="0">
              <a:buNone/>
            </a:pPr>
            <a:r>
              <a:rPr lang="nb-NO" altLang="nb-NO" sz="3200" dirty="0"/>
              <a:t>3. s</a:t>
            </a:r>
            <a:r>
              <a:rPr lang="nn-NO" altLang="nb-NO" sz="3200" dirty="0"/>
              <a:t>agaer</a:t>
            </a:r>
            <a:endParaRPr lang="nb-NO" altLang="nb-NO" sz="3200" dirty="0"/>
          </a:p>
          <a:p>
            <a:pPr marL="0" indent="0" rtl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1DEC2400-2672-525F-71FC-24C3637BEA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354" y="365125"/>
            <a:ext cx="3828688" cy="57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9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Eddadikt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r>
              <a:rPr lang="nn-NO" altLang="nb-NO" sz="2400" i="1" dirty="0"/>
              <a:t>Eddadikta </a:t>
            </a:r>
            <a:r>
              <a:rPr lang="nn-NO" altLang="nb-NO" sz="2400" dirty="0"/>
              <a:t>blir rekna som dei eldste norrøne kvada (dikta).</a:t>
            </a:r>
          </a:p>
          <a:p>
            <a:endParaRPr lang="nb-NO" altLang="nb-NO" sz="600" dirty="0"/>
          </a:p>
          <a:p>
            <a:r>
              <a:rPr lang="nn-NO" altLang="nb-NO" sz="2400" dirty="0"/>
              <a:t>Dei fortel om gudane og om korleis verda blei til, norrøn mytologi.</a:t>
            </a:r>
          </a:p>
          <a:p>
            <a:endParaRPr lang="nn-NO" altLang="nb-NO" sz="600" dirty="0"/>
          </a:p>
          <a:p>
            <a:r>
              <a:rPr lang="nn-NO" altLang="nb-NO" sz="2400" dirty="0"/>
              <a:t>Dei består av klangfulle og rytmiske dikt.</a:t>
            </a:r>
          </a:p>
          <a:p>
            <a:endParaRPr lang="nn-NO" altLang="nb-NO" sz="600" dirty="0"/>
          </a:p>
          <a:p>
            <a:r>
              <a:rPr lang="nn-NO" altLang="nb-NO" sz="2400" dirty="0"/>
              <a:t>Forfattarane er ukjente.</a:t>
            </a:r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EAC8537-5882-F783-1A3C-8C2360871D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354" y="365125"/>
            <a:ext cx="3828688" cy="57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34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1928</Words>
  <Application>Microsoft Office PowerPoint</Application>
  <PresentationFormat>Widescreen</PresentationFormat>
  <Paragraphs>316</Paragraphs>
  <Slides>46</Slides>
  <Notes>46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46</vt:i4>
      </vt:variant>
    </vt:vector>
  </HeadingPairs>
  <TitlesOfParts>
    <vt:vector size="52" baseType="lpstr">
      <vt:lpstr>Arial</vt:lpstr>
      <vt:lpstr>Arial,Sans-Serif</vt:lpstr>
      <vt:lpstr>Calibri</vt:lpstr>
      <vt:lpstr>Calibri </vt:lpstr>
      <vt:lpstr>Calibri Light</vt:lpstr>
      <vt:lpstr>Office-tema</vt:lpstr>
      <vt:lpstr>Introduksjonspakke:  Litteraturhistoria  frå 700 til 1850</vt:lpstr>
      <vt:lpstr>Mål for perioden</vt:lpstr>
      <vt:lpstr>Plan for veke 1–2 </vt:lpstr>
      <vt:lpstr>PowerPoint-presentasjon</vt:lpstr>
      <vt:lpstr>Norrøn tid  700–1350</vt:lpstr>
      <vt:lpstr>Vi koplar oss på! </vt:lpstr>
      <vt:lpstr>Viktige stikkord – norrøn tid </vt:lpstr>
      <vt:lpstr>Tre hovudsjangrar </vt:lpstr>
      <vt:lpstr>Eddadikt</vt:lpstr>
      <vt:lpstr>Skaldekvad</vt:lpstr>
      <vt:lpstr>Sagaer </vt:lpstr>
      <vt:lpstr>Handlingsmønsteret i ein saga </vt:lpstr>
      <vt:lpstr>Litterære verkemiddel – saga </vt:lpstr>
      <vt:lpstr>Oppsummer norrøn tid </vt:lpstr>
      <vt:lpstr>Renessansen 1500-talet </vt:lpstr>
      <vt:lpstr>Vi koplar oss på! </vt:lpstr>
      <vt:lpstr>Viktige stikkord – renessansen </vt:lpstr>
      <vt:lpstr>Kva er eit menneske?</vt:lpstr>
      <vt:lpstr>Diskusjonsoppgåve </vt:lpstr>
      <vt:lpstr>Renessansen i Europa og Noreg </vt:lpstr>
      <vt:lpstr>Ein norsk renessansehumanist </vt:lpstr>
      <vt:lpstr>Oppsummer renessansen </vt:lpstr>
      <vt:lpstr>Barokken  1600-talet </vt:lpstr>
      <vt:lpstr>Vi koplar oss på!</vt:lpstr>
      <vt:lpstr>Viktige stikkord – barokken </vt:lpstr>
      <vt:lpstr>Memento mori</vt:lpstr>
      <vt:lpstr>Den barokke stilen</vt:lpstr>
      <vt:lpstr>Brukslitteratur og geografiske dikt </vt:lpstr>
      <vt:lpstr>Oppsummer barokken </vt:lpstr>
      <vt:lpstr>Opplysningstida 1700-talet </vt:lpstr>
      <vt:lpstr>Vi koplar oss på! </vt:lpstr>
      <vt:lpstr>Viktige stikkord – opplysningstida </vt:lpstr>
      <vt:lpstr>Fornuft i opplysningstida: i spennet mellom tru og tvil</vt:lpstr>
      <vt:lpstr>Fridom i opplysningstida </vt:lpstr>
      <vt:lpstr>Framsteg i opplysningstida </vt:lpstr>
      <vt:lpstr>Ludvig Holberg – den fornuftige komediediktaren</vt:lpstr>
      <vt:lpstr>Oppsummer opplysningstida </vt:lpstr>
      <vt:lpstr>Romantikk og nasjonalromantikk  1800–1850 </vt:lpstr>
      <vt:lpstr>Vi koplar oss på! </vt:lpstr>
      <vt:lpstr>Viktige stikkord – romantikk og nasjonalromantikk</vt:lpstr>
      <vt:lpstr>Romantikken </vt:lpstr>
      <vt:lpstr>Diktar-geniet</vt:lpstr>
      <vt:lpstr>To sentrale forfattarar i romantikken</vt:lpstr>
      <vt:lpstr>Nasjonalromantikk</vt:lpstr>
      <vt:lpstr>Oppsummer romantikk og nasjonalromantikk </vt:lpstr>
      <vt:lpstr>Til slutt: oppsummering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</dc:title>
  <dc:creator>Jorunn Øveland Nyhus</dc:creator>
  <cp:lastModifiedBy>Line Ellingsen</cp:lastModifiedBy>
  <cp:revision>60</cp:revision>
  <dcterms:created xsi:type="dcterms:W3CDTF">2021-04-22T12:06:19Z</dcterms:created>
  <dcterms:modified xsi:type="dcterms:W3CDTF">2023-08-24T08:42:18Z</dcterms:modified>
</cp:coreProperties>
</file>