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306" r:id="rId2"/>
    <p:sldId id="335" r:id="rId3"/>
    <p:sldId id="337" r:id="rId4"/>
    <p:sldId id="338" r:id="rId5"/>
    <p:sldId id="320" r:id="rId6"/>
    <p:sldId id="326" r:id="rId7"/>
    <p:sldId id="344" r:id="rId8"/>
    <p:sldId id="342" r:id="rId9"/>
    <p:sldId id="345" r:id="rId10"/>
    <p:sldId id="347" r:id="rId11"/>
    <p:sldId id="350" r:id="rId12"/>
    <p:sldId id="348" r:id="rId13"/>
    <p:sldId id="349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PLOny1lUcrctM57m8wVfe4P348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A4213F-576A-E226-E26C-F464AF733034}" name="Hilde Strømsnes" initials="HS" userId="78f5ccde40aa2429" providerId="Windows Live"/>
  <p188:author id="{DD68B969-31B7-BEFD-E6C0-888CBB77E61C}" name="Randi Kleppe" initials="RK" userId="748aeb793b4634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1DFE9"/>
    <a:srgbClr val="EFEEF3"/>
    <a:srgbClr val="FFFFFF"/>
    <a:srgbClr val="2D3542"/>
    <a:srgbClr val="24282B"/>
    <a:srgbClr val="CC3399"/>
    <a:srgbClr val="6C8DA0"/>
    <a:srgbClr val="89A3B2"/>
    <a:srgbClr val="879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4014" autoAdjust="0"/>
  </p:normalViewPr>
  <p:slideViewPr>
    <p:cSldViewPr snapToGrid="0">
      <p:cViewPr varScale="1">
        <p:scale>
          <a:sx n="95" d="100"/>
          <a:sy n="95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6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80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228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873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92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029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34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20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336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21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noProof="0" dirty="0"/>
              <a:t>Merk: </a:t>
            </a:r>
            <a:r>
              <a:rPr lang="nb-NO" noProof="0" dirty="0"/>
              <a:t>Dette kan ta lang tid om alle tekster leses i sin helhet i klasserommet. Det er mulig å sette sammen lesegrupper på </a:t>
            </a:r>
            <a:r>
              <a:rPr lang="nb-NO" b="1" noProof="0" dirty="0"/>
              <a:t>fire</a:t>
            </a:r>
            <a:r>
              <a:rPr lang="nb-NO" noProof="0" dirty="0"/>
              <a:t> og dele tekstene mellom gruppene. Rollene må da fordeles slik at rolleinnehaveren har vært på «riktig» lesegruppe. </a:t>
            </a:r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47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158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0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01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5DC03-5A96-4EF3-82A5-B4BA4AE5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BBA0B0-4D4F-4C88-AAAA-AEA35D2C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1A74F-8FCC-46DD-A6DD-248C643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2DB89-0BA2-485F-9DD6-009EFD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67A84-1726-4C15-88E9-53A7651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A40FB-A367-4117-8D7C-D19A728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EE8E4-A900-440F-BB09-BAF224C4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ACDB22-7C34-452F-9FE9-43BE5C4D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36321-4825-4ED8-AB5E-E91CBD7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13559A-14C7-4AD7-9205-525B7BF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2F9DE5-2F08-42CB-8FBE-FEAE0A09B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E43CDD-D917-44D9-9A3E-7E866C92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0819EC-BFF1-47F3-99FD-685673D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EEBB1-30F5-4611-A51F-D96654E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86EF4-4F88-4407-A849-D28AA50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A6851-4490-40B3-9F32-EA18530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449B-D9D3-4259-8C23-AB439C94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7CAEAD-DBAD-4044-A078-5B443E6F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16D5-79E8-40B5-A251-244CEE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C464C-265C-4849-8A8D-4E6DB73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D41DE-DA27-4D52-9A06-12F4E34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7E16A-2669-4BAA-A501-A00AAF8C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AAC10-F0F9-4B9B-B0E3-612265A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A27B70-C939-4DB8-9F63-1BFB4C1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67423-3584-4904-B96F-EA7AB83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83807-A6EB-4615-B74D-9174C015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569902-1046-4D56-98BB-85D4F5A5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6B9E2-456B-4C19-A0C6-3CE11A73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1895EE-FAF3-484C-96C4-581BBEA5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6F28A-0C60-4BBA-9FB8-284E873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899AC-FE8C-4FDD-A754-1C7D601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855B-9939-44BF-BF93-BEF3983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155537-4527-43EE-8D6C-B44B2B2C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C68FD-A15D-423A-B3B4-52D4641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E2430-CE09-4C11-B33F-F45649C7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B3B806-A6AA-4122-AD85-0EE59C87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3332F2-B548-4FEC-9A8A-19447E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2A98F7-5D2F-40AF-8FAE-754681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F0C103B-B553-4DAA-A2B5-3AC66137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061D0-0FE1-4FFE-9956-C0BC462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D8733C-ECD9-4896-B869-6439E11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C10770-DE65-4244-B3B6-96CF25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02D6D-4706-4FD1-9D27-F72374FC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B630AC-FED3-4D40-9892-D7424637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139E1B-A75B-48EB-9768-02A4819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30544-9797-4DA2-B008-273DE1D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CCFD2-5837-4424-B9A3-5CE6127A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A1EE9-0031-4AA1-B5E8-BAB2594B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9AAA1-88EA-44D2-A425-E64A477D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B6A4-204C-4E9F-AA7C-3125B8B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94BBBA-802F-4A70-8E42-EED9C57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075D32-C04D-4A54-96E1-6D91223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FA9D8-0829-463C-8D80-D86C20A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878627-AE6B-4A4C-A4D4-311A6D01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44B182-B7C2-4A5F-8E7E-AC33C0C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75FEA-D4DC-4DC0-8C47-DFE27F8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48CC1E-7868-4E07-ACCA-03E9815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8D6398-9635-448B-8159-6BBF8ED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43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0EE335-2EB7-4160-BBC0-B57C7297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A62AE3-E1AA-4FB2-8DCC-52359F17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FAD38-FC6A-4AD3-972B-C5B09CFC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2C6E15-B8BF-412A-B154-7227B04D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CA545-9B02-469B-9242-2948D812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38200" y="164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solidFill>
                  <a:srgbClr val="FF0000"/>
                </a:solidFill>
                <a:latin typeface="Calibri "/>
              </a:rPr>
              <a:t>Til læreren – instruks 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idx="1"/>
          </p:nvPr>
        </p:nvSpPr>
        <p:spPr>
          <a:xfrm>
            <a:off x="838200" y="1631228"/>
            <a:ext cx="10515600" cy="50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nb-NO" sz="1800" b="1" dirty="0">
                <a:solidFill>
                  <a:srgbClr val="FF0000"/>
                </a:solidFill>
              </a:rPr>
              <a:t>Realistisk tradisjon: litterær gruppeterapi</a:t>
            </a:r>
          </a:p>
          <a:p>
            <a:pPr>
              <a:spcBef>
                <a:spcPts val="0"/>
              </a:spcBef>
              <a:buClr>
                <a:srgbClr val="FF0000"/>
              </a:buClr>
              <a:buSzPct val="100000"/>
            </a:pPr>
            <a:endParaRPr lang="nb-NO" sz="8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nb-NO" sz="1800" b="1" dirty="0">
                <a:solidFill>
                  <a:srgbClr val="FF0000"/>
                </a:solidFill>
              </a:rPr>
              <a:t>Tidsbruk: </a:t>
            </a:r>
            <a:r>
              <a:rPr lang="nb-NO" sz="1800" dirty="0">
                <a:solidFill>
                  <a:srgbClr val="FF0000"/>
                </a:solidFill>
              </a:rPr>
              <a:t>ca. 90 minutter</a:t>
            </a:r>
          </a:p>
          <a:p>
            <a:pPr>
              <a:buClr>
                <a:srgbClr val="FF0000"/>
              </a:buClr>
              <a:buSzPct val="100000"/>
            </a:pPr>
            <a:endParaRPr lang="nb-NO" sz="200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nb-NO" sz="1800" b="1" dirty="0">
                <a:solidFill>
                  <a:srgbClr val="FF0000"/>
                </a:solidFill>
              </a:rPr>
              <a:t>Struktur og mål: </a:t>
            </a:r>
            <a:r>
              <a:rPr lang="nb-NO" sz="1800" dirty="0">
                <a:solidFill>
                  <a:srgbClr val="FF0000"/>
                </a:solidFill>
              </a:rPr>
              <a:t>Gjennom rollespill får elevene mulighet til å utforske skjønnlitterære tekster og karakterene der. Opplegget er laget slik at ca. 14 elever blir involvert i en gruppeterapisekvens. Det kan derfor legges opp til to terapigrupper, slik at alle elever får en rolle hver. Se flere kommentarer til opplegget under de enkelte lysbildene.</a:t>
            </a:r>
          </a:p>
          <a:p>
            <a:pPr>
              <a:buClr>
                <a:srgbClr val="FF0000"/>
              </a:buClr>
              <a:buSzPct val="100000"/>
            </a:pPr>
            <a:endParaRPr lang="nb-NO" sz="200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nb-NO" sz="1800" b="1" dirty="0">
                <a:solidFill>
                  <a:srgbClr val="FF0000"/>
                </a:solidFill>
              </a:rPr>
              <a:t>Opplegget</a:t>
            </a:r>
            <a:r>
              <a:rPr lang="nb-NO" sz="1800" dirty="0">
                <a:solidFill>
                  <a:srgbClr val="FF0000"/>
                </a:solidFill>
              </a:rPr>
              <a:t> er en bearbeidet versjon av undervisningsopplegg laget av Maja Løvland, Anita Ramberg, Gunnvor Hildre, Ludvig Kristoffersen og Jorill Kittang på Hartvig Nissens skole.</a:t>
            </a:r>
          </a:p>
          <a:p>
            <a:pPr>
              <a:buClr>
                <a:srgbClr val="FF0000"/>
              </a:buClr>
              <a:buSzPct val="100000"/>
            </a:pPr>
            <a:endParaRPr lang="nb-NO" sz="200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100000"/>
            </a:pPr>
            <a:r>
              <a:rPr lang="nb-NO" sz="1800" b="1" dirty="0">
                <a:solidFill>
                  <a:srgbClr val="FF0000"/>
                </a:solidFill>
              </a:rPr>
              <a:t>Bildene</a:t>
            </a:r>
            <a:r>
              <a:rPr lang="nb-NO" sz="1800" dirty="0">
                <a:solidFill>
                  <a:srgbClr val="FF0000"/>
                </a:solidFill>
              </a:rPr>
              <a:t> i PPT-en er klarert (kjøpt ut) og kan brukes fritt i </a:t>
            </a:r>
            <a:r>
              <a:rPr lang="nb-NO" sz="1800" i="1" dirty="0">
                <a:solidFill>
                  <a:srgbClr val="FF0000"/>
                </a:solidFill>
              </a:rPr>
              <a:t>Intertekst vg3</a:t>
            </a:r>
            <a:r>
              <a:rPr lang="nb-NO" sz="1800" dirty="0">
                <a:solidFill>
                  <a:srgbClr val="FF0000"/>
                </a:solidFill>
              </a:rPr>
              <a:t>-undervisningen. Bildene/PPT-en skal </a:t>
            </a:r>
            <a:r>
              <a:rPr lang="nb-NO" sz="1800" i="1" dirty="0">
                <a:solidFill>
                  <a:srgbClr val="FF0000"/>
                </a:solidFill>
              </a:rPr>
              <a:t>ikke</a:t>
            </a:r>
            <a:r>
              <a:rPr lang="nb-NO" sz="1800" dirty="0">
                <a:solidFill>
                  <a:srgbClr val="FF0000"/>
                </a:solidFill>
              </a:rPr>
              <a:t> videresendes til andre lærere som ikke bruker </a:t>
            </a:r>
            <a:r>
              <a:rPr lang="nb-NO" sz="1800" i="1" dirty="0">
                <a:solidFill>
                  <a:srgbClr val="FF0000"/>
                </a:solidFill>
              </a:rPr>
              <a:t>Intertekst.</a:t>
            </a:r>
            <a:endParaRPr lang="nb-NO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838200" y="14709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latin typeface="+mn-lt"/>
              </a:rPr>
              <a:t>Tips til spørsmål som kan stilles i gruppeterapien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sz="half" idx="1"/>
          </p:nvPr>
        </p:nvSpPr>
        <p:spPr>
          <a:xfrm>
            <a:off x="838200" y="161793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400" b="1" dirty="0">
                <a:solidFill>
                  <a:srgbClr val="7030A0"/>
                </a:solidFill>
              </a:rPr>
              <a:t>Vi blir kjent med karakterene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Bli-kjent-runde der alle sier hvorfor de er i terapi.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11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Hva ønsker du å oppnå med å gå i terapi?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11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Beskriv livet ditt slik du opplever det nå.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11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Har det skjedd noe i fortiden din som har vært vanskelig?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11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Hvordan var oppveksten din?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11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Hvordan er forholdet til foreldrene dine? Søsken? Venner?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83E92B-49E3-4FA8-A6B2-6E826A64B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399" y="1617935"/>
            <a:ext cx="6057901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400" b="1" dirty="0">
                <a:solidFill>
                  <a:srgbClr val="009999"/>
                </a:solidFill>
              </a:rPr>
              <a:t>Noen direkte spørsmål til enkeltkarakterer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20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Hvorfor skalv du så fælt da du fikk brudekronen din på? (Til karakteren Kristin Lavransdatter fra </a:t>
            </a:r>
            <a:r>
              <a:rPr lang="nb-NO" sz="2000" i="1" dirty="0"/>
              <a:t>Kransen.</a:t>
            </a:r>
            <a:r>
              <a:rPr lang="nb-NO" sz="2000" dirty="0"/>
              <a:t>)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18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Hva følte du da du fikk vite at søsteren din hadde forlovet seg? (Til Sophie i </a:t>
            </a:r>
            <a:r>
              <a:rPr lang="nb-NO" sz="2000" i="1" dirty="0"/>
              <a:t>Amtmandens døtre.</a:t>
            </a:r>
            <a:r>
              <a:rPr lang="nb-NO" sz="2000" dirty="0"/>
              <a:t>)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14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Var du forelsket i gutten du hadde ansvar for? (Til Idun i «Pleie».)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14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Hvorfor lot du familien din arrangere et bryllup du og kjæresten din ikke var komfortable med? (Til Abid Raja i «Mållinjen».)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89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latin typeface="+mn-lt"/>
              </a:rPr>
              <a:t>Merk: Fantasi og fag!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400" dirty="0"/>
              <a:t>Rollespillet er en blandingssjanger mellom fri fantasi / innlevelse og fagkunnskap.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4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400" b="1" dirty="0"/>
              <a:t>Fantasi/innlevelse: </a:t>
            </a:r>
            <a:r>
              <a:rPr lang="nb-NO" sz="2400" dirty="0"/>
              <a:t>Du bruker stemme og kropp på en måte du mener samsvarer med det indre sjelelivet og livssituasjonen til karakteren.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4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400" b="1" dirty="0"/>
              <a:t>Fagkunnskap: </a:t>
            </a:r>
            <a:r>
              <a:rPr lang="nb-NO" sz="2400" dirty="0"/>
              <a:t>Du er bevisst på at karakteren din er et «produkt av sin tid». Livsbetingelsene for kvinner på 1800-tallet er for eksempel ganske annerledes enn på 2000-tallet. Denne fagkunnskapen påvirker framstillingen din av karakteren du har fått tildelt.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4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400" dirty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00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latin typeface="+mn-lt"/>
              </a:rPr>
              <a:t>Gjennomføring: Livsmestringsrådet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/>
              <a:t>Rådet gjennomfører en samtale der de diskuterer det de har hørt.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/>
              <a:t>Hvert rådsmedlem gir et konkret råd til hver av karakterene.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/>
              <a:t>Programlederen styrer samtalen.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24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24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400" b="1" dirty="0"/>
              <a:t>Tips: </a:t>
            </a:r>
            <a:r>
              <a:rPr lang="nb-NO" sz="2400" dirty="0"/>
              <a:t>Lytt til radioprogrammet </a:t>
            </a:r>
            <a:r>
              <a:rPr lang="nb-NO" sz="2400" b="1" dirty="0">
                <a:solidFill>
                  <a:srgbClr val="7030A0"/>
                </a:solidFill>
              </a:rPr>
              <a:t>«Lørdagsrådet» </a:t>
            </a:r>
            <a:r>
              <a:rPr lang="nb-NO" sz="2400" dirty="0"/>
              <a:t>på P3 i forberedelsestiden. La dere inspirere av stil og struktur.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914400" lvl="1" indent="-457200">
              <a:spcBef>
                <a:spcPts val="0"/>
              </a:spcBef>
              <a:buClr>
                <a:schemeClr val="dk1"/>
              </a:buClr>
              <a:buSzPts val="2800"/>
              <a:buFont typeface="+mj-lt"/>
              <a:buAutoNum type="arabicPeriod"/>
            </a:pPr>
            <a:endParaRPr lang="nb-NO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137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latin typeface="+mn-lt"/>
              </a:rPr>
              <a:t>Etterarbeid: Skriv en karakteranalyse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4292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000" dirty="0"/>
              <a:t>Ta utgangspunkt i en av karakterene som har vært i terapi, og skriv en karakteranalyse av denne karakteren.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000" dirty="0"/>
              <a:t>Teksten skal være på ca. 200–300 ord.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sz="2000" b="1" dirty="0"/>
              <a:t>Kommentar: </a:t>
            </a:r>
            <a:r>
              <a:rPr lang="nb-NO" sz="2000" dirty="0"/>
              <a:t>Bruk relevante fagbegreper.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4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400" dirty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EA6724E7-210C-4AB8-9CE9-B34D7AA11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45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400" b="1" dirty="0"/>
              <a:t>Tips til relevante fagbegreper</a:t>
            </a:r>
          </a:p>
          <a:p>
            <a:pPr marL="0" indent="0">
              <a:buNone/>
            </a:pPr>
            <a:endParaRPr lang="nb-NO" sz="200" b="1" dirty="0"/>
          </a:p>
          <a:p>
            <a:pPr lvl="1">
              <a:lnSpc>
                <a:spcPct val="150000"/>
              </a:lnSpc>
            </a:pPr>
            <a:r>
              <a:rPr lang="nb-NO" sz="1900" b="0" i="0" dirty="0">
                <a:solidFill>
                  <a:srgbClr val="000000"/>
                </a:solidFill>
                <a:effectLst/>
              </a:rPr>
              <a:t>direkte personskildring</a:t>
            </a:r>
          </a:p>
          <a:p>
            <a:pPr lvl="1">
              <a:lnSpc>
                <a:spcPct val="150000"/>
              </a:lnSpc>
            </a:pPr>
            <a:r>
              <a:rPr lang="nb-NO" sz="1900" b="0" i="0" dirty="0">
                <a:solidFill>
                  <a:srgbClr val="000000"/>
                </a:solidFill>
                <a:effectLst/>
              </a:rPr>
              <a:t>indirekte personskildring</a:t>
            </a:r>
          </a:p>
          <a:p>
            <a:pPr lvl="1">
              <a:lnSpc>
                <a:spcPct val="150000"/>
              </a:lnSpc>
            </a:pPr>
            <a:r>
              <a:rPr lang="nb-NO" sz="1900" b="0" i="0" dirty="0">
                <a:solidFill>
                  <a:srgbClr val="000000"/>
                </a:solidFill>
                <a:effectLst/>
              </a:rPr>
              <a:t>hovedperson</a:t>
            </a:r>
          </a:p>
          <a:p>
            <a:pPr lvl="1">
              <a:lnSpc>
                <a:spcPct val="150000"/>
              </a:lnSpc>
            </a:pPr>
            <a:r>
              <a:rPr lang="nb-NO" sz="1900" b="0" i="0" dirty="0">
                <a:solidFill>
                  <a:srgbClr val="000000"/>
                </a:solidFill>
                <a:effectLst/>
              </a:rPr>
              <a:t>biperson</a:t>
            </a:r>
          </a:p>
          <a:p>
            <a:pPr lvl="1">
              <a:lnSpc>
                <a:spcPct val="150000"/>
              </a:lnSpc>
            </a:pPr>
            <a:r>
              <a:rPr lang="nb-NO" sz="1900" dirty="0">
                <a:solidFill>
                  <a:srgbClr val="000000"/>
                </a:solidFill>
              </a:rPr>
              <a:t>t</a:t>
            </a:r>
            <a:r>
              <a:rPr lang="nb-NO" sz="1900" b="0" i="0" dirty="0">
                <a:solidFill>
                  <a:srgbClr val="000000"/>
                </a:solidFill>
                <a:effectLst/>
              </a:rPr>
              <a:t>ype</a:t>
            </a:r>
          </a:p>
          <a:p>
            <a:pPr lvl="1">
              <a:lnSpc>
                <a:spcPct val="150000"/>
              </a:lnSpc>
            </a:pPr>
            <a:r>
              <a:rPr lang="nb-NO" sz="1900" b="0" i="0" dirty="0">
                <a:solidFill>
                  <a:srgbClr val="000000"/>
                </a:solidFill>
                <a:effectLst/>
              </a:rPr>
              <a:t>individ</a:t>
            </a:r>
          </a:p>
          <a:p>
            <a:pPr lvl="1">
              <a:lnSpc>
                <a:spcPct val="150000"/>
              </a:lnSpc>
            </a:pPr>
            <a:r>
              <a:rPr lang="nb-NO" sz="1900" b="0" i="0" dirty="0">
                <a:solidFill>
                  <a:srgbClr val="000000"/>
                </a:solidFill>
                <a:effectLst/>
              </a:rPr>
              <a:t>statisk karakter</a:t>
            </a:r>
          </a:p>
          <a:p>
            <a:pPr lvl="1">
              <a:lnSpc>
                <a:spcPct val="150000"/>
              </a:lnSpc>
            </a:pPr>
            <a:r>
              <a:rPr lang="nb-NO" sz="1900" b="0" i="0" dirty="0">
                <a:solidFill>
                  <a:srgbClr val="000000"/>
                </a:solidFill>
                <a:effectLst/>
              </a:rPr>
              <a:t>dynamisk karakter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78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38200" y="3566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solidFill>
                  <a:srgbClr val="FF0000"/>
                </a:solidFill>
                <a:latin typeface="Calibri "/>
              </a:rPr>
              <a:t>Til læreren – tips til tekster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sz="half" idx="1"/>
          </p:nvPr>
        </p:nvSpPr>
        <p:spPr>
          <a:xfrm>
            <a:off x="725214" y="1825625"/>
            <a:ext cx="60473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2800"/>
              <a:buNone/>
            </a:pPr>
            <a:r>
              <a:rPr lang="nb-NO" b="1" dirty="0">
                <a:solidFill>
                  <a:srgbClr val="FF0000"/>
                </a:solidFill>
              </a:rPr>
              <a:t>Terapigruppe 1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i="1" dirty="0">
                <a:solidFill>
                  <a:srgbClr val="FF0000"/>
                </a:solidFill>
              </a:rPr>
              <a:t>Sult</a:t>
            </a:r>
            <a:r>
              <a:rPr lang="nb-NO" sz="2000" dirty="0">
                <a:solidFill>
                  <a:srgbClr val="FF0000"/>
                </a:solidFill>
              </a:rPr>
              <a:t> av Knut Hamsun, s. 421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dirty="0">
                <a:solidFill>
                  <a:srgbClr val="FF0000"/>
                </a:solidFill>
              </a:rPr>
              <a:t>«Jeg ser» av Sigbjørn Obstfelder, s. 418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dirty="0">
                <a:solidFill>
                  <a:srgbClr val="FF0000"/>
                </a:solidFill>
              </a:rPr>
              <a:t>«Jeg velger meg april» av Bjørnstjerne Bjørnson, s. 380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dirty="0">
                <a:solidFill>
                  <a:srgbClr val="FF0000"/>
                </a:solidFill>
              </a:rPr>
              <a:t>«Levende» av Søren Ulrik Thomsen, s. 483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701DE22-FADE-4ACD-A1DB-52BC7C4F9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6357" y="1969047"/>
            <a:ext cx="48910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Muligheter</a:t>
            </a:r>
          </a:p>
          <a:p>
            <a:pPr marL="0" indent="0">
              <a:buNone/>
            </a:pPr>
            <a:r>
              <a:rPr lang="nb-NO" sz="2400" dirty="0"/>
              <a:t>Utforske fremmedgjøring, angst, uro, byliv og syn på endringer. Bjørnsons tekst er mer optimistisk til endringer enn de andre karakterene / lyriske jeg-ene gir uttrykk for. Thomsens tekst er fra 1980-tallet, og dansk. Man kan trekke litt lengre linjer enn kun slutten av 1800-tallet og Kristiania.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8848232E-2407-967F-8397-6CC563DB41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78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solidFill>
                  <a:srgbClr val="FF0000"/>
                </a:solidFill>
                <a:latin typeface="Calibri "/>
              </a:rPr>
              <a:t>Til læreren – tips til tekster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sz="half" idx="1"/>
          </p:nvPr>
        </p:nvSpPr>
        <p:spPr>
          <a:xfrm>
            <a:off x="838199" y="1835673"/>
            <a:ext cx="60047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2800"/>
              <a:buNone/>
            </a:pPr>
            <a:r>
              <a:rPr lang="nb-NO" b="1" dirty="0">
                <a:solidFill>
                  <a:srgbClr val="FF0000"/>
                </a:solidFill>
              </a:rPr>
              <a:t>Terapigruppe 2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i="1" dirty="0">
                <a:solidFill>
                  <a:srgbClr val="FF0000"/>
                </a:solidFill>
              </a:rPr>
              <a:t>En mann i kostyme</a:t>
            </a:r>
            <a:r>
              <a:rPr lang="nb-NO" sz="2000" dirty="0">
                <a:solidFill>
                  <a:srgbClr val="FF0000"/>
                </a:solidFill>
              </a:rPr>
              <a:t> av Tomas Espedal, s. 532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dirty="0">
                <a:solidFill>
                  <a:srgbClr val="FF0000"/>
                </a:solidFill>
              </a:rPr>
              <a:t>«Straff» av Cecilie Løveid, s. 469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dirty="0">
                <a:solidFill>
                  <a:srgbClr val="FF0000"/>
                </a:solidFill>
              </a:rPr>
              <a:t>«En asylsøkers jantelov» av Sumaya Jirde Ali, s. 472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dirty="0">
                <a:solidFill>
                  <a:srgbClr val="FF0000"/>
                </a:solidFill>
              </a:rPr>
              <a:t>«Om formyndermennesket» av Jens Bjørneboe, s. 463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701DE22-FADE-4ACD-A1DB-52BC7C4F9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197435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Muligheter</a:t>
            </a:r>
          </a:p>
          <a:p>
            <a:pPr marL="0" indent="0">
              <a:buNone/>
            </a:pPr>
            <a:r>
              <a:rPr lang="nb-NO" sz="2400" dirty="0"/>
              <a:t>Utforske 22. juli i lys av andre tekster/perspektiv. Hvor kommer råskap og ondskap fra? Hvor kommer forestillingen om «vi» og «dem» fra, og hva er faren med en slik polarisering? </a:t>
            </a:r>
          </a:p>
        </p:txBody>
      </p: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1B27073B-3ECD-05D9-CC97-D44AC6C24E8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98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solidFill>
                  <a:srgbClr val="FF0000"/>
                </a:solidFill>
                <a:latin typeface="Calibri "/>
              </a:rPr>
              <a:t>Til læreren – tips til tekster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Clr>
                <a:schemeClr val="dk1"/>
              </a:buClr>
              <a:buSzPts val="2800"/>
              <a:buNone/>
            </a:pPr>
            <a:r>
              <a:rPr lang="nb-NO" b="1" dirty="0">
                <a:solidFill>
                  <a:srgbClr val="FF0000"/>
                </a:solidFill>
              </a:rPr>
              <a:t>Terapigruppe 3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i="1" dirty="0">
                <a:solidFill>
                  <a:srgbClr val="FF0000"/>
                </a:solidFill>
              </a:rPr>
              <a:t>Amtmannens døtre </a:t>
            </a:r>
            <a:r>
              <a:rPr lang="nb-NO" sz="2000" dirty="0">
                <a:solidFill>
                  <a:srgbClr val="FF0000"/>
                </a:solidFill>
              </a:rPr>
              <a:t>av Camilla Collett, s. 377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i="1" dirty="0">
                <a:solidFill>
                  <a:srgbClr val="FF0000"/>
                </a:solidFill>
              </a:rPr>
              <a:t>Kransen</a:t>
            </a:r>
            <a:r>
              <a:rPr lang="nb-NO" sz="2000" dirty="0">
                <a:solidFill>
                  <a:srgbClr val="FF0000"/>
                </a:solidFill>
              </a:rPr>
              <a:t> av Sigrid Undset, s. 401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dirty="0">
                <a:solidFill>
                  <a:srgbClr val="FF0000"/>
                </a:solidFill>
              </a:rPr>
              <a:t>«Pleie» av Merethe Lindstrøm, s.511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sz="2000" dirty="0">
                <a:solidFill>
                  <a:srgbClr val="FF0000"/>
                </a:solidFill>
              </a:rPr>
              <a:t>«Mållinjen» av Abid Raja, s. 542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701DE22-FADE-4ACD-A1DB-52BC7C4F9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00" y="1977531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Muligheter</a:t>
            </a:r>
          </a:p>
          <a:p>
            <a:pPr marL="0" indent="0">
              <a:buNone/>
            </a:pPr>
            <a:r>
              <a:rPr lang="nb-NO" sz="2400" dirty="0"/>
              <a:t>Utforske kjønn, kjærlighet, seksuell tiltrekning, skyld og skam</a:t>
            </a:r>
          </a:p>
        </p:txBody>
      </p: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5B0A12D2-31DD-DADF-23FF-B0326988AF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32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16;p18">
            <a:extLst>
              <a:ext uri="{FF2B5EF4-FFF2-40B4-BE49-F238E27FC236}">
                <a16:creationId xmlns:a16="http://schemas.microsoft.com/office/drawing/2014/main" id="{7BF985E2-E522-49B9-8E06-AA5B9D7F9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504" y="378057"/>
            <a:ext cx="3611572" cy="1622321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latin typeface="+mn-lt"/>
              </a:rPr>
              <a:t>Litterær terapi</a:t>
            </a:r>
          </a:p>
        </p:txBody>
      </p:sp>
      <p:sp>
        <p:nvSpPr>
          <p:cNvPr id="15" name="Google Shape;217;p18">
            <a:extLst>
              <a:ext uri="{FF2B5EF4-FFF2-40B4-BE49-F238E27FC236}">
                <a16:creationId xmlns:a16="http://schemas.microsoft.com/office/drawing/2014/main" id="{789534EF-447B-4FEA-93ED-72C3EB5874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3581" y="1788607"/>
            <a:ext cx="3708225" cy="412371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nb-NO" sz="1800" b="1" dirty="0"/>
              <a:t>Tenk deg at fire litterære karakterer møtes til gruppeterapi.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endParaRPr lang="nb-NO" sz="1800" b="1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</a:pPr>
            <a:r>
              <a:rPr lang="nb-NO" sz="1800" dirty="0"/>
              <a:t>De har alle noe de strever med som de andre karakterene kan kjenne seg igjen i. Kanskje er de ensomme? Ulykkelig forelsket eller fulle av hat til samfunnet de lever i?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endParaRPr lang="nb-NO" sz="10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</a:pPr>
            <a:r>
              <a:rPr lang="nb-NO" sz="1800" dirty="0"/>
              <a:t>Nå skal du få leve deg inn i fire karakterer, utforske utfordringene de står i samt gi/få råd om hva de kan gjøre for å bedre livet sitt.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5460C22-B12B-8057-6400-C4B1F6341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49" y="1153001"/>
            <a:ext cx="6540547" cy="43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0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latin typeface="+mn-lt"/>
              </a:rPr>
              <a:t>Gjennomføring: Klassen leser tekstene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dirty="0"/>
              <a:t>Klassen </a:t>
            </a:r>
            <a:r>
              <a:rPr lang="nb-NO" b="1" dirty="0"/>
              <a:t>leser tekstene </a:t>
            </a:r>
            <a:r>
              <a:rPr lang="nb-NO" dirty="0"/>
              <a:t>som skal møtes i gruppeterapi.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700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nb-NO" b="1" dirty="0">
                <a:solidFill>
                  <a:srgbClr val="FF0000"/>
                </a:solidFill>
              </a:rPr>
              <a:t>Eksempel</a:t>
            </a:r>
          </a:p>
          <a:p>
            <a:pPr lvl="1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i="1" dirty="0">
                <a:solidFill>
                  <a:srgbClr val="FF0000"/>
                </a:solidFill>
              </a:rPr>
              <a:t>Amtmannens døtre </a:t>
            </a:r>
            <a:r>
              <a:rPr lang="nb-NO" dirty="0">
                <a:solidFill>
                  <a:srgbClr val="FF0000"/>
                </a:solidFill>
              </a:rPr>
              <a:t>av Camilla Collett, s. 377 </a:t>
            </a:r>
          </a:p>
          <a:p>
            <a:pPr lvl="1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i="1" dirty="0">
                <a:solidFill>
                  <a:srgbClr val="FF0000"/>
                </a:solidFill>
              </a:rPr>
              <a:t>Kransen</a:t>
            </a:r>
            <a:r>
              <a:rPr lang="nb-NO" dirty="0">
                <a:solidFill>
                  <a:srgbClr val="FF0000"/>
                </a:solidFill>
              </a:rPr>
              <a:t> av Sigrid Undset, s. 401</a:t>
            </a:r>
          </a:p>
          <a:p>
            <a:pPr lvl="1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dirty="0">
                <a:solidFill>
                  <a:srgbClr val="FF0000"/>
                </a:solidFill>
              </a:rPr>
              <a:t>«Pleie» av Merethe Lindstrøm, s. 511</a:t>
            </a:r>
          </a:p>
          <a:p>
            <a:pPr lvl="1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nb-NO" dirty="0">
                <a:solidFill>
                  <a:srgbClr val="FF0000"/>
                </a:solidFill>
              </a:rPr>
              <a:t>«Mållinjen» av Abid Raja, s. 542</a:t>
            </a:r>
            <a:endParaRPr lang="nb-NO" dirty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50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latin typeface="+mn-lt"/>
              </a:rPr>
              <a:t>Tips til spørsmål som kan utforskes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sz="half" idx="1"/>
          </p:nvPr>
        </p:nvSpPr>
        <p:spPr>
          <a:xfrm>
            <a:off x="826625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Hvilke fysiske egenskaper har karakterene?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20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Hvordan oppfører de seg?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Hvordan snakker de? Hvilken innsikt kan du få fra det de sier eller tenker?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20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Er karakteren i konflikt med andre karakterer i historien? Hva slags konflikt? Hvordan reagerer karakteren?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20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Hvordan endres (eller endres ikke) karakteren av konflikten?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20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78570521-5A73-46B0-B357-04194E650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4183" y="1812402"/>
            <a:ext cx="5181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Hva slags forhold har karakteren til sine nærmeste?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Hvordan tror du karakteren har hatt det i barndommen?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sz="2000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000" dirty="0"/>
              <a:t>Basert på din første lesing av karakterene i teksten: Endrer de seg i det hele tatt, eller forblir de nøyaktig de samme som de var i begynnelsen?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endParaRPr lang="nb-NO" sz="2000" dirty="0"/>
          </a:p>
          <a:p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77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latin typeface="+mn-lt"/>
              </a:rPr>
              <a:t>Gjennomføring: Rollene deles ut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/>
              <a:t>skjønnlitterære karakterer som deltar i terapi (4 elever)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/>
              <a:t>støtte til de skjønnlitterære karakterene (4 elever)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/>
              <a:t>psykologer (lærer pluss 1 elev)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/>
              <a:t>Livsmestringsrådet (4 elever)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nb-NO" sz="2400" dirty="0"/>
              <a:t>programleder i Livsmestringsrådet (1 elev)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914400" lvl="1" indent="-457200">
              <a:spcBef>
                <a:spcPts val="0"/>
              </a:spcBef>
              <a:buClr>
                <a:schemeClr val="dk1"/>
              </a:buClr>
              <a:buSzPts val="2800"/>
              <a:buFont typeface="+mj-lt"/>
              <a:buAutoNum type="arabicPeriod"/>
            </a:pPr>
            <a:endParaRPr lang="nb-NO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59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sz="4000" b="1" dirty="0">
                <a:latin typeface="+mn-lt"/>
              </a:rPr>
              <a:t>Gjennomføring: Gruppeterapi!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  <a:p>
            <a:pPr marL="457200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52388A5-EB76-407E-9A05-C7DFA2D7E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9293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Den indre sirkelen (</a:t>
            </a:r>
            <a:r>
              <a:rPr lang="nb-NO" sz="2400" dirty="0">
                <a:solidFill>
                  <a:srgbClr val="FF0000"/>
                </a:solidFill>
              </a:rPr>
              <a:t>rød</a:t>
            </a:r>
            <a:r>
              <a:rPr lang="nb-NO" sz="2400" dirty="0"/>
              <a:t>) består av de fire karakterene som er i terapi, pluss de to psykologene (lærer pluss elev).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Den ytre sirkelen (</a:t>
            </a:r>
            <a:r>
              <a:rPr lang="nb-NO" sz="2400" dirty="0">
                <a:solidFill>
                  <a:schemeClr val="accent1"/>
                </a:solidFill>
              </a:rPr>
              <a:t>blå</a:t>
            </a:r>
            <a:r>
              <a:rPr lang="nb-NO" sz="2400" dirty="0"/>
              <a:t>) består av Livsmestringsrådet og resten av klassen, som aktivt lytter til terapistunden. </a:t>
            </a: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923F069-5096-4AFD-A406-34A85FBBF44C}"/>
              </a:ext>
            </a:extLst>
          </p:cNvPr>
          <p:cNvSpPr/>
          <p:nvPr/>
        </p:nvSpPr>
        <p:spPr>
          <a:xfrm>
            <a:off x="1989573" y="2629494"/>
            <a:ext cx="2019719" cy="196947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B43441A-EA2D-47BA-A47F-8E095CC6855C}"/>
              </a:ext>
            </a:extLst>
          </p:cNvPr>
          <p:cNvSpPr/>
          <p:nvPr/>
        </p:nvSpPr>
        <p:spPr>
          <a:xfrm>
            <a:off x="1075172" y="1825625"/>
            <a:ext cx="3848519" cy="358726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854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</TotalTime>
  <Words>1124</Words>
  <Application>Microsoft Office PowerPoint</Application>
  <PresentationFormat>Widescreen</PresentationFormat>
  <Paragraphs>150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</vt:lpstr>
      <vt:lpstr>Calibri Light</vt:lpstr>
      <vt:lpstr>Office-tema</vt:lpstr>
      <vt:lpstr>Til læreren – instruks </vt:lpstr>
      <vt:lpstr>Til læreren – tips til tekster</vt:lpstr>
      <vt:lpstr>Til læreren – tips til tekster</vt:lpstr>
      <vt:lpstr>Til læreren – tips til tekster</vt:lpstr>
      <vt:lpstr>Litterær terapi</vt:lpstr>
      <vt:lpstr>Gjennomføring: Klassen leser tekstene</vt:lpstr>
      <vt:lpstr>Tips til spørsmål som kan utforskes</vt:lpstr>
      <vt:lpstr>Gjennomføring: Rollene deles ut</vt:lpstr>
      <vt:lpstr>Gjennomføring: Gruppeterapi!</vt:lpstr>
      <vt:lpstr>Tips til spørsmål som kan stilles i gruppeterapien</vt:lpstr>
      <vt:lpstr>Merk: Fantasi og fag!</vt:lpstr>
      <vt:lpstr>Gjennomføring: Livsmestringsrådet</vt:lpstr>
      <vt:lpstr>Etterarbeid: Skriv en karakteranalyse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</dc:title>
  <dc:creator>Jorunn Øveland Nyhus</dc:creator>
  <cp:lastModifiedBy>Kari Brudevoll</cp:lastModifiedBy>
  <cp:revision>66</cp:revision>
  <dcterms:created xsi:type="dcterms:W3CDTF">2021-04-22T12:06:19Z</dcterms:created>
  <dcterms:modified xsi:type="dcterms:W3CDTF">2022-08-08T14:36:14Z</dcterms:modified>
</cp:coreProperties>
</file>