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6" r:id="rId3"/>
    <p:sldId id="272" r:id="rId4"/>
    <p:sldId id="274" r:id="rId5"/>
    <p:sldId id="264" r:id="rId6"/>
    <p:sldId id="271" r:id="rId7"/>
    <p:sldId id="265" r:id="rId8"/>
    <p:sldId id="266" r:id="rId9"/>
    <p:sldId id="267" r:id="rId10"/>
    <p:sldId id="268" r:id="rId11"/>
    <p:sldId id="263" r:id="rId12"/>
    <p:sldId id="269" r:id="rId13"/>
    <p:sldId id="257" r:id="rId14"/>
    <p:sldId id="270" r:id="rId15"/>
    <p:sldId id="273"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3A7"/>
    <a:srgbClr val="91C8CB"/>
    <a:srgbClr val="96C5C6"/>
    <a:srgbClr val="D1B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69BED-1AFA-400E-B017-2E973CF87FE4}" v="80" dt="2025-01-06T09:55:57.34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8" autoAdjust="0"/>
    <p:restoredTop sz="67213" autoAdjust="0"/>
  </p:normalViewPr>
  <p:slideViewPr>
    <p:cSldViewPr snapToGrid="0">
      <p:cViewPr varScale="1">
        <p:scale>
          <a:sx n="55" d="100"/>
          <a:sy n="55" d="100"/>
        </p:scale>
        <p:origin x="17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thus, Karen Marie Kvåle" userId="39b79414-f137-4a19-94da-e7740f7b8ce8" providerId="ADAL" clId="{EE50F46C-FC64-4871-80D0-CC2E3E8A30B4}"/>
    <pc:docChg chg="undo custSel addSld delSld modSld sldOrd">
      <pc:chgData name="Garthus, Karen Marie Kvåle" userId="39b79414-f137-4a19-94da-e7740f7b8ce8" providerId="ADAL" clId="{EE50F46C-FC64-4871-80D0-CC2E3E8A30B4}" dt="2024-04-01T17:27:47.154" v="8836" actId="20577"/>
      <pc:docMkLst>
        <pc:docMk/>
      </pc:docMkLst>
      <pc:sldChg chg="modSp mod modNotesTx">
        <pc:chgData name="Garthus, Karen Marie Kvåle" userId="39b79414-f137-4a19-94da-e7740f7b8ce8" providerId="ADAL" clId="{EE50F46C-FC64-4871-80D0-CC2E3E8A30B4}" dt="2024-04-01T17:27:47.154" v="8836" actId="20577"/>
        <pc:sldMkLst>
          <pc:docMk/>
          <pc:sldMk cId="639545153" sldId="256"/>
        </pc:sldMkLst>
      </pc:sldChg>
      <pc:sldChg chg="addSp modSp mod ord modAnim modNotesTx">
        <pc:chgData name="Garthus, Karen Marie Kvåle" userId="39b79414-f137-4a19-94da-e7740f7b8ce8" providerId="ADAL" clId="{EE50F46C-FC64-4871-80D0-CC2E3E8A30B4}" dt="2024-03-25T10:15:55.182" v="8712" actId="1076"/>
        <pc:sldMkLst>
          <pc:docMk/>
          <pc:sldMk cId="2986638467" sldId="257"/>
        </pc:sldMkLst>
      </pc:sldChg>
      <pc:sldChg chg="addSp modSp mod ord modAnim modNotesTx">
        <pc:chgData name="Garthus, Karen Marie Kvåle" userId="39b79414-f137-4a19-94da-e7740f7b8ce8" providerId="ADAL" clId="{EE50F46C-FC64-4871-80D0-CC2E3E8A30B4}" dt="2024-04-01T17:21:32.704" v="8764"/>
        <pc:sldMkLst>
          <pc:docMk/>
          <pc:sldMk cId="342946864" sldId="263"/>
        </pc:sldMkLst>
      </pc:sldChg>
      <pc:sldChg chg="modSp mod ord modAnim modNotesTx">
        <pc:chgData name="Garthus, Karen Marie Kvåle" userId="39b79414-f137-4a19-94da-e7740f7b8ce8" providerId="ADAL" clId="{EE50F46C-FC64-4871-80D0-CC2E3E8A30B4}" dt="2024-04-01T17:19:20.986" v="8761" actId="20577"/>
        <pc:sldMkLst>
          <pc:docMk/>
          <pc:sldMk cId="2871008884" sldId="264"/>
        </pc:sldMkLst>
      </pc:sldChg>
      <pc:sldChg chg="addSp delSp modSp mod ord modAnim modNotesTx">
        <pc:chgData name="Garthus, Karen Marie Kvåle" userId="39b79414-f137-4a19-94da-e7740f7b8ce8" providerId="ADAL" clId="{EE50F46C-FC64-4871-80D0-CC2E3E8A30B4}" dt="2024-03-25T10:11:32.502" v="8700" actId="6549"/>
        <pc:sldMkLst>
          <pc:docMk/>
          <pc:sldMk cId="3216666636" sldId="265"/>
        </pc:sldMkLst>
      </pc:sldChg>
      <pc:sldChg chg="addSp delSp modSp mod ord modClrScheme modAnim chgLayout modNotesTx">
        <pc:chgData name="Garthus, Karen Marie Kvåle" userId="39b79414-f137-4a19-94da-e7740f7b8ce8" providerId="ADAL" clId="{EE50F46C-FC64-4871-80D0-CC2E3E8A30B4}" dt="2024-03-25T10:13:16.001" v="8705" actId="167"/>
        <pc:sldMkLst>
          <pc:docMk/>
          <pc:sldMk cId="3839062954" sldId="266"/>
        </pc:sldMkLst>
      </pc:sldChg>
      <pc:sldChg chg="addSp modSp mod ord modNotesTx">
        <pc:chgData name="Garthus, Karen Marie Kvåle" userId="39b79414-f137-4a19-94da-e7740f7b8ce8" providerId="ADAL" clId="{EE50F46C-FC64-4871-80D0-CC2E3E8A30B4}" dt="2024-03-25T10:15:14.389" v="8710" actId="14100"/>
        <pc:sldMkLst>
          <pc:docMk/>
          <pc:sldMk cId="1645656054" sldId="267"/>
        </pc:sldMkLst>
      </pc:sldChg>
      <pc:sldChg chg="addSp modSp mod ord modClrScheme chgLayout">
        <pc:chgData name="Garthus, Karen Marie Kvåle" userId="39b79414-f137-4a19-94da-e7740f7b8ce8" providerId="ADAL" clId="{EE50F46C-FC64-4871-80D0-CC2E3E8A30B4}" dt="2024-03-16T16:53:20.176" v="8577" actId="1076"/>
        <pc:sldMkLst>
          <pc:docMk/>
          <pc:sldMk cId="2415791486" sldId="268"/>
        </pc:sldMkLst>
      </pc:sldChg>
      <pc:sldChg chg="modSp mod ord modAnim modNotesTx">
        <pc:chgData name="Garthus, Karen Marie Kvåle" userId="39b79414-f137-4a19-94da-e7740f7b8ce8" providerId="ADAL" clId="{EE50F46C-FC64-4871-80D0-CC2E3E8A30B4}" dt="2024-03-16T16:33:45.310" v="8335" actId="207"/>
        <pc:sldMkLst>
          <pc:docMk/>
          <pc:sldMk cId="1868511598" sldId="269"/>
        </pc:sldMkLst>
      </pc:sldChg>
      <pc:sldChg chg="addSp delSp modSp mod ord modClrScheme modAnim chgLayout modNotesTx">
        <pc:chgData name="Garthus, Karen Marie Kvåle" userId="39b79414-f137-4a19-94da-e7740f7b8ce8" providerId="ADAL" clId="{EE50F46C-FC64-4871-80D0-CC2E3E8A30B4}" dt="2024-04-01T17:25:36.653" v="8768" actId="14100"/>
        <pc:sldMkLst>
          <pc:docMk/>
          <pc:sldMk cId="3881198825" sldId="270"/>
        </pc:sldMkLst>
      </pc:sldChg>
      <pc:sldChg chg="addSp modSp mod ord">
        <pc:chgData name="Garthus, Karen Marie Kvåle" userId="39b79414-f137-4a19-94da-e7740f7b8ce8" providerId="ADAL" clId="{EE50F46C-FC64-4871-80D0-CC2E3E8A30B4}" dt="2024-03-16T16:15:23.589" v="8202" actId="14100"/>
        <pc:sldMkLst>
          <pc:docMk/>
          <pc:sldMk cId="1660602960" sldId="271"/>
        </pc:sldMkLst>
      </pc:sldChg>
      <pc:sldChg chg="addSp modSp mod ord modNotesTx">
        <pc:chgData name="Garthus, Karen Marie Kvåle" userId="39b79414-f137-4a19-94da-e7740f7b8ce8" providerId="ADAL" clId="{EE50F46C-FC64-4871-80D0-CC2E3E8A30B4}" dt="2024-03-25T10:08:12.905" v="8664" actId="20577"/>
        <pc:sldMkLst>
          <pc:docMk/>
          <pc:sldMk cId="2790432433" sldId="272"/>
        </pc:sldMkLst>
      </pc:sldChg>
      <pc:sldChg chg="modSp new mod">
        <pc:chgData name="Garthus, Karen Marie Kvåle" userId="39b79414-f137-4a19-94da-e7740f7b8ce8" providerId="ADAL" clId="{EE50F46C-FC64-4871-80D0-CC2E3E8A30B4}" dt="2024-03-16T16:51:51.075" v="8465" actId="20577"/>
        <pc:sldMkLst>
          <pc:docMk/>
          <pc:sldMk cId="1914527092" sldId="273"/>
        </pc:sldMkLst>
      </pc:sldChg>
      <pc:sldChg chg="addSp modSp new mod modAnim modNotesTx">
        <pc:chgData name="Garthus, Karen Marie Kvåle" userId="39b79414-f137-4a19-94da-e7740f7b8ce8" providerId="ADAL" clId="{EE50F46C-FC64-4871-80D0-CC2E3E8A30B4}" dt="2024-04-01T17:17:24.852" v="8730" actId="14100"/>
        <pc:sldMkLst>
          <pc:docMk/>
          <pc:sldMk cId="945099982" sldId="274"/>
        </pc:sldMkLst>
      </pc:sldChg>
      <pc:sldChg chg="new del">
        <pc:chgData name="Garthus, Karen Marie Kvåle" userId="39b79414-f137-4a19-94da-e7740f7b8ce8" providerId="ADAL" clId="{EE50F46C-FC64-4871-80D0-CC2E3E8A30B4}" dt="2024-03-16T12:58:22.040" v="2605" actId="47"/>
        <pc:sldMkLst>
          <pc:docMk/>
          <pc:sldMk cId="2590863044" sldId="275"/>
        </pc:sldMkLst>
      </pc:sldChg>
      <pc:sldChg chg="new del">
        <pc:chgData name="Garthus, Karen Marie Kvåle" userId="39b79414-f137-4a19-94da-e7740f7b8ce8" providerId="ADAL" clId="{EE50F46C-FC64-4871-80D0-CC2E3E8A30B4}" dt="2024-03-16T14:13:25.210" v="4616" actId="47"/>
        <pc:sldMkLst>
          <pc:docMk/>
          <pc:sldMk cId="2866438082" sldId="275"/>
        </pc:sldMkLst>
      </pc:sldChg>
      <pc:sldChg chg="new del">
        <pc:chgData name="Garthus, Karen Marie Kvåle" userId="39b79414-f137-4a19-94da-e7740f7b8ce8" providerId="ADAL" clId="{EE50F46C-FC64-4871-80D0-CC2E3E8A30B4}" dt="2024-03-16T14:31:56.761" v="5215" actId="47"/>
        <pc:sldMkLst>
          <pc:docMk/>
          <pc:sldMk cId="4142374595" sldId="275"/>
        </pc:sldMkLst>
      </pc:sldChg>
    </pc:docChg>
  </pc:docChgLst>
  <pc:docChgLst>
    <pc:chgData name="Line Ellingsen" userId="d8f4e4d2-3730-43d2-9326-c4c75fd0e0f1" providerId="ADAL" clId="{48F69BED-1AFA-400E-B017-2E973CF87FE4}"/>
    <pc:docChg chg="undo custSel delSld modSld">
      <pc:chgData name="Line Ellingsen" userId="d8f4e4d2-3730-43d2-9326-c4c75fd0e0f1" providerId="ADAL" clId="{48F69BED-1AFA-400E-B017-2E973CF87FE4}" dt="2025-01-06T16:05:40.260" v="2704" actId="313"/>
      <pc:docMkLst>
        <pc:docMk/>
      </pc:docMkLst>
      <pc:sldChg chg="modSp mod">
        <pc:chgData name="Line Ellingsen" userId="d8f4e4d2-3730-43d2-9326-c4c75fd0e0f1" providerId="ADAL" clId="{48F69BED-1AFA-400E-B017-2E973CF87FE4}" dt="2025-01-03T16:06:22.882" v="244" actId="113"/>
        <pc:sldMkLst>
          <pc:docMk/>
          <pc:sldMk cId="639545153" sldId="256"/>
        </pc:sldMkLst>
        <pc:spChg chg="mod">
          <ac:chgData name="Line Ellingsen" userId="d8f4e4d2-3730-43d2-9326-c4c75fd0e0f1" providerId="ADAL" clId="{48F69BED-1AFA-400E-B017-2E973CF87FE4}" dt="2025-01-03T16:06:22.882" v="244" actId="113"/>
          <ac:spMkLst>
            <pc:docMk/>
            <pc:sldMk cId="639545153" sldId="256"/>
            <ac:spMk id="2" creationId="{D95064DF-962D-47B5-A8AD-5F29151316E4}"/>
          </ac:spMkLst>
        </pc:spChg>
      </pc:sldChg>
      <pc:sldChg chg="modSp mod modAnim modNotesTx">
        <pc:chgData name="Line Ellingsen" userId="d8f4e4d2-3730-43d2-9326-c4c75fd0e0f1" providerId="ADAL" clId="{48F69BED-1AFA-400E-B017-2E973CF87FE4}" dt="2025-01-06T09:44:33.231" v="1795" actId="113"/>
        <pc:sldMkLst>
          <pc:docMk/>
          <pc:sldMk cId="2986638467" sldId="257"/>
        </pc:sldMkLst>
        <pc:spChg chg="mod">
          <ac:chgData name="Line Ellingsen" userId="d8f4e4d2-3730-43d2-9326-c4c75fd0e0f1" providerId="ADAL" clId="{48F69BED-1AFA-400E-B017-2E973CF87FE4}" dt="2025-01-03T16:24:07.640" v="475" actId="1076"/>
          <ac:spMkLst>
            <pc:docMk/>
            <pc:sldMk cId="2986638467" sldId="257"/>
            <ac:spMk id="2" creationId="{12B1A942-F914-4DB5-BDCE-D478D8C6CD89}"/>
          </ac:spMkLst>
        </pc:spChg>
        <pc:spChg chg="mod">
          <ac:chgData name="Line Ellingsen" userId="d8f4e4d2-3730-43d2-9326-c4c75fd0e0f1" providerId="ADAL" clId="{48F69BED-1AFA-400E-B017-2E973CF87FE4}" dt="2025-01-03T16:24:17.145" v="479" actId="313"/>
          <ac:spMkLst>
            <pc:docMk/>
            <pc:sldMk cId="2986638467" sldId="257"/>
            <ac:spMk id="3" creationId="{2D886A36-6A75-4DC4-90FB-88EC0B3D5651}"/>
          </ac:spMkLst>
        </pc:spChg>
        <pc:spChg chg="mod">
          <ac:chgData name="Line Ellingsen" userId="d8f4e4d2-3730-43d2-9326-c4c75fd0e0f1" providerId="ADAL" clId="{48F69BED-1AFA-400E-B017-2E973CF87FE4}" dt="2025-01-03T16:23:53.187" v="471" actId="1076"/>
          <ac:spMkLst>
            <pc:docMk/>
            <pc:sldMk cId="2986638467" sldId="257"/>
            <ac:spMk id="4" creationId="{A90F2598-64FE-9A65-A1AC-FA4E4810C2EF}"/>
          </ac:spMkLst>
        </pc:spChg>
      </pc:sldChg>
      <pc:sldChg chg="del">
        <pc:chgData name="Line Ellingsen" userId="d8f4e4d2-3730-43d2-9326-c4c75fd0e0f1" providerId="ADAL" clId="{48F69BED-1AFA-400E-B017-2E973CF87FE4}" dt="2025-01-06T08:51:53.174" v="525" actId="2696"/>
        <pc:sldMkLst>
          <pc:docMk/>
          <pc:sldMk cId="4166488182" sldId="258"/>
        </pc:sldMkLst>
      </pc:sldChg>
      <pc:sldChg chg="del">
        <pc:chgData name="Line Ellingsen" userId="d8f4e4d2-3730-43d2-9326-c4c75fd0e0f1" providerId="ADAL" clId="{48F69BED-1AFA-400E-B017-2E973CF87FE4}" dt="2025-01-06T08:52:07.485" v="526" actId="2696"/>
        <pc:sldMkLst>
          <pc:docMk/>
          <pc:sldMk cId="2644891206" sldId="259"/>
        </pc:sldMkLst>
      </pc:sldChg>
      <pc:sldChg chg="del">
        <pc:chgData name="Line Ellingsen" userId="d8f4e4d2-3730-43d2-9326-c4c75fd0e0f1" providerId="ADAL" clId="{48F69BED-1AFA-400E-B017-2E973CF87FE4}" dt="2025-01-06T08:52:07.485" v="526" actId="2696"/>
        <pc:sldMkLst>
          <pc:docMk/>
          <pc:sldMk cId="2284789166" sldId="260"/>
        </pc:sldMkLst>
      </pc:sldChg>
      <pc:sldChg chg="del">
        <pc:chgData name="Line Ellingsen" userId="d8f4e4d2-3730-43d2-9326-c4c75fd0e0f1" providerId="ADAL" clId="{48F69BED-1AFA-400E-B017-2E973CF87FE4}" dt="2025-01-06T08:52:07.485" v="526" actId="2696"/>
        <pc:sldMkLst>
          <pc:docMk/>
          <pc:sldMk cId="2315157287" sldId="261"/>
        </pc:sldMkLst>
      </pc:sldChg>
      <pc:sldChg chg="del">
        <pc:chgData name="Line Ellingsen" userId="d8f4e4d2-3730-43d2-9326-c4c75fd0e0f1" providerId="ADAL" clId="{48F69BED-1AFA-400E-B017-2E973CF87FE4}" dt="2025-01-06T08:52:07.485" v="526" actId="2696"/>
        <pc:sldMkLst>
          <pc:docMk/>
          <pc:sldMk cId="3336579363" sldId="262"/>
        </pc:sldMkLst>
      </pc:sldChg>
      <pc:sldChg chg="modSp mod modNotesTx">
        <pc:chgData name="Line Ellingsen" userId="d8f4e4d2-3730-43d2-9326-c4c75fd0e0f1" providerId="ADAL" clId="{48F69BED-1AFA-400E-B017-2E973CF87FE4}" dt="2025-01-06T09:31:47.754" v="1236" actId="5793"/>
        <pc:sldMkLst>
          <pc:docMk/>
          <pc:sldMk cId="342946864" sldId="263"/>
        </pc:sldMkLst>
        <pc:spChg chg="mod">
          <ac:chgData name="Line Ellingsen" userId="d8f4e4d2-3730-43d2-9326-c4c75fd0e0f1" providerId="ADAL" clId="{48F69BED-1AFA-400E-B017-2E973CF87FE4}" dt="2025-01-03T16:20:06.848" v="423" actId="2711"/>
          <ac:spMkLst>
            <pc:docMk/>
            <pc:sldMk cId="342946864" sldId="263"/>
            <ac:spMk id="2" creationId="{12B1A942-F914-4DB5-BDCE-D478D8C6CD89}"/>
          </ac:spMkLst>
        </pc:spChg>
        <pc:spChg chg="mod">
          <ac:chgData name="Line Ellingsen" userId="d8f4e4d2-3730-43d2-9326-c4c75fd0e0f1" providerId="ADAL" clId="{48F69BED-1AFA-400E-B017-2E973CF87FE4}" dt="2025-01-03T16:20:46.608" v="432" actId="313"/>
          <ac:spMkLst>
            <pc:docMk/>
            <pc:sldMk cId="342946864" sldId="263"/>
            <ac:spMk id="3" creationId="{2D886A36-6A75-4DC4-90FB-88EC0B3D5651}"/>
          </ac:spMkLst>
        </pc:spChg>
        <pc:spChg chg="mod">
          <ac:chgData name="Line Ellingsen" userId="d8f4e4d2-3730-43d2-9326-c4c75fd0e0f1" providerId="ADAL" clId="{48F69BED-1AFA-400E-B017-2E973CF87FE4}" dt="2025-01-03T16:21:04.567" v="434" actId="1076"/>
          <ac:spMkLst>
            <pc:docMk/>
            <pc:sldMk cId="342946864" sldId="263"/>
            <ac:spMk id="4" creationId="{7098B5F1-629B-CB2C-F204-1F831135B6FE}"/>
          </ac:spMkLst>
        </pc:spChg>
      </pc:sldChg>
      <pc:sldChg chg="modSp mod modNotesTx">
        <pc:chgData name="Line Ellingsen" userId="d8f4e4d2-3730-43d2-9326-c4c75fd0e0f1" providerId="ADAL" clId="{48F69BED-1AFA-400E-B017-2E973CF87FE4}" dt="2025-01-06T09:03:23.308" v="961" actId="20577"/>
        <pc:sldMkLst>
          <pc:docMk/>
          <pc:sldMk cId="2871008884" sldId="264"/>
        </pc:sldMkLst>
        <pc:spChg chg="mod">
          <ac:chgData name="Line Ellingsen" userId="d8f4e4d2-3730-43d2-9326-c4c75fd0e0f1" providerId="ADAL" clId="{48F69BED-1AFA-400E-B017-2E973CF87FE4}" dt="2025-01-06T09:03:23.308" v="961" actId="20577"/>
          <ac:spMkLst>
            <pc:docMk/>
            <pc:sldMk cId="2871008884" sldId="264"/>
            <ac:spMk id="2" creationId="{12B1A942-F914-4DB5-BDCE-D478D8C6CD89}"/>
          </ac:spMkLst>
        </pc:spChg>
      </pc:sldChg>
      <pc:sldChg chg="modSp mod modAnim modNotesTx">
        <pc:chgData name="Line Ellingsen" userId="d8f4e4d2-3730-43d2-9326-c4c75fd0e0f1" providerId="ADAL" clId="{48F69BED-1AFA-400E-B017-2E973CF87FE4}" dt="2025-01-06T09:11:16.085" v="1175" actId="113"/>
        <pc:sldMkLst>
          <pc:docMk/>
          <pc:sldMk cId="3216666636" sldId="265"/>
        </pc:sldMkLst>
        <pc:spChg chg="mod">
          <ac:chgData name="Line Ellingsen" userId="d8f4e4d2-3730-43d2-9326-c4c75fd0e0f1" providerId="ADAL" clId="{48F69BED-1AFA-400E-B017-2E973CF87FE4}" dt="2025-01-03T16:14:35.800" v="338" actId="113"/>
          <ac:spMkLst>
            <pc:docMk/>
            <pc:sldMk cId="3216666636" sldId="265"/>
            <ac:spMk id="2" creationId="{12B1A942-F914-4DB5-BDCE-D478D8C6CD89}"/>
          </ac:spMkLst>
        </pc:spChg>
        <pc:spChg chg="mod">
          <ac:chgData name="Line Ellingsen" userId="d8f4e4d2-3730-43d2-9326-c4c75fd0e0f1" providerId="ADAL" clId="{48F69BED-1AFA-400E-B017-2E973CF87FE4}" dt="2025-01-03T16:15:04.170" v="343" actId="113"/>
          <ac:spMkLst>
            <pc:docMk/>
            <pc:sldMk cId="3216666636" sldId="265"/>
            <ac:spMk id="4" creationId="{D4F74FE4-7D14-400F-E370-DEAC9B758684}"/>
          </ac:spMkLst>
        </pc:spChg>
        <pc:spChg chg="mod">
          <ac:chgData name="Line Ellingsen" userId="d8f4e4d2-3730-43d2-9326-c4c75fd0e0f1" providerId="ADAL" clId="{48F69BED-1AFA-400E-B017-2E973CF87FE4}" dt="2025-01-03T16:16:40.432" v="366" actId="113"/>
          <ac:spMkLst>
            <pc:docMk/>
            <pc:sldMk cId="3216666636" sldId="265"/>
            <ac:spMk id="5" creationId="{73A8C903-D79E-8FA9-8715-8FDDF491FC7C}"/>
          </ac:spMkLst>
        </pc:spChg>
      </pc:sldChg>
      <pc:sldChg chg="delSp modSp mod modNotesTx">
        <pc:chgData name="Line Ellingsen" userId="d8f4e4d2-3730-43d2-9326-c4c75fd0e0f1" providerId="ADAL" clId="{48F69BED-1AFA-400E-B017-2E973CF87FE4}" dt="2025-01-06T15:53:41.855" v="2568" actId="20577"/>
        <pc:sldMkLst>
          <pc:docMk/>
          <pc:sldMk cId="3839062954" sldId="266"/>
        </pc:sldMkLst>
        <pc:graphicFrameChg chg="modGraphic">
          <ac:chgData name="Line Ellingsen" userId="d8f4e4d2-3730-43d2-9326-c4c75fd0e0f1" providerId="ADAL" clId="{48F69BED-1AFA-400E-B017-2E973CF87FE4}" dt="2025-01-06T15:53:41.855" v="2568" actId="20577"/>
          <ac:graphicFrameMkLst>
            <pc:docMk/>
            <pc:sldMk cId="3839062954" sldId="266"/>
            <ac:graphicFrameMk id="9" creationId="{B42AB2AC-61D4-DF57-60A5-0DEFE2A0A578}"/>
          </ac:graphicFrameMkLst>
        </pc:graphicFrameChg>
      </pc:sldChg>
      <pc:sldChg chg="modSp mod modNotesTx">
        <pc:chgData name="Line Ellingsen" userId="d8f4e4d2-3730-43d2-9326-c4c75fd0e0f1" providerId="ADAL" clId="{48F69BED-1AFA-400E-B017-2E973CF87FE4}" dt="2025-01-06T09:14:13.027" v="1197" actId="1076"/>
        <pc:sldMkLst>
          <pc:docMk/>
          <pc:sldMk cId="1645656054" sldId="267"/>
        </pc:sldMkLst>
        <pc:spChg chg="mod">
          <ac:chgData name="Line Ellingsen" userId="d8f4e4d2-3730-43d2-9326-c4c75fd0e0f1" providerId="ADAL" clId="{48F69BED-1AFA-400E-B017-2E973CF87FE4}" dt="2025-01-03T16:18:27.915" v="390" actId="404"/>
          <ac:spMkLst>
            <pc:docMk/>
            <pc:sldMk cId="1645656054" sldId="267"/>
            <ac:spMk id="2" creationId="{12B1A942-F914-4DB5-BDCE-D478D8C6CD89}"/>
          </ac:spMkLst>
        </pc:spChg>
        <pc:spChg chg="mod">
          <ac:chgData name="Line Ellingsen" userId="d8f4e4d2-3730-43d2-9326-c4c75fd0e0f1" providerId="ADAL" clId="{48F69BED-1AFA-400E-B017-2E973CF87FE4}" dt="2025-01-06T09:14:13.027" v="1197" actId="1076"/>
          <ac:spMkLst>
            <pc:docMk/>
            <pc:sldMk cId="1645656054" sldId="267"/>
            <ac:spMk id="3" creationId="{2D886A36-6A75-4DC4-90FB-88EC0B3D5651}"/>
          </ac:spMkLst>
        </pc:spChg>
      </pc:sldChg>
      <pc:sldChg chg="addSp delSp modSp mod">
        <pc:chgData name="Line Ellingsen" userId="d8f4e4d2-3730-43d2-9326-c4c75fd0e0f1" providerId="ADAL" clId="{48F69BED-1AFA-400E-B017-2E973CF87FE4}" dt="2025-01-06T09:30:30.610" v="1213" actId="478"/>
        <pc:sldMkLst>
          <pc:docMk/>
          <pc:sldMk cId="2415791486" sldId="268"/>
        </pc:sldMkLst>
        <pc:spChg chg="mod">
          <ac:chgData name="Line Ellingsen" userId="d8f4e4d2-3730-43d2-9326-c4c75fd0e0f1" providerId="ADAL" clId="{48F69BED-1AFA-400E-B017-2E973CF87FE4}" dt="2025-01-03T16:19:17.283" v="415" actId="404"/>
          <ac:spMkLst>
            <pc:docMk/>
            <pc:sldMk cId="2415791486" sldId="268"/>
            <ac:spMk id="2" creationId="{12B1A942-F914-4DB5-BDCE-D478D8C6CD89}"/>
          </ac:spMkLst>
        </pc:spChg>
        <pc:spChg chg="mod">
          <ac:chgData name="Line Ellingsen" userId="d8f4e4d2-3730-43d2-9326-c4c75fd0e0f1" providerId="ADAL" clId="{48F69BED-1AFA-400E-B017-2E973CF87FE4}" dt="2025-01-06T09:14:51.701" v="1202" actId="1076"/>
          <ac:spMkLst>
            <pc:docMk/>
            <pc:sldMk cId="2415791486" sldId="268"/>
            <ac:spMk id="3" creationId="{2D886A36-6A75-4DC4-90FB-88EC0B3D5651}"/>
          </ac:spMkLst>
        </pc:spChg>
        <pc:picChg chg="mod">
          <ac:chgData name="Line Ellingsen" userId="d8f4e4d2-3730-43d2-9326-c4c75fd0e0f1" providerId="ADAL" clId="{48F69BED-1AFA-400E-B017-2E973CF87FE4}" dt="2025-01-06T09:15:08.180" v="1206" actId="14100"/>
          <ac:picMkLst>
            <pc:docMk/>
            <pc:sldMk cId="2415791486" sldId="268"/>
            <ac:picMk id="5" creationId="{F489AFF0-E701-252E-2B1A-A43EA0695B98}"/>
          </ac:picMkLst>
        </pc:picChg>
        <pc:picChg chg="add del mod modCrop">
          <ac:chgData name="Line Ellingsen" userId="d8f4e4d2-3730-43d2-9326-c4c75fd0e0f1" providerId="ADAL" clId="{48F69BED-1AFA-400E-B017-2E973CF87FE4}" dt="2025-01-06T09:30:30.610" v="1213" actId="478"/>
          <ac:picMkLst>
            <pc:docMk/>
            <pc:sldMk cId="2415791486" sldId="268"/>
            <ac:picMk id="6" creationId="{1B508E17-8D8F-B5BA-CFD6-637EDC705AF9}"/>
          </ac:picMkLst>
        </pc:picChg>
      </pc:sldChg>
      <pc:sldChg chg="modSp mod modNotesTx">
        <pc:chgData name="Line Ellingsen" userId="d8f4e4d2-3730-43d2-9326-c4c75fd0e0f1" providerId="ADAL" clId="{48F69BED-1AFA-400E-B017-2E973CF87FE4}" dt="2025-01-06T16:05:40.260" v="2704" actId="313"/>
        <pc:sldMkLst>
          <pc:docMk/>
          <pc:sldMk cId="1868511598" sldId="269"/>
        </pc:sldMkLst>
        <pc:spChg chg="mod">
          <ac:chgData name="Line Ellingsen" userId="d8f4e4d2-3730-43d2-9326-c4c75fd0e0f1" providerId="ADAL" clId="{48F69BED-1AFA-400E-B017-2E973CF87FE4}" dt="2025-01-06T16:05:25.590" v="2700" actId="6549"/>
          <ac:spMkLst>
            <pc:docMk/>
            <pc:sldMk cId="1868511598" sldId="269"/>
            <ac:spMk id="2" creationId="{12B1A942-F914-4DB5-BDCE-D478D8C6CD89}"/>
          </ac:spMkLst>
        </pc:spChg>
        <pc:spChg chg="mod">
          <ac:chgData name="Line Ellingsen" userId="d8f4e4d2-3730-43d2-9326-c4c75fd0e0f1" providerId="ADAL" clId="{48F69BED-1AFA-400E-B017-2E973CF87FE4}" dt="2025-01-06T16:05:40.260" v="2704" actId="313"/>
          <ac:spMkLst>
            <pc:docMk/>
            <pc:sldMk cId="1868511598" sldId="269"/>
            <ac:spMk id="3" creationId="{2D886A36-6A75-4DC4-90FB-88EC0B3D5651}"/>
          </ac:spMkLst>
        </pc:spChg>
      </pc:sldChg>
      <pc:sldChg chg="delSp modSp mod modAnim modNotesTx">
        <pc:chgData name="Line Ellingsen" userId="d8f4e4d2-3730-43d2-9326-c4c75fd0e0f1" providerId="ADAL" clId="{48F69BED-1AFA-400E-B017-2E973CF87FE4}" dt="2025-01-06T09:51:35.143" v="1855"/>
        <pc:sldMkLst>
          <pc:docMk/>
          <pc:sldMk cId="3881198825" sldId="270"/>
        </pc:sldMkLst>
        <pc:spChg chg="del">
          <ac:chgData name="Line Ellingsen" userId="d8f4e4d2-3730-43d2-9326-c4c75fd0e0f1" providerId="ADAL" clId="{48F69BED-1AFA-400E-B017-2E973CF87FE4}" dt="2025-01-06T08:51:09.357" v="512" actId="478"/>
          <ac:spMkLst>
            <pc:docMk/>
            <pc:sldMk cId="3881198825" sldId="270"/>
            <ac:spMk id="2" creationId="{12B1A942-F914-4DB5-BDCE-D478D8C6CD89}"/>
          </ac:spMkLst>
        </pc:spChg>
        <pc:spChg chg="mod">
          <ac:chgData name="Line Ellingsen" userId="d8f4e4d2-3730-43d2-9326-c4c75fd0e0f1" providerId="ADAL" clId="{48F69BED-1AFA-400E-B017-2E973CF87FE4}" dt="2025-01-06T09:50:51.245" v="1850" actId="14100"/>
          <ac:spMkLst>
            <pc:docMk/>
            <pc:sldMk cId="3881198825" sldId="270"/>
            <ac:spMk id="4" creationId="{C6F6FDD2-31C2-B346-C31B-31767F37824D}"/>
          </ac:spMkLst>
        </pc:spChg>
        <pc:spChg chg="mod">
          <ac:chgData name="Line Ellingsen" userId="d8f4e4d2-3730-43d2-9326-c4c75fd0e0f1" providerId="ADAL" clId="{48F69BED-1AFA-400E-B017-2E973CF87FE4}" dt="2025-01-06T09:50:17.328" v="1849" actId="14100"/>
          <ac:spMkLst>
            <pc:docMk/>
            <pc:sldMk cId="3881198825" sldId="270"/>
            <ac:spMk id="5" creationId="{A8A95446-C855-7ACE-2D6A-6AF0FD191BE4}"/>
          </ac:spMkLst>
        </pc:spChg>
        <pc:spChg chg="mod">
          <ac:chgData name="Line Ellingsen" userId="d8f4e4d2-3730-43d2-9326-c4c75fd0e0f1" providerId="ADAL" clId="{48F69BED-1AFA-400E-B017-2E973CF87FE4}" dt="2025-01-06T09:50:06.835" v="1848" actId="14100"/>
          <ac:spMkLst>
            <pc:docMk/>
            <pc:sldMk cId="3881198825" sldId="270"/>
            <ac:spMk id="6" creationId="{515B762E-CE22-81A6-B721-5D40037487F2}"/>
          </ac:spMkLst>
        </pc:spChg>
      </pc:sldChg>
      <pc:sldChg chg="addSp delSp modSp mod">
        <pc:chgData name="Line Ellingsen" userId="d8f4e4d2-3730-43d2-9326-c4c75fd0e0f1" providerId="ADAL" clId="{48F69BED-1AFA-400E-B017-2E973CF87FE4}" dt="2025-01-03T16:14:18.722" v="335" actId="113"/>
        <pc:sldMkLst>
          <pc:docMk/>
          <pc:sldMk cId="1660602960" sldId="271"/>
        </pc:sldMkLst>
        <pc:spChg chg="add del mod">
          <ac:chgData name="Line Ellingsen" userId="d8f4e4d2-3730-43d2-9326-c4c75fd0e0f1" providerId="ADAL" clId="{48F69BED-1AFA-400E-B017-2E973CF87FE4}" dt="2025-01-03T16:14:18.722" v="335" actId="113"/>
          <ac:spMkLst>
            <pc:docMk/>
            <pc:sldMk cId="1660602960" sldId="271"/>
            <ac:spMk id="2" creationId="{12B1A942-F914-4DB5-BDCE-D478D8C6CD89}"/>
          </ac:spMkLst>
        </pc:spChg>
      </pc:sldChg>
      <pc:sldChg chg="delSp modSp mod">
        <pc:chgData name="Line Ellingsen" userId="d8f4e4d2-3730-43d2-9326-c4c75fd0e0f1" providerId="ADAL" clId="{48F69BED-1AFA-400E-B017-2E973CF87FE4}" dt="2025-01-03T16:06:44.985" v="249" actId="1076"/>
        <pc:sldMkLst>
          <pc:docMk/>
          <pc:sldMk cId="2790432433" sldId="272"/>
        </pc:sldMkLst>
        <pc:spChg chg="mod">
          <ac:chgData name="Line Ellingsen" userId="d8f4e4d2-3730-43d2-9326-c4c75fd0e0f1" providerId="ADAL" clId="{48F69BED-1AFA-400E-B017-2E973CF87FE4}" dt="2025-01-03T16:06:37.717" v="247" actId="113"/>
          <ac:spMkLst>
            <pc:docMk/>
            <pc:sldMk cId="2790432433" sldId="272"/>
            <ac:spMk id="2" creationId="{12B1A942-F914-4DB5-BDCE-D478D8C6CD89}"/>
          </ac:spMkLst>
        </pc:spChg>
        <pc:picChg chg="mod">
          <ac:chgData name="Line Ellingsen" userId="d8f4e4d2-3730-43d2-9326-c4c75fd0e0f1" providerId="ADAL" clId="{48F69BED-1AFA-400E-B017-2E973CF87FE4}" dt="2025-01-03T16:06:44.985" v="249" actId="1076"/>
          <ac:picMkLst>
            <pc:docMk/>
            <pc:sldMk cId="2790432433" sldId="272"/>
            <ac:picMk id="5" creationId="{AA261026-5BAD-5E3A-787A-00A82884F5C0}"/>
          </ac:picMkLst>
        </pc:picChg>
      </pc:sldChg>
      <pc:sldChg chg="addSp modSp mod modNotesTx">
        <pc:chgData name="Line Ellingsen" userId="d8f4e4d2-3730-43d2-9326-c4c75fd0e0f1" providerId="ADAL" clId="{48F69BED-1AFA-400E-B017-2E973CF87FE4}" dt="2025-01-06T10:07:12.577" v="2533" actId="20577"/>
        <pc:sldMkLst>
          <pc:docMk/>
          <pc:sldMk cId="1914527092" sldId="273"/>
        </pc:sldMkLst>
        <pc:spChg chg="mod">
          <ac:chgData name="Line Ellingsen" userId="d8f4e4d2-3730-43d2-9326-c4c75fd0e0f1" providerId="ADAL" clId="{48F69BED-1AFA-400E-B017-2E973CF87FE4}" dt="2025-01-06T10:06:14.358" v="2491" actId="404"/>
          <ac:spMkLst>
            <pc:docMk/>
            <pc:sldMk cId="1914527092" sldId="273"/>
            <ac:spMk id="2" creationId="{79C6F62B-C703-BD14-D897-58D029A5CDB9}"/>
          </ac:spMkLst>
        </pc:spChg>
        <pc:spChg chg="mod">
          <ac:chgData name="Line Ellingsen" userId="d8f4e4d2-3730-43d2-9326-c4c75fd0e0f1" providerId="ADAL" clId="{48F69BED-1AFA-400E-B017-2E973CF87FE4}" dt="2025-01-06T08:51:45.224" v="524" actId="20577"/>
          <ac:spMkLst>
            <pc:docMk/>
            <pc:sldMk cId="1914527092" sldId="273"/>
            <ac:spMk id="3" creationId="{2F579BCA-5E16-965B-7598-F903AA25BC23}"/>
          </ac:spMkLst>
        </pc:spChg>
        <pc:picChg chg="add mod modCrop">
          <ac:chgData name="Line Ellingsen" userId="d8f4e4d2-3730-43d2-9326-c4c75fd0e0f1" providerId="ADAL" clId="{48F69BED-1AFA-400E-B017-2E973CF87FE4}" dt="2025-01-06T10:05:29.833" v="2472" actId="1076"/>
          <ac:picMkLst>
            <pc:docMk/>
            <pc:sldMk cId="1914527092" sldId="273"/>
            <ac:picMk id="5" creationId="{D14A7B60-D1D8-3B19-FBFA-02C608B36D48}"/>
          </ac:picMkLst>
        </pc:picChg>
        <pc:picChg chg="add mod">
          <ac:chgData name="Line Ellingsen" userId="d8f4e4d2-3730-43d2-9326-c4c75fd0e0f1" providerId="ADAL" clId="{48F69BED-1AFA-400E-B017-2E973CF87FE4}" dt="2025-01-06T10:05:34.979" v="2473" actId="1076"/>
          <ac:picMkLst>
            <pc:docMk/>
            <pc:sldMk cId="1914527092" sldId="273"/>
            <ac:picMk id="6" creationId="{F629D513-891E-66A8-06BC-C9292A6633E5}"/>
          </ac:picMkLst>
        </pc:picChg>
        <pc:picChg chg="add mod modCrop">
          <ac:chgData name="Line Ellingsen" userId="d8f4e4d2-3730-43d2-9326-c4c75fd0e0f1" providerId="ADAL" clId="{48F69BED-1AFA-400E-B017-2E973CF87FE4}" dt="2025-01-06T10:05:25.679" v="2471" actId="1037"/>
          <ac:picMkLst>
            <pc:docMk/>
            <pc:sldMk cId="1914527092" sldId="273"/>
            <ac:picMk id="7" creationId="{3AF3C850-2739-DAD2-1BD2-BF6EB799633C}"/>
          </ac:picMkLst>
        </pc:picChg>
        <pc:picChg chg="add mod">
          <ac:chgData name="Line Ellingsen" userId="d8f4e4d2-3730-43d2-9326-c4c75fd0e0f1" providerId="ADAL" clId="{48F69BED-1AFA-400E-B017-2E973CF87FE4}" dt="2025-01-06T09:55:57.346" v="1878"/>
          <ac:picMkLst>
            <pc:docMk/>
            <pc:sldMk cId="1914527092" sldId="273"/>
            <ac:picMk id="8" creationId="{265ECCBB-6B0F-B2EC-8EE0-B5E772864E7D}"/>
          </ac:picMkLst>
        </pc:picChg>
      </pc:sldChg>
      <pc:sldChg chg="modSp mod modAnim modNotesTx">
        <pc:chgData name="Line Ellingsen" userId="d8f4e4d2-3730-43d2-9326-c4c75fd0e0f1" providerId="ADAL" clId="{48F69BED-1AFA-400E-B017-2E973CF87FE4}" dt="2025-01-06T15:14:04.092" v="2534" actId="1076"/>
        <pc:sldMkLst>
          <pc:docMk/>
          <pc:sldMk cId="945099982" sldId="274"/>
        </pc:sldMkLst>
        <pc:spChg chg="mod">
          <ac:chgData name="Line Ellingsen" userId="d8f4e4d2-3730-43d2-9326-c4c75fd0e0f1" providerId="ADAL" clId="{48F69BED-1AFA-400E-B017-2E973CF87FE4}" dt="2025-01-03T16:06:57.494" v="252" actId="404"/>
          <ac:spMkLst>
            <pc:docMk/>
            <pc:sldMk cId="945099982" sldId="274"/>
            <ac:spMk id="2" creationId="{DBF6E443-AF7B-892C-0EA7-1C0D1756896A}"/>
          </ac:spMkLst>
        </pc:spChg>
        <pc:spChg chg="mod">
          <ac:chgData name="Line Ellingsen" userId="d8f4e4d2-3730-43d2-9326-c4c75fd0e0f1" providerId="ADAL" clId="{48F69BED-1AFA-400E-B017-2E973CF87FE4}" dt="2025-01-06T15:14:04.092" v="2534" actId="1076"/>
          <ac:spMkLst>
            <pc:docMk/>
            <pc:sldMk cId="945099982" sldId="274"/>
            <ac:spMk id="3" creationId="{D6841DF9-34CF-43DF-B3B2-92068812B64E}"/>
          </ac:spMkLst>
        </pc:spChg>
        <pc:spChg chg="mod">
          <ac:chgData name="Line Ellingsen" userId="d8f4e4d2-3730-43d2-9326-c4c75fd0e0f1" providerId="ADAL" clId="{48F69BED-1AFA-400E-B017-2E973CF87FE4}" dt="2025-01-03T16:07:27.546" v="254" actId="113"/>
          <ac:spMkLst>
            <pc:docMk/>
            <pc:sldMk cId="945099982" sldId="274"/>
            <ac:spMk id="5" creationId="{709EA095-1712-A456-C732-2C4E5E3CAE03}"/>
          </ac:spMkLst>
        </pc:spChg>
      </pc:sldChg>
      <pc:sldChg chg="modSp mod">
        <pc:chgData name="Line Ellingsen" userId="d8f4e4d2-3730-43d2-9326-c4c75fd0e0f1" providerId="ADAL" clId="{48F69BED-1AFA-400E-B017-2E973CF87FE4}" dt="2025-01-06T10:01:24.605" v="2196" actId="20577"/>
        <pc:sldMkLst>
          <pc:docMk/>
          <pc:sldMk cId="4083257584" sldId="275"/>
        </pc:sldMkLst>
        <pc:spChg chg="mod">
          <ac:chgData name="Line Ellingsen" userId="d8f4e4d2-3730-43d2-9326-c4c75fd0e0f1" providerId="ADAL" clId="{48F69BED-1AFA-400E-B017-2E973CF87FE4}" dt="2025-01-03T16:00:33.834" v="27" actId="1076"/>
          <ac:spMkLst>
            <pc:docMk/>
            <pc:sldMk cId="4083257584" sldId="275"/>
            <ac:spMk id="2" creationId="{D116F6D6-2C57-5937-2568-45D617B0D913}"/>
          </ac:spMkLst>
        </pc:spChg>
        <pc:spChg chg="mod">
          <ac:chgData name="Line Ellingsen" userId="d8f4e4d2-3730-43d2-9326-c4c75fd0e0f1" providerId="ADAL" clId="{48F69BED-1AFA-400E-B017-2E973CF87FE4}" dt="2025-01-06T10:01:24.605" v="2196" actId="20577"/>
          <ac:spMkLst>
            <pc:docMk/>
            <pc:sldMk cId="4083257584" sldId="275"/>
            <ac:spMk id="3" creationId="{FB4881B4-0D5B-34A8-A655-71E0E4BA4C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A7DB1-50B3-4CE4-9CB4-E362BFE72D42}" type="datetimeFigureOut">
              <a:rPr lang="nb-NO" smtClean="0"/>
              <a:t>06.01.2025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F6F1F-5D98-40C7-9896-CD47DE15B423}" type="slidenum">
              <a:rPr lang="nb-NO" smtClean="0"/>
              <a:t>‹#›</a:t>
            </a:fld>
            <a:endParaRPr lang="nb-NO"/>
          </a:p>
        </p:txBody>
      </p:sp>
    </p:spTree>
    <p:extLst>
      <p:ext uri="{BB962C8B-B14F-4D97-AF65-F5344CB8AC3E}">
        <p14:creationId xmlns:p14="http://schemas.microsoft.com/office/powerpoint/2010/main" val="135981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5"/>
          </p:nvPr>
        </p:nvSpPr>
        <p:spPr/>
        <p:txBody>
          <a:bodyPr/>
          <a:lstStyle/>
          <a:p>
            <a:fld id="{1CAF6F1F-5D98-40C7-9896-CD47DE15B423}" type="slidenum">
              <a:rPr lang="nb-NO" smtClean="0"/>
              <a:t>2</a:t>
            </a:fld>
            <a:endParaRPr lang="nb-NO"/>
          </a:p>
        </p:txBody>
      </p:sp>
    </p:spTree>
    <p:extLst>
      <p:ext uri="{BB962C8B-B14F-4D97-AF65-F5344CB8AC3E}">
        <p14:creationId xmlns:p14="http://schemas.microsoft.com/office/powerpoint/2010/main" val="143589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Times New Roman" panose="02020603050405020304" pitchFamily="18" charset="0"/>
              </a:rPr>
              <a:t>Til læreren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t>La elevene diskutere i 5-10 minutter.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t>På neste lysbilde kommer det opp forslag til svar på spørsmålene som står i firkanten over utdragene.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800" b="1" dirty="0"/>
              <a:t>Forklar gjerne dette om utdragene for elevene på forhånd: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t>Teksten det er utdrag fra over er skrevet av Wergeland, som et innlegg i språkdebatten. Den er et svar på P.A. Munchs artikkel «Norsk </a:t>
            </a:r>
            <a:r>
              <a:rPr lang="nb-NO" sz="1800" dirty="0" err="1"/>
              <a:t>Sprogreformation</a:t>
            </a:r>
            <a:r>
              <a:rPr lang="nb-NO" sz="1800" dirty="0"/>
              <a:t>», men også et svar mot Welhaven og «danomanene».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Med «anklagene» viser Wergeland til P.A. Munchs tekst «Norsk </a:t>
            </a:r>
            <a:r>
              <a:rPr lang="nb-NO" dirty="0" err="1"/>
              <a:t>sprogreformation</a:t>
            </a:r>
            <a:r>
              <a:rPr lang="nb-NO" dirty="0"/>
              <a:t>».</a:t>
            </a:r>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Kilde: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Utragene</a:t>
            </a:r>
            <a:r>
              <a:rPr lang="nb-NO" sz="1200" dirty="0">
                <a:effectLst/>
                <a:latin typeface="Calibri" panose="020F0502020204030204" pitchFamily="34" charset="0"/>
                <a:ea typeface="Calibri" panose="020F0502020204030204" pitchFamily="34" charset="0"/>
                <a:cs typeface="Times New Roman" panose="02020603050405020304" pitchFamily="18" charset="0"/>
              </a:rPr>
              <a:t> er hentet fra artikkelen «Om norsk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Sprogreformation</a:t>
            </a:r>
            <a:r>
              <a:rPr lang="nb-NO" sz="1200" dirty="0">
                <a:effectLst/>
                <a:latin typeface="Calibri" panose="020F0502020204030204" pitchFamily="34" charset="0"/>
                <a:ea typeface="Calibri" panose="020F0502020204030204" pitchFamily="34" charset="0"/>
                <a:cs typeface="Times New Roman" panose="02020603050405020304" pitchFamily="18" charset="0"/>
              </a:rPr>
              <a:t>» fra 1835, fra Eskil Hansen </a:t>
            </a:r>
            <a:r>
              <a:rPr lang="nb-NO" sz="1200" i="1" dirty="0">
                <a:effectLst/>
                <a:latin typeface="Calibri" panose="020F0502020204030204" pitchFamily="34" charset="0"/>
                <a:ea typeface="Calibri" panose="020F0502020204030204" pitchFamily="34" charset="0"/>
                <a:cs typeface="Times New Roman" panose="02020603050405020304" pitchFamily="18" charset="0"/>
              </a:rPr>
              <a:t>Norsk språkhistorie: en antologi (s. 197).</a:t>
            </a:r>
          </a:p>
          <a:p>
            <a:pPr marL="285750" indent="-2857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1CAF6F1F-5D98-40C7-9896-CD47DE15B423}" type="slidenum">
              <a:rPr lang="nb-NO" smtClean="0"/>
              <a:t>13</a:t>
            </a:fld>
            <a:endParaRPr lang="nb-NO"/>
          </a:p>
        </p:txBody>
      </p:sp>
    </p:spTree>
    <p:extLst>
      <p:ext uri="{BB962C8B-B14F-4D97-AF65-F5344CB8AC3E}">
        <p14:creationId xmlns:p14="http://schemas.microsoft.com/office/powerpoint/2010/main" val="29329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Oppsummert: Wergeland er for å innføre særnorske ord som foss og fossedur, fordi ordene er ekte norske, klinger godt og fungerer godt estetisk. </a:t>
            </a:r>
          </a:p>
          <a:p>
            <a:pPr marL="171450" indent="-171450">
              <a:buFont typeface="Arial" panose="020B0604020202020204" pitchFamily="34" charset="0"/>
              <a:buChar char="•"/>
            </a:pPr>
            <a:r>
              <a:rPr lang="nb-NO" dirty="0"/>
              <a:t>For en dikter som Wergeland framstår disse ordene som «uunnværlige». </a:t>
            </a:r>
          </a:p>
          <a:p>
            <a:pPr marL="171450" indent="-171450">
              <a:buFont typeface="Arial" panose="020B0604020202020204" pitchFamily="34" charset="0"/>
              <a:buChar char="•"/>
            </a:pPr>
            <a:r>
              <a:rPr lang="nb-NO" dirty="0"/>
              <a:t>Men man må bruke godt skjønn når man skal velge ut norske ord som skal inn i språket. Og man må ikke tvinge folk til å bruke dem. </a:t>
            </a:r>
          </a:p>
          <a:p>
            <a:pPr marL="171450" indent="-171450">
              <a:buFont typeface="Arial" panose="020B0604020202020204" pitchFamily="34" charset="0"/>
              <a:buChar char="•"/>
            </a:pPr>
            <a:r>
              <a:rPr lang="nb-NO" dirty="0"/>
              <a:t>Han argumenterer for at når noen begynner å bruke ordene («ordene framtrer med enkeltmanns anbefaling», kan andre ta etter (står en hver mann fritt til å tale imot eller for dem). </a:t>
            </a:r>
          </a:p>
          <a:p>
            <a:pPr marL="171450" indent="-171450">
              <a:buFont typeface="Arial" panose="020B0604020202020204" pitchFamily="34" charset="0"/>
              <a:buChar char="•"/>
            </a:pPr>
            <a:r>
              <a:rPr lang="nb-NO" dirty="0"/>
              <a:t>Han bruker en metafor når han sier at ordene søker «om borgerrett i det nye Norge», altså at ordene etter anbefaling fra enkeltpersoner ber om å bli tatt opp i språket. </a:t>
            </a:r>
          </a:p>
        </p:txBody>
      </p:sp>
      <p:sp>
        <p:nvSpPr>
          <p:cNvPr id="4" name="Plassholder for lysbildenummer 3"/>
          <p:cNvSpPr>
            <a:spLocks noGrp="1"/>
          </p:cNvSpPr>
          <p:nvPr>
            <p:ph type="sldNum" sz="quarter" idx="5"/>
          </p:nvPr>
        </p:nvSpPr>
        <p:spPr/>
        <p:txBody>
          <a:bodyPr/>
          <a:lstStyle/>
          <a:p>
            <a:fld id="{1CAF6F1F-5D98-40C7-9896-CD47DE15B423}" type="slidenum">
              <a:rPr lang="nb-NO" smtClean="0"/>
              <a:t>14</a:t>
            </a:fld>
            <a:endParaRPr lang="nb-NO"/>
          </a:p>
        </p:txBody>
      </p:sp>
    </p:spTree>
    <p:extLst>
      <p:ext uri="{BB962C8B-B14F-4D97-AF65-F5344CB8AC3E}">
        <p14:creationId xmlns:p14="http://schemas.microsoft.com/office/powerpoint/2010/main" val="29606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Denne bolken kan du gjøre mer ut av dersom du ønsker det.</a:t>
            </a:r>
          </a:p>
          <a:p>
            <a:pPr marL="171450" indent="-171450">
              <a:buFont typeface="Arial" panose="020B0604020202020204" pitchFamily="34" charset="0"/>
              <a:buChar char="•"/>
            </a:pPr>
            <a:r>
              <a:rPr lang="nb-NO" dirty="0"/>
              <a:t>For eksempel kan du utvide den til et fullt kortsvar, eller en oppgave med oppgaveordlyd som går på spesifikke språktrekk</a:t>
            </a:r>
            <a:r>
              <a:rPr lang="nb-NO"/>
              <a:t>. </a:t>
            </a:r>
          </a:p>
          <a:p>
            <a:pPr marL="171450" indent="-171450">
              <a:buFont typeface="Arial" panose="020B0604020202020204" pitchFamily="34" charset="0"/>
              <a:buChar char="•"/>
            </a:pPr>
            <a:r>
              <a:rPr lang="nb-NO"/>
              <a:t>Du kan sette </a:t>
            </a:r>
            <a:r>
              <a:rPr lang="nb-NO" dirty="0"/>
              <a:t>av mer tid til skriving og gjennomgang enn vi har gjort her. I så fall vil opplegget ta mer enn 90 minutter.</a:t>
            </a:r>
          </a:p>
          <a:p>
            <a:endParaRPr lang="nb-NO" dirty="0"/>
          </a:p>
        </p:txBody>
      </p:sp>
      <p:sp>
        <p:nvSpPr>
          <p:cNvPr id="4" name="Plassholder for lysbildenummer 3"/>
          <p:cNvSpPr>
            <a:spLocks noGrp="1"/>
          </p:cNvSpPr>
          <p:nvPr>
            <p:ph type="sldNum" sz="quarter" idx="5"/>
          </p:nvPr>
        </p:nvSpPr>
        <p:spPr/>
        <p:txBody>
          <a:bodyPr/>
          <a:lstStyle/>
          <a:p>
            <a:fld id="{1CAF6F1F-5D98-40C7-9896-CD47DE15B423}" type="slidenum">
              <a:rPr lang="nb-NO" smtClean="0"/>
              <a:t>15</a:t>
            </a:fld>
            <a:endParaRPr lang="nb-NO"/>
          </a:p>
        </p:txBody>
      </p:sp>
    </p:spTree>
    <p:extLst>
      <p:ext uri="{BB962C8B-B14F-4D97-AF65-F5344CB8AC3E}">
        <p14:creationId xmlns:p14="http://schemas.microsoft.com/office/powerpoint/2010/main" val="44652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 elevene summe sammen i små grupper/ par. </a:t>
            </a:r>
          </a:p>
        </p:txBody>
      </p:sp>
      <p:sp>
        <p:nvSpPr>
          <p:cNvPr id="4" name="Plassholder for lysbildenummer 3"/>
          <p:cNvSpPr>
            <a:spLocks noGrp="1"/>
          </p:cNvSpPr>
          <p:nvPr>
            <p:ph type="sldNum" sz="quarter" idx="5"/>
          </p:nvPr>
        </p:nvSpPr>
        <p:spPr/>
        <p:txBody>
          <a:bodyPr/>
          <a:lstStyle/>
          <a:p>
            <a:fld id="{1CAF6F1F-5D98-40C7-9896-CD47DE15B423}" type="slidenum">
              <a:rPr lang="nb-NO" smtClean="0"/>
              <a:t>3</a:t>
            </a:fld>
            <a:endParaRPr lang="nb-NO"/>
          </a:p>
        </p:txBody>
      </p:sp>
    </p:spTree>
    <p:extLst>
      <p:ext uri="{BB962C8B-B14F-4D97-AF65-F5344CB8AC3E}">
        <p14:creationId xmlns:p14="http://schemas.microsoft.com/office/powerpoint/2010/main" val="297324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Til læreren</a:t>
            </a:r>
          </a:p>
          <a:p>
            <a:pPr marL="228600" indent="-228600">
              <a:buAutoNum type="arabicPeriod"/>
            </a:pPr>
            <a:r>
              <a:rPr lang="nb-NO" dirty="0"/>
              <a:t>Oppfatter elevene at det er stor forskjell mellom dansk og norsk?</a:t>
            </a:r>
          </a:p>
          <a:p>
            <a:pPr marL="228600" indent="-228600">
              <a:buAutoNum type="arabicPeriod"/>
            </a:pPr>
            <a:r>
              <a:rPr lang="nb-NO" dirty="0"/>
              <a:t>Be elevene om å oversette teksten til norsk. </a:t>
            </a:r>
          </a:p>
          <a:p>
            <a:pPr marL="228600" indent="-228600">
              <a:buAutoNum type="arabicPeriod"/>
            </a:pPr>
            <a:r>
              <a:rPr lang="nb-NO" dirty="0"/>
              <a:t>Diskuter sammen i klassen før dere oppsummerer på neste lysbilde. </a:t>
            </a:r>
          </a:p>
          <a:p>
            <a:pPr marL="228600" indent="-228600">
              <a:buAutoNum type="arabicPeriod"/>
            </a:pPr>
            <a:r>
              <a:rPr lang="nb-NO" dirty="0"/>
              <a:t>På neste lysbilde vil det komme opp en løpende strek under ordene i gjennomsnittlig lesehastighet. Dere kan eventuelt lese høyt i takt med denne, eller elevene kan lese inni seg. Det er to avsnitt som her, med to løpende streker som begge må igangsettes av deg.</a:t>
            </a:r>
          </a:p>
        </p:txBody>
      </p:sp>
      <p:sp>
        <p:nvSpPr>
          <p:cNvPr id="4" name="Plassholder for lysbildenummer 3"/>
          <p:cNvSpPr>
            <a:spLocks noGrp="1"/>
          </p:cNvSpPr>
          <p:nvPr>
            <p:ph type="sldNum" sz="quarter" idx="5"/>
          </p:nvPr>
        </p:nvSpPr>
        <p:spPr/>
        <p:txBody>
          <a:bodyPr/>
          <a:lstStyle/>
          <a:p>
            <a:fld id="{1CAF6F1F-5D98-40C7-9896-CD47DE15B423}" type="slidenum">
              <a:rPr lang="nb-NO" smtClean="0"/>
              <a:t>4</a:t>
            </a:fld>
            <a:endParaRPr lang="nb-NO"/>
          </a:p>
        </p:txBody>
      </p:sp>
    </p:spTree>
    <p:extLst>
      <p:ext uri="{BB962C8B-B14F-4D97-AF65-F5344CB8AC3E}">
        <p14:creationId xmlns:p14="http://schemas.microsoft.com/office/powerpoint/2010/main" val="371151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r>
              <a:rPr lang="nb-NO" dirty="0"/>
              <a:t>Be elevene kommentere forskjellene, helst ved å bruke fagbegreper. Her er noen stikkord som gjerne kan kommenteres: </a:t>
            </a:r>
          </a:p>
          <a:p>
            <a:endParaRPr lang="nb-NO" dirty="0"/>
          </a:p>
          <a:p>
            <a:r>
              <a:rPr lang="nb-NO" dirty="0"/>
              <a:t>hård </a:t>
            </a:r>
            <a:r>
              <a:rPr lang="nb-NO" dirty="0">
                <a:sym typeface="Wingdings" panose="05000000000000000000" pitchFamily="2" charset="2"/>
              </a:rPr>
              <a:t> hard</a:t>
            </a:r>
          </a:p>
          <a:p>
            <a:r>
              <a:rPr lang="nb-NO" dirty="0" err="1">
                <a:sym typeface="Wingdings" panose="05000000000000000000" pitchFamily="2" charset="2"/>
              </a:rPr>
              <a:t>opvækst</a:t>
            </a:r>
            <a:r>
              <a:rPr lang="nb-NO" dirty="0">
                <a:sym typeface="Wingdings" panose="05000000000000000000" pitchFamily="2" charset="2"/>
              </a:rPr>
              <a:t>  dobbel konsonant på norsk, e i stedet for æ på norsk. Merk også at mange danske ord skrives med </a:t>
            </a:r>
            <a:r>
              <a:rPr lang="nb-NO" i="1" dirty="0">
                <a:sym typeface="Wingdings" panose="05000000000000000000" pitchFamily="2" charset="2"/>
              </a:rPr>
              <a:t>æ</a:t>
            </a:r>
            <a:r>
              <a:rPr lang="nb-NO" dirty="0">
                <a:sym typeface="Wingdings" panose="05000000000000000000" pitchFamily="2" charset="2"/>
              </a:rPr>
              <a:t>, mens det på norsk brukes </a:t>
            </a:r>
            <a:r>
              <a:rPr lang="nb-NO" i="1" dirty="0">
                <a:sym typeface="Wingdings" panose="05000000000000000000" pitchFamily="2" charset="2"/>
              </a:rPr>
              <a:t>e</a:t>
            </a:r>
          </a:p>
          <a:p>
            <a:r>
              <a:rPr lang="nb-NO" dirty="0" err="1">
                <a:sym typeface="Wingdings" panose="05000000000000000000" pitchFamily="2" charset="2"/>
              </a:rPr>
              <a:t>igen</a:t>
            </a:r>
            <a:r>
              <a:rPr lang="nb-NO" dirty="0">
                <a:sym typeface="Wingdings" panose="05000000000000000000" pitchFamily="2" charset="2"/>
              </a:rPr>
              <a:t>  på norsk har vi </a:t>
            </a:r>
            <a:r>
              <a:rPr lang="nb-NO" dirty="0" err="1">
                <a:sym typeface="Wingdings" panose="05000000000000000000" pitchFamily="2" charset="2"/>
              </a:rPr>
              <a:t>gj</a:t>
            </a:r>
            <a:r>
              <a:rPr lang="nb-NO" dirty="0">
                <a:sym typeface="Wingdings" panose="05000000000000000000" pitchFamily="2" charset="2"/>
              </a:rPr>
              <a:t> som uttales j. På dansk uttales dette ordet med g. (Dansk har heller ikke </a:t>
            </a:r>
            <a:r>
              <a:rPr lang="nb-NO" dirty="0" err="1">
                <a:sym typeface="Wingdings" panose="05000000000000000000" pitchFamily="2" charset="2"/>
              </a:rPr>
              <a:t>skj</a:t>
            </a:r>
            <a:r>
              <a:rPr lang="nb-NO" dirty="0">
                <a:sym typeface="Wingdings" panose="05000000000000000000" pitchFamily="2" charset="2"/>
              </a:rPr>
              <a:t>- og </a:t>
            </a:r>
            <a:r>
              <a:rPr lang="nb-NO" dirty="0" err="1">
                <a:sym typeface="Wingdings" panose="05000000000000000000" pitchFamily="2" charset="2"/>
              </a:rPr>
              <a:t>kj</a:t>
            </a:r>
            <a:r>
              <a:rPr lang="nb-NO" dirty="0">
                <a:sym typeface="Wingdings" panose="05000000000000000000" pitchFamily="2" charset="2"/>
              </a:rPr>
              <a:t>-lyder)</a:t>
            </a:r>
          </a:p>
          <a:p>
            <a:r>
              <a:rPr lang="nb-NO" dirty="0">
                <a:sym typeface="Wingdings" panose="05000000000000000000" pitchFamily="2" charset="2"/>
              </a:rPr>
              <a:t>nu  </a:t>
            </a:r>
            <a:r>
              <a:rPr lang="nb-NO" i="0" dirty="0">
                <a:sym typeface="Wingdings" panose="05000000000000000000" pitchFamily="2" charset="2"/>
              </a:rPr>
              <a:t>nå</a:t>
            </a:r>
          </a:p>
          <a:p>
            <a:r>
              <a:rPr lang="nb-NO" i="0" dirty="0">
                <a:sym typeface="Wingdings" panose="05000000000000000000" pitchFamily="2" charset="2"/>
              </a:rPr>
              <a:t>sig  seg</a:t>
            </a:r>
            <a:endParaRPr lang="nb-NO" i="1" dirty="0">
              <a:sym typeface="Wingdings" panose="05000000000000000000" pitchFamily="2" charset="2"/>
            </a:endParaRPr>
          </a:p>
          <a:p>
            <a:r>
              <a:rPr lang="nb-NO" dirty="0">
                <a:sym typeface="Wingdings" panose="05000000000000000000" pitchFamily="2" charset="2"/>
              </a:rPr>
              <a:t>at blive, er </a:t>
            </a:r>
            <a:r>
              <a:rPr lang="nb-NO" dirty="0" err="1">
                <a:sym typeface="Wingdings" panose="05000000000000000000" pitchFamily="2" charset="2"/>
              </a:rPr>
              <a:t>blevet</a:t>
            </a:r>
            <a:r>
              <a:rPr lang="nb-NO" dirty="0">
                <a:sym typeface="Wingdings" panose="05000000000000000000" pitchFamily="2" charset="2"/>
              </a:rPr>
              <a:t>  å bli, har/er blitt. Merk at infinitivsmerket på dansk er </a:t>
            </a:r>
            <a:r>
              <a:rPr lang="nb-NO" i="1" dirty="0">
                <a:sym typeface="Wingdings" panose="05000000000000000000" pitchFamily="2" charset="2"/>
              </a:rPr>
              <a:t>at, </a:t>
            </a:r>
            <a:r>
              <a:rPr lang="nb-NO" i="0" dirty="0">
                <a:sym typeface="Wingdings" panose="05000000000000000000" pitchFamily="2" charset="2"/>
              </a:rPr>
              <a:t>mens det på norsk er </a:t>
            </a:r>
            <a:r>
              <a:rPr lang="nb-NO" i="1" dirty="0">
                <a:sym typeface="Wingdings" panose="05000000000000000000" pitchFamily="2" charset="2"/>
              </a:rPr>
              <a:t>å</a:t>
            </a:r>
            <a:endParaRPr lang="nb-NO" dirty="0">
              <a:sym typeface="Wingdings" panose="05000000000000000000" pitchFamily="2" charset="2"/>
            </a:endParaRPr>
          </a:p>
          <a:p>
            <a:r>
              <a:rPr lang="nb-NO" dirty="0" err="1">
                <a:sym typeface="Wingdings" panose="05000000000000000000" pitchFamily="2" charset="2"/>
              </a:rPr>
              <a:t>haft</a:t>
            </a:r>
            <a:r>
              <a:rPr lang="nb-NO" dirty="0">
                <a:sym typeface="Wingdings" panose="05000000000000000000" pitchFamily="2" charset="2"/>
              </a:rPr>
              <a:t>  hatt. Det danske verbet </a:t>
            </a:r>
            <a:r>
              <a:rPr lang="nb-NO" i="1" dirty="0">
                <a:sym typeface="Wingdings" panose="05000000000000000000" pitchFamily="2" charset="2"/>
              </a:rPr>
              <a:t>at have</a:t>
            </a:r>
            <a:r>
              <a:rPr lang="nb-NO" dirty="0">
                <a:sym typeface="Wingdings" panose="05000000000000000000" pitchFamily="2" charset="2"/>
              </a:rPr>
              <a:t> </a:t>
            </a:r>
            <a:r>
              <a:rPr lang="nb-NO" i="1" dirty="0">
                <a:sym typeface="Wingdings" panose="05000000000000000000" pitchFamily="2" charset="2"/>
              </a:rPr>
              <a:t>– </a:t>
            </a:r>
            <a:r>
              <a:rPr lang="nb-NO" i="1" dirty="0" err="1">
                <a:sym typeface="Wingdings" panose="05000000000000000000" pitchFamily="2" charset="2"/>
              </a:rPr>
              <a:t>havde</a:t>
            </a:r>
            <a:r>
              <a:rPr lang="nb-NO" i="1" dirty="0">
                <a:sym typeface="Wingdings" panose="05000000000000000000" pitchFamily="2" charset="2"/>
              </a:rPr>
              <a:t> – har </a:t>
            </a:r>
            <a:r>
              <a:rPr lang="nb-NO" i="1" dirty="0" err="1">
                <a:sym typeface="Wingdings" panose="05000000000000000000" pitchFamily="2" charset="2"/>
              </a:rPr>
              <a:t>haft</a:t>
            </a:r>
            <a:r>
              <a:rPr lang="nb-NO" i="1" dirty="0">
                <a:sym typeface="Wingdings" panose="05000000000000000000" pitchFamily="2" charset="2"/>
              </a:rPr>
              <a:t> </a:t>
            </a:r>
            <a:r>
              <a:rPr lang="nb-NO" dirty="0">
                <a:sym typeface="Wingdings" panose="05000000000000000000" pitchFamily="2" charset="2"/>
              </a:rPr>
              <a:t>er på norsk</a:t>
            </a:r>
            <a:r>
              <a:rPr lang="nb-NO" i="1" dirty="0">
                <a:sym typeface="Wingdings" panose="05000000000000000000" pitchFamily="2" charset="2"/>
              </a:rPr>
              <a:t> å ha – hadde – har hatt</a:t>
            </a:r>
          </a:p>
          <a:p>
            <a:r>
              <a:rPr lang="nb-NO" i="0" dirty="0" err="1"/>
              <a:t>forsøget</a:t>
            </a:r>
            <a:r>
              <a:rPr lang="nb-NO" i="0" dirty="0"/>
              <a:t>, </a:t>
            </a:r>
            <a:r>
              <a:rPr lang="nb-NO" i="0" dirty="0" err="1"/>
              <a:t>rodløs</a:t>
            </a:r>
            <a:r>
              <a:rPr lang="nb-NO" i="0" dirty="0"/>
              <a:t> </a:t>
            </a:r>
            <a:r>
              <a:rPr lang="nb-NO" i="0" dirty="0">
                <a:sym typeface="Wingdings" panose="05000000000000000000" pitchFamily="2" charset="2"/>
              </a:rPr>
              <a:t> forsøket, rotløs. Dansk bruker «bløte konsonanter».</a:t>
            </a:r>
          </a:p>
          <a:p>
            <a:r>
              <a:rPr lang="nb-NO" i="0" dirty="0">
                <a:sym typeface="Wingdings" panose="05000000000000000000" pitchFamily="2" charset="2"/>
              </a:rPr>
              <a:t>det danske </a:t>
            </a:r>
            <a:r>
              <a:rPr lang="nb-NO" i="0" dirty="0" err="1">
                <a:sym typeface="Wingdings" panose="05000000000000000000" pitchFamily="2" charset="2"/>
              </a:rPr>
              <a:t>velfærdssamfund</a:t>
            </a:r>
            <a:r>
              <a:rPr lang="nb-NO" i="0" dirty="0">
                <a:sym typeface="Wingdings" panose="05000000000000000000" pitchFamily="2" charset="2"/>
              </a:rPr>
              <a:t>  norsk har dobbelt bestemmelse </a:t>
            </a:r>
            <a:r>
              <a:rPr lang="nb-NO" i="1" dirty="0">
                <a:sym typeface="Wingdings" panose="05000000000000000000" pitchFamily="2" charset="2"/>
              </a:rPr>
              <a:t>det danske velferdssamfunn</a:t>
            </a:r>
            <a:r>
              <a:rPr lang="nb-NO" b="1" i="1" dirty="0">
                <a:sym typeface="Wingdings" panose="05000000000000000000" pitchFamily="2" charset="2"/>
              </a:rPr>
              <a:t>et</a:t>
            </a:r>
          </a:p>
          <a:p>
            <a:endParaRPr lang="nb-NO" b="0" i="0" dirty="0">
              <a:sym typeface="Wingdings" panose="05000000000000000000" pitchFamily="2" charset="2"/>
            </a:endParaRPr>
          </a:p>
          <a:p>
            <a:r>
              <a:rPr lang="nb-NO" b="1" i="0" dirty="0">
                <a:sym typeface="Wingdings" panose="05000000000000000000" pitchFamily="2" charset="2"/>
              </a:rPr>
              <a:t>Noen få ord er forskjellige: </a:t>
            </a:r>
          </a:p>
          <a:p>
            <a:r>
              <a:rPr lang="nb-NO" b="0" i="0" dirty="0">
                <a:sym typeface="Wingdings" panose="05000000000000000000" pitchFamily="2" charset="2"/>
              </a:rPr>
              <a:t>hutler – hangler</a:t>
            </a:r>
          </a:p>
          <a:p>
            <a:r>
              <a:rPr lang="nb-NO" b="0" i="0" dirty="0" err="1">
                <a:sym typeface="Wingdings" panose="05000000000000000000" pitchFamily="2" charset="2"/>
              </a:rPr>
              <a:t>skel</a:t>
            </a:r>
            <a:r>
              <a:rPr lang="nb-NO" b="0" i="0" dirty="0">
                <a:sym typeface="Wingdings" panose="05000000000000000000" pitchFamily="2" charset="2"/>
              </a:rPr>
              <a:t> – forskjeller</a:t>
            </a:r>
          </a:p>
          <a:p>
            <a:r>
              <a:rPr lang="nb-NO" b="0" i="0" dirty="0" err="1">
                <a:sym typeface="Wingdings" panose="05000000000000000000" pitchFamily="2" charset="2"/>
              </a:rPr>
              <a:t>dræng</a:t>
            </a:r>
            <a:r>
              <a:rPr lang="nb-NO" b="0" i="0" dirty="0">
                <a:sym typeface="Wingdings" panose="05000000000000000000" pitchFamily="2" charset="2"/>
              </a:rPr>
              <a:t> – gutt </a:t>
            </a:r>
            <a:endParaRPr lang="nb-NO" b="1" i="1" dirty="0">
              <a:sym typeface="Wingdings" panose="05000000000000000000" pitchFamily="2" charset="2"/>
            </a:endParaRPr>
          </a:p>
          <a:p>
            <a:endParaRPr lang="nb-NO" b="0" i="0" dirty="0"/>
          </a:p>
        </p:txBody>
      </p:sp>
      <p:sp>
        <p:nvSpPr>
          <p:cNvPr id="4" name="Plassholder for lysbildenummer 3"/>
          <p:cNvSpPr>
            <a:spLocks noGrp="1"/>
          </p:cNvSpPr>
          <p:nvPr>
            <p:ph type="sldNum" sz="quarter" idx="5"/>
          </p:nvPr>
        </p:nvSpPr>
        <p:spPr/>
        <p:txBody>
          <a:bodyPr/>
          <a:lstStyle/>
          <a:p>
            <a:fld id="{1CAF6F1F-5D98-40C7-9896-CD47DE15B423}" type="slidenum">
              <a:rPr lang="nb-NO" smtClean="0"/>
              <a:t>5</a:t>
            </a:fld>
            <a:endParaRPr lang="nb-NO"/>
          </a:p>
        </p:txBody>
      </p:sp>
    </p:spTree>
    <p:extLst>
      <p:ext uri="{BB962C8B-B14F-4D97-AF65-F5344CB8AC3E}">
        <p14:creationId xmlns:p14="http://schemas.microsoft.com/office/powerpoint/2010/main" val="349968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Teksten er hentet fra forordet til Henrik Ibsens </a:t>
            </a:r>
            <a:r>
              <a:rPr lang="nb-NO" i="1" dirty="0"/>
              <a:t>Samlede </a:t>
            </a:r>
            <a:r>
              <a:rPr lang="nb-NO" i="1" dirty="0" err="1"/>
              <a:t>Værker</a:t>
            </a:r>
            <a:r>
              <a:rPr lang="nb-NO" i="1" dirty="0"/>
              <a:t>. Sjette bind. </a:t>
            </a:r>
            <a:r>
              <a:rPr lang="nb-NO" dirty="0" err="1"/>
              <a:t>Gyldendalske</a:t>
            </a:r>
            <a:r>
              <a:rPr lang="nb-NO" dirty="0"/>
              <a:t> </a:t>
            </a:r>
            <a:r>
              <a:rPr lang="nb-NO" dirty="0" err="1"/>
              <a:t>boghandels</a:t>
            </a:r>
            <a:r>
              <a:rPr lang="nb-NO" dirty="0"/>
              <a:t> forlag (F. Hegel og </a:t>
            </a:r>
            <a:r>
              <a:rPr lang="nb-NO" dirty="0" err="1"/>
              <a:t>Søn</a:t>
            </a:r>
            <a:r>
              <a:rPr lang="nb-NO" dirty="0"/>
              <a:t>). København </a:t>
            </a:r>
            <a:r>
              <a:rPr lang="nb-NO" b="1" dirty="0"/>
              <a:t>1899</a:t>
            </a:r>
            <a:r>
              <a:rPr lang="nb-NO" dirty="0"/>
              <a:t>. s. 23</a:t>
            </a:r>
          </a:p>
          <a:p>
            <a:pPr marL="171450" indent="-171450">
              <a:buFont typeface="Arial" panose="020B0604020202020204" pitchFamily="34" charset="0"/>
              <a:buChar char="•"/>
            </a:pPr>
            <a:r>
              <a:rPr lang="nb-NO" dirty="0"/>
              <a:t>Lenke til Nasjonalbiblioteket: https://www.nb.no/items/c0d2b98183998bcf3b5a7d9217c059a1?page=9 </a:t>
            </a:r>
          </a:p>
          <a:p>
            <a:endParaRPr lang="nb-NO" dirty="0"/>
          </a:p>
          <a:p>
            <a:r>
              <a:rPr lang="nb-NO" dirty="0"/>
              <a:t>Likheter mellom </a:t>
            </a:r>
            <a:r>
              <a:rPr lang="nb-NO" b="1" dirty="0"/>
              <a:t>denne</a:t>
            </a:r>
            <a:r>
              <a:rPr lang="nb-NO" dirty="0"/>
              <a:t> teksten og den morderne </a:t>
            </a:r>
            <a:r>
              <a:rPr lang="nb-NO" b="1" dirty="0"/>
              <a:t>danske</a:t>
            </a:r>
            <a:r>
              <a:rPr lang="nb-NO" dirty="0"/>
              <a:t> teksten: </a:t>
            </a:r>
          </a:p>
          <a:p>
            <a:pPr marL="171450" indent="-171450">
              <a:buFont typeface="Arial" panose="020B0604020202020204" pitchFamily="34" charset="0"/>
              <a:buChar char="•"/>
            </a:pPr>
            <a:r>
              <a:rPr lang="nb-NO" dirty="0"/>
              <a:t>La elevene diskutere i små grupper. </a:t>
            </a:r>
          </a:p>
          <a:p>
            <a:pPr marL="171450" indent="-171450">
              <a:buFont typeface="Arial" panose="020B0604020202020204" pitchFamily="34" charset="0"/>
              <a:buChar char="•"/>
            </a:pPr>
            <a:r>
              <a:rPr lang="nb-NO" dirty="0"/>
              <a:t>På neste side får dere en skjematisk forklaring på forskjellene.</a:t>
            </a:r>
          </a:p>
        </p:txBody>
      </p:sp>
      <p:sp>
        <p:nvSpPr>
          <p:cNvPr id="4" name="Plassholder for lysbildenummer 3"/>
          <p:cNvSpPr>
            <a:spLocks noGrp="1"/>
          </p:cNvSpPr>
          <p:nvPr>
            <p:ph type="sldNum" sz="quarter" idx="5"/>
          </p:nvPr>
        </p:nvSpPr>
        <p:spPr/>
        <p:txBody>
          <a:bodyPr/>
          <a:lstStyle/>
          <a:p>
            <a:fld id="{1CAF6F1F-5D98-40C7-9896-CD47DE15B423}" type="slidenum">
              <a:rPr lang="nb-NO" smtClean="0"/>
              <a:t>7</a:t>
            </a:fld>
            <a:endParaRPr lang="nb-NO"/>
          </a:p>
        </p:txBody>
      </p:sp>
    </p:spTree>
    <p:extLst>
      <p:ext uri="{BB962C8B-B14F-4D97-AF65-F5344CB8AC3E}">
        <p14:creationId xmlns:p14="http://schemas.microsoft.com/office/powerpoint/2010/main" val="211461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r>
              <a:rPr lang="nb-NO" dirty="0"/>
              <a:t>Kommenter også forskjellen mellom moderne dansk og norsk fra 1899: </a:t>
            </a:r>
          </a:p>
          <a:p>
            <a:pPr marL="171450" indent="-171450">
              <a:buFont typeface="Arial" panose="020B0604020202020204" pitchFamily="34" charset="0"/>
              <a:buChar char="•"/>
            </a:pPr>
            <a:r>
              <a:rPr lang="nb-NO" dirty="0"/>
              <a:t>Først og fremst er det </a:t>
            </a:r>
            <a:r>
              <a:rPr lang="nb-NO" b="1" dirty="0"/>
              <a:t>stor bokstav i substantiv </a:t>
            </a:r>
            <a:r>
              <a:rPr lang="nb-NO" dirty="0"/>
              <a:t>som er blitt borte. </a:t>
            </a:r>
          </a:p>
          <a:p>
            <a:pPr marL="171450" indent="-171450">
              <a:buFont typeface="Arial" panose="020B0604020202020204" pitchFamily="34" charset="0"/>
              <a:buChar char="•"/>
            </a:pPr>
            <a:r>
              <a:rPr lang="nb-NO" dirty="0"/>
              <a:t>Det er også verd å legge merke til at den norske teksten skriver </a:t>
            </a:r>
            <a:r>
              <a:rPr lang="nb-NO" dirty="0" err="1"/>
              <a:t>Diskuss</a:t>
            </a:r>
            <a:r>
              <a:rPr lang="nb-NO" b="1" dirty="0" err="1"/>
              <a:t>j</a:t>
            </a:r>
            <a:r>
              <a:rPr lang="nb-NO" dirty="0" err="1"/>
              <a:t>on</a:t>
            </a:r>
            <a:r>
              <a:rPr lang="nb-NO" dirty="0"/>
              <a:t> med j, noe som tyder på at man har begynt å skrive </a:t>
            </a:r>
            <a:r>
              <a:rPr lang="nb-NO" dirty="0" err="1"/>
              <a:t>skj</a:t>
            </a:r>
            <a:r>
              <a:rPr lang="nb-NO" dirty="0"/>
              <a:t>-lyden på norsk her. </a:t>
            </a:r>
          </a:p>
          <a:p>
            <a:pPr marL="171450" indent="-171450">
              <a:buFont typeface="Arial" panose="020B0604020202020204" pitchFamily="34" charset="0"/>
              <a:buChar char="•"/>
            </a:pPr>
            <a:r>
              <a:rPr lang="nb-NO" dirty="0"/>
              <a:t>Det samme ser vi i ordet </a:t>
            </a:r>
            <a:r>
              <a:rPr lang="nb-NO" b="0" i="1" dirty="0" err="1"/>
              <a:t>k</a:t>
            </a:r>
            <a:r>
              <a:rPr lang="nb-NO" b="1" i="1" dirty="0" err="1"/>
              <a:t>j</a:t>
            </a:r>
            <a:r>
              <a:rPr lang="nb-NO" i="1" dirty="0" err="1"/>
              <a:t>endt</a:t>
            </a:r>
            <a:r>
              <a:rPr lang="nb-NO" i="1" dirty="0"/>
              <a:t>, </a:t>
            </a:r>
            <a:r>
              <a:rPr lang="nb-NO" i="0" dirty="0"/>
              <a:t>der man altså skriver </a:t>
            </a:r>
            <a:r>
              <a:rPr lang="nb-NO" i="0" dirty="0" err="1"/>
              <a:t>kj</a:t>
            </a:r>
            <a:r>
              <a:rPr lang="nb-NO" i="0" dirty="0"/>
              <a:t>-lyden. Dansk har ikke </a:t>
            </a:r>
            <a:r>
              <a:rPr lang="nb-NO" i="0" dirty="0" err="1"/>
              <a:t>skj</a:t>
            </a:r>
            <a:r>
              <a:rPr lang="nb-NO" i="0" dirty="0"/>
              <a:t>- og </a:t>
            </a:r>
            <a:r>
              <a:rPr lang="nb-NO" i="0" dirty="0" err="1"/>
              <a:t>kj</a:t>
            </a:r>
            <a:r>
              <a:rPr lang="nb-NO" i="0" dirty="0"/>
              <a:t>-lyd, og skriver derfor </a:t>
            </a:r>
            <a:r>
              <a:rPr lang="nb-NO" i="1" dirty="0" err="1"/>
              <a:t>diskussion</a:t>
            </a:r>
            <a:r>
              <a:rPr lang="nb-NO" i="0" dirty="0"/>
              <a:t> og </a:t>
            </a:r>
            <a:r>
              <a:rPr lang="nb-NO" i="1" dirty="0" err="1"/>
              <a:t>kendt</a:t>
            </a:r>
            <a:r>
              <a:rPr lang="nb-NO" i="0" dirty="0"/>
              <a:t>.</a:t>
            </a:r>
            <a:endParaRPr lang="nb-NO" dirty="0"/>
          </a:p>
        </p:txBody>
      </p:sp>
      <p:sp>
        <p:nvSpPr>
          <p:cNvPr id="4" name="Plassholder for lysbildenummer 3"/>
          <p:cNvSpPr>
            <a:spLocks noGrp="1"/>
          </p:cNvSpPr>
          <p:nvPr>
            <p:ph type="sldNum" sz="quarter" idx="5"/>
          </p:nvPr>
        </p:nvSpPr>
        <p:spPr/>
        <p:txBody>
          <a:bodyPr/>
          <a:lstStyle/>
          <a:p>
            <a:fld id="{1CAF6F1F-5D98-40C7-9896-CD47DE15B423}" type="slidenum">
              <a:rPr lang="nb-NO" smtClean="0"/>
              <a:t>8</a:t>
            </a:fld>
            <a:endParaRPr lang="nb-NO"/>
          </a:p>
        </p:txBody>
      </p:sp>
    </p:spTree>
    <p:extLst>
      <p:ext uri="{BB962C8B-B14F-4D97-AF65-F5344CB8AC3E}">
        <p14:creationId xmlns:p14="http://schemas.microsoft.com/office/powerpoint/2010/main" val="424134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La elevene diskutere i par i 2–3 minutter. </a:t>
            </a:r>
          </a:p>
          <a:p>
            <a:pPr marL="171450" indent="-171450">
              <a:buFont typeface="Arial" panose="020B0604020202020204" pitchFamily="34" charset="0"/>
              <a:buChar char="•"/>
            </a:pPr>
            <a:r>
              <a:rPr lang="nb-NO" dirty="0"/>
              <a:t>Oppsummer felles om du ønsker. </a:t>
            </a:r>
          </a:p>
        </p:txBody>
      </p:sp>
      <p:sp>
        <p:nvSpPr>
          <p:cNvPr id="4" name="Plassholder for lysbildenummer 3"/>
          <p:cNvSpPr>
            <a:spLocks noGrp="1"/>
          </p:cNvSpPr>
          <p:nvPr>
            <p:ph type="sldNum" sz="quarter" idx="5"/>
          </p:nvPr>
        </p:nvSpPr>
        <p:spPr/>
        <p:txBody>
          <a:bodyPr/>
          <a:lstStyle/>
          <a:p>
            <a:fld id="{1CAF6F1F-5D98-40C7-9896-CD47DE15B423}" type="slidenum">
              <a:rPr lang="nb-NO" smtClean="0"/>
              <a:t>9</a:t>
            </a:fld>
            <a:endParaRPr lang="nb-NO"/>
          </a:p>
        </p:txBody>
      </p:sp>
    </p:spTree>
    <p:extLst>
      <p:ext uri="{BB962C8B-B14F-4D97-AF65-F5344CB8AC3E}">
        <p14:creationId xmlns:p14="http://schemas.microsoft.com/office/powerpoint/2010/main" val="29700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I dette utdraget fra «Norsk </a:t>
            </a:r>
            <a:r>
              <a:rPr lang="nb-NO" dirty="0" err="1"/>
              <a:t>sprogreformation</a:t>
            </a:r>
            <a:r>
              <a:rPr lang="nb-NO" dirty="0"/>
              <a:t>» argumenterer Munch mot fornorsking, og særlig mot Henrik Wergeland. </a:t>
            </a:r>
          </a:p>
          <a:p>
            <a:pPr marL="171450" indent="-171450">
              <a:buFont typeface="Arial" panose="020B0604020202020204" pitchFamily="34" charset="0"/>
              <a:buChar char="•"/>
            </a:pPr>
            <a:r>
              <a:rPr lang="nb-NO" dirty="0"/>
              <a:t>Les gjerne teksten høyt. </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Hovedsynet kan leses mellom linjene: </a:t>
            </a:r>
          </a:p>
          <a:p>
            <a:pPr marL="171450" lvl="0" indent="-171450">
              <a:buFont typeface="Arial" panose="020B0604020202020204" pitchFamily="34" charset="0"/>
              <a:buChar char="•"/>
            </a:pPr>
            <a:r>
              <a:rPr lang="nb-NO" dirty="0"/>
              <a:t>P. A. Munch er imot å innføre folkelige norske ord i skriftspråket. </a:t>
            </a:r>
          </a:p>
          <a:p>
            <a:pPr marL="171450" indent="-171450">
              <a:buFont typeface="Arial" panose="020B0604020202020204" pitchFamily="34" charset="0"/>
              <a:buChar char="•"/>
            </a:pPr>
            <a:r>
              <a:rPr lang="nb-NO" dirty="0"/>
              <a:t>Argumenter: i stor grad følelsesbasert (patosfylt). Se neste bilde for uthevinger. </a:t>
            </a:r>
          </a:p>
          <a:p>
            <a:endParaRPr lang="nb-NO" dirty="0"/>
          </a:p>
        </p:txBody>
      </p:sp>
      <p:sp>
        <p:nvSpPr>
          <p:cNvPr id="4" name="Plassholder for lysbildenummer 3"/>
          <p:cNvSpPr>
            <a:spLocks noGrp="1"/>
          </p:cNvSpPr>
          <p:nvPr>
            <p:ph type="sldNum" sz="quarter" idx="5"/>
          </p:nvPr>
        </p:nvSpPr>
        <p:spPr/>
        <p:txBody>
          <a:bodyPr/>
          <a:lstStyle/>
          <a:p>
            <a:fld id="{1CAF6F1F-5D98-40C7-9896-CD47DE15B423}" type="slidenum">
              <a:rPr lang="nb-NO" smtClean="0"/>
              <a:t>11</a:t>
            </a:fld>
            <a:endParaRPr lang="nb-NO"/>
          </a:p>
        </p:txBody>
      </p:sp>
    </p:spTree>
    <p:extLst>
      <p:ext uri="{BB962C8B-B14F-4D97-AF65-F5344CB8AC3E}">
        <p14:creationId xmlns:p14="http://schemas.microsoft.com/office/powerpoint/2010/main" val="261453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Oppsummert: Enkelte ord, som </a:t>
            </a:r>
            <a:r>
              <a:rPr lang="nb-NO" i="1" dirty="0"/>
              <a:t>å smyge, sige, skvette, sjø, sju, råne, tyne, kulp, flunkende </a:t>
            </a:r>
            <a:r>
              <a:rPr lang="nb-NO" dirty="0"/>
              <a:t>kan ikke brukes i norsk fordi de er i bruk blant fattige folk («lavere klasser») og ikke blant rike («de bedre»), derfor gjør de et «ubehagelig inntrykk». </a:t>
            </a:r>
          </a:p>
          <a:p>
            <a:pPr marL="171450" indent="-171450">
              <a:buFont typeface="Arial" panose="020B0604020202020204" pitchFamily="34" charset="0"/>
              <a:buChar char="•"/>
            </a:pPr>
            <a:r>
              <a:rPr lang="nb-NO" dirty="0"/>
              <a:t>Den alminnelige stemme = overklassen? </a:t>
            </a:r>
          </a:p>
          <a:p>
            <a:pPr marL="171450" indent="-171450">
              <a:buFont typeface="Arial" panose="020B0604020202020204" pitchFamily="34" charset="0"/>
              <a:buChar char="•"/>
            </a:pPr>
            <a:r>
              <a:rPr lang="nb-NO" dirty="0"/>
              <a:t>Den kloke språkreformator = ikke Wergeland, for han er jo tilhenger av slike ord.</a:t>
            </a:r>
          </a:p>
        </p:txBody>
      </p:sp>
      <p:sp>
        <p:nvSpPr>
          <p:cNvPr id="4" name="Plassholder for lysbildenummer 3"/>
          <p:cNvSpPr>
            <a:spLocks noGrp="1"/>
          </p:cNvSpPr>
          <p:nvPr>
            <p:ph type="sldNum" sz="quarter" idx="5"/>
          </p:nvPr>
        </p:nvSpPr>
        <p:spPr/>
        <p:txBody>
          <a:bodyPr/>
          <a:lstStyle/>
          <a:p>
            <a:fld id="{1CAF6F1F-5D98-40C7-9896-CD47DE15B423}" type="slidenum">
              <a:rPr lang="nb-NO" smtClean="0"/>
              <a:t>12</a:t>
            </a:fld>
            <a:endParaRPr lang="nb-NO"/>
          </a:p>
        </p:txBody>
      </p:sp>
    </p:spTree>
    <p:extLst>
      <p:ext uri="{BB962C8B-B14F-4D97-AF65-F5344CB8AC3E}">
        <p14:creationId xmlns:p14="http://schemas.microsoft.com/office/powerpoint/2010/main" val="123705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33A55B-57D6-4931-A946-F135FAD11C0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8CF007C-98CB-4E05-AC18-63F892797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B511D96-DD1E-478F-8987-103D29A430BC}"/>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5" name="Plassholder for bunntekst 4">
            <a:extLst>
              <a:ext uri="{FF2B5EF4-FFF2-40B4-BE49-F238E27FC236}">
                <a16:creationId xmlns:a16="http://schemas.microsoft.com/office/drawing/2014/main" id="{A8ECCE80-9A17-4A9B-92D9-6E680322B2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03CAA6-913C-4EB7-A4FA-9063485F97C1}"/>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47829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8ACAC3-CBD0-4B77-8306-2C3A403B20B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42691D-921B-4E93-91B1-C172587ECB1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1A260-E3BA-4C4C-9FC3-34FC14126C0B}"/>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5" name="Plassholder for bunntekst 4">
            <a:extLst>
              <a:ext uri="{FF2B5EF4-FFF2-40B4-BE49-F238E27FC236}">
                <a16:creationId xmlns:a16="http://schemas.microsoft.com/office/drawing/2014/main" id="{F1BE338B-5402-4EC5-BDB7-8381C80068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49750BC-DFED-4CCF-B23D-DEAEB597086D}"/>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78336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34BA56E-56B7-4CB3-9A3A-741991A10B6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1864F29-1109-4FD1-AF3B-41D9FC9CE4E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00C97D-4C28-4364-AD7D-F5520B49758D}"/>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5" name="Plassholder for bunntekst 4">
            <a:extLst>
              <a:ext uri="{FF2B5EF4-FFF2-40B4-BE49-F238E27FC236}">
                <a16:creationId xmlns:a16="http://schemas.microsoft.com/office/drawing/2014/main" id="{6181AA78-FAFF-4042-BE69-B49D83DCAA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7DAEDB-FDF3-4768-9546-5C640D51D3EE}"/>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35033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3D3776-DEEE-4E32-AC63-9070D26702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163FA4A-0C0E-43FA-9C36-6F07970AE5D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BB8A09-F8FF-4B63-B5BA-9E86F1CC64E9}"/>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5" name="Plassholder for bunntekst 4">
            <a:extLst>
              <a:ext uri="{FF2B5EF4-FFF2-40B4-BE49-F238E27FC236}">
                <a16:creationId xmlns:a16="http://schemas.microsoft.com/office/drawing/2014/main" id="{4DEF2608-4DA9-4398-ADD4-025B440CF1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6F52B5-892F-47F6-A782-A76AEB631CF0}"/>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45356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72F7C0-89C5-4BBF-A174-661A5742E71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6958C5D-75E2-472C-A2B8-2B233D187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4E7429B-3879-401E-9106-2CCD9A44E936}"/>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5" name="Plassholder for bunntekst 4">
            <a:extLst>
              <a:ext uri="{FF2B5EF4-FFF2-40B4-BE49-F238E27FC236}">
                <a16:creationId xmlns:a16="http://schemas.microsoft.com/office/drawing/2014/main" id="{7976BD8B-E66A-4EC9-A6D1-851B7652EF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7A7A69-8690-41F7-BA69-D395FC8865CE}"/>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56945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F0E27-177F-4923-9DE1-9F1CE7D62C8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E73F771-7CC1-4903-B67C-BF3CA9F7FC1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B6ABEF1-D52D-4270-8D88-2123262CFF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4E16C1B-74A4-457D-9363-266AB123D3EC}"/>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6" name="Plassholder for bunntekst 5">
            <a:extLst>
              <a:ext uri="{FF2B5EF4-FFF2-40B4-BE49-F238E27FC236}">
                <a16:creationId xmlns:a16="http://schemas.microsoft.com/office/drawing/2014/main" id="{3B73196C-35C7-4955-A80F-7292B7B70FF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3326E4-F724-4745-96BC-4E2702AC8B80}"/>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02547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3C3CC6-E8A2-4B7A-BFD0-547A5FB142F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E460F8A-757A-4238-89C2-3B0F2F310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ED688D8-FA1B-4A1B-BD47-6A087220581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D2E25DD-F77E-4683-AA0E-1225077A2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C91996A-99FD-419F-B55C-27ECFC9C149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C6DAFAA-7C86-44F4-82E3-3FF7F60F690F}"/>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8" name="Plassholder for bunntekst 7">
            <a:extLst>
              <a:ext uri="{FF2B5EF4-FFF2-40B4-BE49-F238E27FC236}">
                <a16:creationId xmlns:a16="http://schemas.microsoft.com/office/drawing/2014/main" id="{2132D44C-DA4E-418E-B10F-2F95B61E7C6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DE6E03F-228E-4DC8-9BA3-720B5CAC4AF8}"/>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92178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AD2E78-2E07-4359-96CA-3D342337F54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59BD60C-0F3C-4C9D-9E1F-8A69901A7473}"/>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4" name="Plassholder for bunntekst 3">
            <a:extLst>
              <a:ext uri="{FF2B5EF4-FFF2-40B4-BE49-F238E27FC236}">
                <a16:creationId xmlns:a16="http://schemas.microsoft.com/office/drawing/2014/main" id="{DF9E9C15-F058-40FC-A6DB-6B71DAA32EF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C5BF654-C31B-4314-B4B2-11F60848F0D3}"/>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5597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B601204-5466-4C7A-9E1E-DE0D38961104}"/>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3" name="Plassholder for bunntekst 2">
            <a:extLst>
              <a:ext uri="{FF2B5EF4-FFF2-40B4-BE49-F238E27FC236}">
                <a16:creationId xmlns:a16="http://schemas.microsoft.com/office/drawing/2014/main" id="{FAAB2665-711E-4273-9488-1050238349F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3BD8CEE-1C6A-4372-B3B2-F0DF5B9DB22F}"/>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02276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0FF2D-A943-4735-84FC-4E119015B3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7974DC9-8831-4930-94E6-BA035BCB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A924E64-33F2-441E-AE03-CAD2B8036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253ADA7-B87A-4D4C-8608-B695CA55A836}"/>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6" name="Plassholder for bunntekst 5">
            <a:extLst>
              <a:ext uri="{FF2B5EF4-FFF2-40B4-BE49-F238E27FC236}">
                <a16:creationId xmlns:a16="http://schemas.microsoft.com/office/drawing/2014/main" id="{144F5A58-9DD8-46BC-AF23-A5B5911FC7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7D83F36-6DFA-42F1-9A4C-F03ED8EC846D}"/>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557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EEE8FD-1FA3-4085-A05A-E9E77380B1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7103F50-9B08-439A-A944-EB4365FF4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82CA5E06-20AF-450C-BA20-E8161CB8D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2B780B1-5CB1-442E-9287-97FD96385B9A}"/>
              </a:ext>
            </a:extLst>
          </p:cNvPr>
          <p:cNvSpPr>
            <a:spLocks noGrp="1"/>
          </p:cNvSpPr>
          <p:nvPr>
            <p:ph type="dt" sz="half" idx="10"/>
          </p:nvPr>
        </p:nvSpPr>
        <p:spPr/>
        <p:txBody>
          <a:bodyPr/>
          <a:lstStyle/>
          <a:p>
            <a:fld id="{2209F269-9F72-403E-9D6F-AEC2C215EE95}" type="datetimeFigureOut">
              <a:rPr lang="nb-NO" smtClean="0"/>
              <a:t>06.01.2025</a:t>
            </a:fld>
            <a:endParaRPr lang="nb-NO"/>
          </a:p>
        </p:txBody>
      </p:sp>
      <p:sp>
        <p:nvSpPr>
          <p:cNvPr id="6" name="Plassholder for bunntekst 5">
            <a:extLst>
              <a:ext uri="{FF2B5EF4-FFF2-40B4-BE49-F238E27FC236}">
                <a16:creationId xmlns:a16="http://schemas.microsoft.com/office/drawing/2014/main" id="{F0404A50-D893-4918-9B01-565E931B12A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9AC110D-0CC5-4F84-8F20-05016870C175}"/>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46078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95B5AC7-0794-4CB4-8404-56C4E1E3A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46AD6AC-CA55-496C-B715-5257B0175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0C3323B-09F1-4F9E-BBF7-96EDC5B72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9F269-9F72-403E-9D6F-AEC2C215EE95}" type="datetimeFigureOut">
              <a:rPr lang="nb-NO" smtClean="0"/>
              <a:t>06.01.2025</a:t>
            </a:fld>
            <a:endParaRPr lang="nb-NO"/>
          </a:p>
        </p:txBody>
      </p:sp>
      <p:sp>
        <p:nvSpPr>
          <p:cNvPr id="5" name="Plassholder for bunntekst 4">
            <a:extLst>
              <a:ext uri="{FF2B5EF4-FFF2-40B4-BE49-F238E27FC236}">
                <a16:creationId xmlns:a16="http://schemas.microsoft.com/office/drawing/2014/main" id="{F763244E-0E5D-4034-9C99-36CC7BB5A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53F45A3-6487-4AB6-9971-D932B6C90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77B83-61C4-4131-A262-B48BD48B03FE}" type="slidenum">
              <a:rPr lang="nb-NO" smtClean="0"/>
              <a:t>‹#›</a:t>
            </a:fld>
            <a:endParaRPr lang="nb-NO"/>
          </a:p>
        </p:txBody>
      </p:sp>
    </p:spTree>
    <p:extLst>
      <p:ext uri="{BB962C8B-B14F-4D97-AF65-F5344CB8AC3E}">
        <p14:creationId xmlns:p14="http://schemas.microsoft.com/office/powerpoint/2010/main" val="331316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16F6D6-2C57-5937-2568-45D617B0D913}"/>
              </a:ext>
            </a:extLst>
          </p:cNvPr>
          <p:cNvSpPr>
            <a:spLocks noGrp="1"/>
          </p:cNvSpPr>
          <p:nvPr>
            <p:ph type="title"/>
          </p:nvPr>
        </p:nvSpPr>
        <p:spPr>
          <a:xfrm>
            <a:off x="838200" y="79375"/>
            <a:ext cx="10515600" cy="1325563"/>
          </a:xfrm>
        </p:spPr>
        <p:txBody>
          <a:bodyPr>
            <a:normAutofit/>
          </a:bodyPr>
          <a:lstStyle/>
          <a:p>
            <a:r>
              <a:rPr lang="nb-NO" sz="4000" b="1" dirty="0">
                <a:solidFill>
                  <a:srgbClr val="FF0000"/>
                </a:solidFill>
                <a:latin typeface="Calibri "/>
              </a:rPr>
              <a:t>Til læreren</a:t>
            </a:r>
          </a:p>
        </p:txBody>
      </p:sp>
      <p:sp>
        <p:nvSpPr>
          <p:cNvPr id="3" name="Plassholder for innhold 2">
            <a:extLst>
              <a:ext uri="{FF2B5EF4-FFF2-40B4-BE49-F238E27FC236}">
                <a16:creationId xmlns:a16="http://schemas.microsoft.com/office/drawing/2014/main" id="{FB4881B4-0D5B-34A8-A655-71E0E4BA4CDA}"/>
              </a:ext>
            </a:extLst>
          </p:cNvPr>
          <p:cNvSpPr>
            <a:spLocks noGrp="1"/>
          </p:cNvSpPr>
          <p:nvPr>
            <p:ph idx="1"/>
          </p:nvPr>
        </p:nvSpPr>
        <p:spPr>
          <a:xfrm>
            <a:off x="838200" y="1481930"/>
            <a:ext cx="10515600" cy="5204619"/>
          </a:xfrm>
        </p:spPr>
        <p:txBody>
          <a:bodyPr>
            <a:noAutofit/>
          </a:bodyPr>
          <a:lstStyle/>
          <a:p>
            <a:r>
              <a:rPr lang="nb-NO" sz="2000" b="1" dirty="0">
                <a:solidFill>
                  <a:srgbClr val="FF0000"/>
                </a:solidFill>
              </a:rPr>
              <a:t>Tidsbruk: </a:t>
            </a:r>
            <a:r>
              <a:rPr lang="nb-NO" sz="2000" dirty="0">
                <a:solidFill>
                  <a:srgbClr val="FF0000"/>
                </a:solidFill>
              </a:rPr>
              <a:t>ca.</a:t>
            </a:r>
            <a:r>
              <a:rPr lang="nb-NO" sz="2000" b="1" dirty="0">
                <a:solidFill>
                  <a:srgbClr val="FF0000"/>
                </a:solidFill>
              </a:rPr>
              <a:t> </a:t>
            </a:r>
            <a:r>
              <a:rPr lang="nb-NO" sz="2000" dirty="0">
                <a:solidFill>
                  <a:srgbClr val="FF0000"/>
                </a:solidFill>
              </a:rPr>
              <a:t>90 minutter, avhengig av klasse og hva dere ønsker å legge vekt på. Økten kan deles opp i kortere bolker. Se ytterligere instruksjon og tidsangivelse under de enkelte lysbildene.</a:t>
            </a:r>
          </a:p>
          <a:p>
            <a:r>
              <a:rPr lang="nb-NO" sz="2000" b="1" dirty="0">
                <a:solidFill>
                  <a:srgbClr val="FF0000"/>
                </a:solidFill>
              </a:rPr>
              <a:t>Hva: </a:t>
            </a:r>
            <a:r>
              <a:rPr lang="nb-NO" sz="2000" dirty="0">
                <a:solidFill>
                  <a:srgbClr val="FF0000"/>
                </a:solidFill>
              </a:rPr>
              <a:t>forstå sammenhengen mellom dansk og norsk, og hvordan bokmål er et fornorsket dansk </a:t>
            </a:r>
          </a:p>
          <a:p>
            <a:pPr lvl="1"/>
            <a:r>
              <a:rPr lang="nb-NO" sz="1800" b="1" dirty="0">
                <a:solidFill>
                  <a:srgbClr val="FF0000"/>
                </a:solidFill>
              </a:rPr>
              <a:t>Kompetansemål: * </a:t>
            </a:r>
            <a:r>
              <a:rPr lang="nb-NO" sz="1800" dirty="0">
                <a:solidFill>
                  <a:srgbClr val="FF0000"/>
                </a:solidFill>
              </a:rPr>
              <a:t>bruke fagspråk til å beskrive særtrekk ved norsk sammenlignet med svensk, dansk og norrønt. * gjøre rede for den historiske bakgrunnen for språksituasjonen i Norge i dag</a:t>
            </a:r>
          </a:p>
          <a:p>
            <a:r>
              <a:rPr lang="nb-NO" sz="2000" b="1" dirty="0">
                <a:solidFill>
                  <a:srgbClr val="FF0000"/>
                </a:solidFill>
              </a:rPr>
              <a:t>Hvordan + hvorfor: </a:t>
            </a:r>
          </a:p>
          <a:p>
            <a:pPr lvl="1"/>
            <a:r>
              <a:rPr lang="nb-NO" sz="1800" dirty="0">
                <a:solidFill>
                  <a:srgbClr val="FF0000"/>
                </a:solidFill>
              </a:rPr>
              <a:t>sammenligne en moderne dansk tekst med en norsk tekst fra 1899 </a:t>
            </a:r>
            <a:r>
              <a:rPr lang="nb-NO" sz="1800" dirty="0">
                <a:solidFill>
                  <a:srgbClr val="FF0000"/>
                </a:solidFill>
                <a:sym typeface="Wingdings" panose="05000000000000000000" pitchFamily="2" charset="2"/>
              </a:rPr>
              <a:t> </a:t>
            </a:r>
            <a:r>
              <a:rPr lang="nb-NO" sz="1800" dirty="0">
                <a:solidFill>
                  <a:srgbClr val="FF0000"/>
                </a:solidFill>
              </a:rPr>
              <a:t>finne mange likheter og noen forskjeller</a:t>
            </a:r>
          </a:p>
          <a:p>
            <a:pPr lvl="1"/>
            <a:r>
              <a:rPr lang="nb-NO" sz="1800" dirty="0">
                <a:solidFill>
                  <a:srgbClr val="FF0000"/>
                </a:solidFill>
              </a:rPr>
              <a:t>vise den tette sammenhengen mellom dansk og bokmål + skape refleksjon omkring dansk og norsk rettskriving</a:t>
            </a:r>
          </a:p>
          <a:p>
            <a:pPr lvl="1"/>
            <a:r>
              <a:rPr lang="nb-NO" sz="1800" dirty="0">
                <a:solidFill>
                  <a:srgbClr val="FF0000"/>
                </a:solidFill>
              </a:rPr>
              <a:t>foreta et tilbakeblikk på språkdebatten før 1850, da Wergeland talte for fornorsking, mens P.A. Munch argumenterte imot dette</a:t>
            </a:r>
          </a:p>
          <a:p>
            <a:pPr lvl="1"/>
            <a:r>
              <a:rPr lang="nb-NO" sz="1800" dirty="0">
                <a:solidFill>
                  <a:srgbClr val="FF0000"/>
                </a:solidFill>
              </a:rPr>
              <a:t>la elevene skrive en kort tekst der de oppsummerer for seg selv hva de har lært i denne økten</a:t>
            </a:r>
          </a:p>
          <a:p>
            <a:pPr marL="0" indent="0">
              <a:buNone/>
            </a:pPr>
            <a:endParaRPr lang="nb-NO" sz="800" dirty="0"/>
          </a:p>
          <a:p>
            <a:r>
              <a:rPr lang="nn-NO" sz="2000" dirty="0">
                <a:solidFill>
                  <a:srgbClr val="FF0000"/>
                </a:solidFill>
                <a:cs typeface="Calibri" panose="020F0502020204030204" pitchFamily="34" charset="0"/>
              </a:rPr>
              <a:t>Dette er </a:t>
            </a:r>
            <a:r>
              <a:rPr lang="nn-NO" sz="2000" dirty="0" err="1">
                <a:solidFill>
                  <a:srgbClr val="FF0000"/>
                </a:solidFill>
                <a:cs typeface="Calibri" panose="020F0502020204030204" pitchFamily="34" charset="0"/>
              </a:rPr>
              <a:t>rettighetsbelagt</a:t>
            </a:r>
            <a:r>
              <a:rPr lang="nn-NO" sz="2000" dirty="0">
                <a:solidFill>
                  <a:srgbClr val="FF0000"/>
                </a:solidFill>
                <a:cs typeface="Calibri" panose="020F0502020204030204" pitchFamily="34" charset="0"/>
              </a:rPr>
              <a:t> materiale. Takk for at du </a:t>
            </a:r>
            <a:r>
              <a:rPr lang="nn-NO" sz="2000" b="1" dirty="0">
                <a:solidFill>
                  <a:srgbClr val="FF0000"/>
                </a:solidFill>
                <a:cs typeface="Calibri" panose="020F0502020204030204" pitchFamily="34" charset="0"/>
              </a:rPr>
              <a:t>IKKE </a:t>
            </a:r>
            <a:r>
              <a:rPr lang="nn-NO" sz="2000" dirty="0" err="1">
                <a:solidFill>
                  <a:srgbClr val="FF0000"/>
                </a:solidFill>
                <a:cs typeface="Calibri" panose="020F0502020204030204" pitchFamily="34" charset="0"/>
              </a:rPr>
              <a:t>videresender</a:t>
            </a:r>
            <a:r>
              <a:rPr lang="nn-NO" sz="2000" dirty="0">
                <a:solidFill>
                  <a:srgbClr val="FF0000"/>
                </a:solidFill>
                <a:cs typeface="Calibri" panose="020F0502020204030204" pitchFamily="34" charset="0"/>
              </a:rPr>
              <a:t> </a:t>
            </a:r>
            <a:r>
              <a:rPr lang="nn-NO" sz="2000" dirty="0" err="1">
                <a:solidFill>
                  <a:srgbClr val="FF0000"/>
                </a:solidFill>
                <a:cs typeface="Calibri" panose="020F0502020204030204" pitchFamily="34" charset="0"/>
              </a:rPr>
              <a:t>PPT’en</a:t>
            </a:r>
            <a:r>
              <a:rPr lang="nn-NO" sz="2000" dirty="0">
                <a:solidFill>
                  <a:srgbClr val="FF0000"/>
                </a:solidFill>
                <a:cs typeface="Calibri" panose="020F0502020204030204" pitchFamily="34" charset="0"/>
              </a:rPr>
              <a:t> til </a:t>
            </a:r>
            <a:r>
              <a:rPr lang="nn-NO" sz="2000" dirty="0" err="1">
                <a:solidFill>
                  <a:srgbClr val="FF0000"/>
                </a:solidFill>
                <a:cs typeface="Calibri" panose="020F0502020204030204" pitchFamily="34" charset="0"/>
              </a:rPr>
              <a:t>lærere</a:t>
            </a:r>
            <a:r>
              <a:rPr lang="nn-NO" sz="2000" dirty="0">
                <a:solidFill>
                  <a:srgbClr val="FF0000"/>
                </a:solidFill>
                <a:cs typeface="Calibri" panose="020F0502020204030204" pitchFamily="34" charset="0"/>
              </a:rPr>
              <a:t> som </a:t>
            </a:r>
            <a:r>
              <a:rPr lang="nn-NO" sz="2000" dirty="0" err="1">
                <a:solidFill>
                  <a:srgbClr val="FF0000"/>
                </a:solidFill>
                <a:cs typeface="Calibri" panose="020F0502020204030204" pitchFamily="34" charset="0"/>
              </a:rPr>
              <a:t>ikke</a:t>
            </a:r>
            <a:r>
              <a:rPr lang="nn-NO" sz="2000" dirty="0">
                <a:solidFill>
                  <a:srgbClr val="FF0000"/>
                </a:solidFill>
                <a:cs typeface="Calibri" panose="020F0502020204030204" pitchFamily="34" charset="0"/>
              </a:rPr>
              <a:t> bruker </a:t>
            </a:r>
            <a:r>
              <a:rPr lang="nn-NO" sz="2000" i="1" dirty="0">
                <a:solidFill>
                  <a:srgbClr val="FF0000"/>
                </a:solidFill>
                <a:cs typeface="Calibri" panose="020F0502020204030204" pitchFamily="34" charset="0"/>
              </a:rPr>
              <a:t>Intertekst</a:t>
            </a:r>
            <a:r>
              <a:rPr lang="nn-NO" sz="2000" dirty="0">
                <a:solidFill>
                  <a:srgbClr val="FF0000"/>
                </a:solidFill>
                <a:cs typeface="Calibri" panose="020F0502020204030204" pitchFamily="34" charset="0"/>
              </a:rPr>
              <a:t>.</a:t>
            </a:r>
          </a:p>
        </p:txBody>
      </p:sp>
    </p:spTree>
    <p:extLst>
      <p:ext uri="{BB962C8B-B14F-4D97-AF65-F5344CB8AC3E}">
        <p14:creationId xmlns:p14="http://schemas.microsoft.com/office/powerpoint/2010/main" val="408325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a:xfrm>
            <a:off x="838200" y="205216"/>
            <a:ext cx="10515600" cy="1325563"/>
          </a:xfrm>
        </p:spPr>
        <p:txBody>
          <a:bodyPr anchor="ctr">
            <a:normAutofit/>
          </a:bodyPr>
          <a:lstStyle/>
          <a:p>
            <a:r>
              <a:rPr lang="nb-NO" sz="4000" b="1" dirty="0">
                <a:latin typeface="Calibri "/>
              </a:rPr>
              <a:t>Tre linjer i språkdebatten på 1800-tallet </a:t>
            </a:r>
          </a:p>
        </p:txBody>
      </p:sp>
      <p:pic>
        <p:nvPicPr>
          <p:cNvPr id="5" name="Bilde 4">
            <a:extLst>
              <a:ext uri="{FF2B5EF4-FFF2-40B4-BE49-F238E27FC236}">
                <a16:creationId xmlns:a16="http://schemas.microsoft.com/office/drawing/2014/main" id="{F489AFF0-E701-252E-2B1A-A43EA0695B98}"/>
              </a:ext>
            </a:extLst>
          </p:cNvPr>
          <p:cNvPicPr>
            <a:picLocks noChangeAspect="1"/>
          </p:cNvPicPr>
          <p:nvPr/>
        </p:nvPicPr>
        <p:blipFill rotWithShape="1">
          <a:blip r:embed="rId2"/>
          <a:srcRect t="7269" r="-2" b="15261"/>
          <a:stretch/>
        </p:blipFill>
        <p:spPr>
          <a:xfrm>
            <a:off x="1125414" y="1818554"/>
            <a:ext cx="4522397" cy="3797761"/>
          </a:xfrm>
          <a:prstGeom prst="rect">
            <a:avLst/>
          </a:prstGeom>
          <a:noFill/>
        </p:spPr>
      </p:pic>
      <p:sp>
        <p:nvSpPr>
          <p:cNvPr id="3" name="Plassholder for innhold 2">
            <a:extLst>
              <a:ext uri="{FF2B5EF4-FFF2-40B4-BE49-F238E27FC236}">
                <a16:creationId xmlns:a16="http://schemas.microsoft.com/office/drawing/2014/main" id="{2D886A36-6A75-4DC4-90FB-88EC0B3D5651}"/>
              </a:ext>
            </a:extLst>
          </p:cNvPr>
          <p:cNvSpPr>
            <a:spLocks noGrp="1"/>
          </p:cNvSpPr>
          <p:nvPr>
            <p:ph sz="half" idx="2"/>
          </p:nvPr>
        </p:nvSpPr>
        <p:spPr>
          <a:xfrm>
            <a:off x="6096000" y="1648289"/>
            <a:ext cx="5824251" cy="4684169"/>
          </a:xfrm>
        </p:spPr>
        <p:txBody>
          <a:bodyPr>
            <a:normAutofit/>
          </a:bodyPr>
          <a:lstStyle/>
          <a:p>
            <a:r>
              <a:rPr lang="nb-NO" b="1" dirty="0"/>
              <a:t>Henrik Wergeland: </a:t>
            </a:r>
            <a:r>
              <a:rPr lang="nb-NO" dirty="0"/>
              <a:t>ønsket å fornorske dansk språk </a:t>
            </a:r>
          </a:p>
          <a:p>
            <a:endParaRPr lang="nb-NO" sz="1000" dirty="0"/>
          </a:p>
          <a:p>
            <a:r>
              <a:rPr lang="nb-NO" b="1" dirty="0"/>
              <a:t>Johan Sebastian Welhaven: </a:t>
            </a:r>
            <a:r>
              <a:rPr lang="nb-NO" dirty="0"/>
              <a:t>ønsket å beholde dansk </a:t>
            </a:r>
          </a:p>
          <a:p>
            <a:endParaRPr lang="nb-NO" sz="1000" dirty="0"/>
          </a:p>
          <a:p>
            <a:r>
              <a:rPr lang="nb-NO" b="1" dirty="0"/>
              <a:t>P. A. Munch: </a:t>
            </a:r>
            <a:r>
              <a:rPr lang="nb-NO" dirty="0"/>
              <a:t>ønsket å skape et norsk skriftspråk av «en av våre reneste allmuedialekter»</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9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p:txBody>
          <a:bodyPr>
            <a:normAutofit/>
          </a:bodyPr>
          <a:lstStyle/>
          <a:p>
            <a:r>
              <a:rPr lang="nb-NO" sz="4000" b="1" dirty="0">
                <a:latin typeface="Calibri "/>
              </a:rPr>
              <a:t>P. A. Munch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p:txBody>
          <a:bodyPr/>
          <a:lstStyle/>
          <a:p>
            <a:r>
              <a:rPr lang="nb-NO" dirty="0"/>
              <a:t>«Språkreformatorene pleier også å ta opp flere ord som vel er ekte norske, men så lite anvendelige at de bare gjør en høyst dårlig figur. Mange gamle ord kunne vel tåles i et ellers godt språk, men der er også en hel del som er blitt så alminnelige for de lavere klasser og så sjeldne blant de bedre at deres inntrykk må være såre ubehagelig. Blant dem er: «å smyge, sige, skvette, sjø, sju, råne, tyne, kulp, flunkende» osv. Den alminnelige stemme har nå engang erklært seg imot dem; og så meget er visst, at den kloke språkreformator i det minste ikke ville begynne med innføre ord av denne natur. […]»</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7098B5F1-629B-CB2C-F204-1F831135B6FE}"/>
              </a:ext>
            </a:extLst>
          </p:cNvPr>
          <p:cNvSpPr txBox="1"/>
          <p:nvPr/>
        </p:nvSpPr>
        <p:spPr>
          <a:xfrm>
            <a:off x="5433419" y="230188"/>
            <a:ext cx="6570160" cy="1200329"/>
          </a:xfrm>
          <a:prstGeom prst="rect">
            <a:avLst/>
          </a:prstGeom>
          <a:solidFill>
            <a:srgbClr val="4FA3A7"/>
          </a:solid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nb-NO" sz="2400" dirty="0"/>
              <a:t>Hva er hovedsynet i dette utdraget? </a:t>
            </a:r>
          </a:p>
          <a:p>
            <a:r>
              <a:rPr lang="nb-NO" sz="2400" dirty="0"/>
              <a:t>Hvilke argumenter finner du? </a:t>
            </a:r>
          </a:p>
          <a:p>
            <a:r>
              <a:rPr lang="nb-NO" sz="2400" dirty="0"/>
              <a:t>Hva mener du om de norske ordene som er nevnt? </a:t>
            </a:r>
          </a:p>
        </p:txBody>
      </p:sp>
    </p:spTree>
    <p:extLst>
      <p:ext uri="{BB962C8B-B14F-4D97-AF65-F5344CB8AC3E}">
        <p14:creationId xmlns:p14="http://schemas.microsoft.com/office/powerpoint/2010/main" val="34294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p:txBody>
          <a:bodyPr>
            <a:normAutofit/>
          </a:bodyPr>
          <a:lstStyle/>
          <a:p>
            <a:r>
              <a:rPr lang="nb-NO" sz="4000" b="1" dirty="0">
                <a:latin typeface="Calibri "/>
              </a:rPr>
              <a:t>Munchs argumenterer er følelsesladde og viser verdiene og språkholdningene hans: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p:txBody>
          <a:bodyPr/>
          <a:lstStyle/>
          <a:p>
            <a:r>
              <a:rPr lang="nb-NO" dirty="0"/>
              <a:t>«Språkreformatorene pleier også å ta opp flere ord som vel er ekte norske, men </a:t>
            </a:r>
            <a:r>
              <a:rPr lang="nb-NO" b="1" dirty="0"/>
              <a:t>så lite anvendelige </a:t>
            </a:r>
            <a:r>
              <a:rPr lang="nb-NO" dirty="0"/>
              <a:t>at de bare gjør en </a:t>
            </a:r>
            <a:r>
              <a:rPr lang="nb-NO" b="1" dirty="0"/>
              <a:t>høyst dårlig figur</a:t>
            </a:r>
            <a:r>
              <a:rPr lang="nb-NO" dirty="0"/>
              <a:t>. Mange gamle ord kunne vel tåles i et ellers godt språk, men der er også en hel del som er </a:t>
            </a:r>
            <a:r>
              <a:rPr lang="nb-NO" b="1" dirty="0"/>
              <a:t>blitt så alminnelige for de lavere klasser og så sjeldne blant de bedre</a:t>
            </a:r>
            <a:r>
              <a:rPr lang="nb-NO" dirty="0"/>
              <a:t> at deres inntrykk må være </a:t>
            </a:r>
            <a:r>
              <a:rPr lang="nb-NO" b="1" dirty="0"/>
              <a:t>såre ubehagelig</a:t>
            </a:r>
            <a:r>
              <a:rPr lang="nb-NO" dirty="0"/>
              <a:t>. Blant dem er: «</a:t>
            </a:r>
            <a:r>
              <a:rPr lang="nb-NO" dirty="0">
                <a:solidFill>
                  <a:schemeClr val="accent2">
                    <a:lumMod val="50000"/>
                  </a:schemeClr>
                </a:solidFill>
              </a:rPr>
              <a:t>å smyge, sige, skvette, sjø, sju, råne, tyne, kulp</a:t>
            </a:r>
            <a:r>
              <a:rPr lang="nb-NO" dirty="0"/>
              <a:t>, </a:t>
            </a:r>
            <a:r>
              <a:rPr lang="nb-NO" dirty="0">
                <a:solidFill>
                  <a:schemeClr val="accent2">
                    <a:lumMod val="50000"/>
                  </a:schemeClr>
                </a:solidFill>
              </a:rPr>
              <a:t>flunkende</a:t>
            </a:r>
            <a:r>
              <a:rPr lang="nb-NO" dirty="0"/>
              <a:t>» osv. </a:t>
            </a:r>
            <a:r>
              <a:rPr lang="nb-NO" b="1" dirty="0"/>
              <a:t>Den alminnelige stemme </a:t>
            </a:r>
            <a:r>
              <a:rPr lang="nb-NO" dirty="0"/>
              <a:t>har nå engang erklært seg imot dem; og så meget er visst, at </a:t>
            </a:r>
            <a:r>
              <a:rPr lang="nb-NO" b="1" dirty="0"/>
              <a:t>den kloke språkreformator </a:t>
            </a:r>
            <a:r>
              <a:rPr lang="nb-NO" dirty="0"/>
              <a:t>i det minste ikke ville begynne med innføre ord av denne natur.</a:t>
            </a:r>
            <a:r>
              <a:rPr lang="nb-NO" b="1" dirty="0"/>
              <a:t> </a:t>
            </a:r>
            <a:r>
              <a:rPr lang="nb-NO" dirty="0"/>
              <a:t>[…]» </a:t>
            </a:r>
          </a:p>
          <a:p>
            <a:endParaRPr lang="nb-NO" dirty="0"/>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1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a:xfrm>
            <a:off x="3514381" y="306936"/>
            <a:ext cx="8015689" cy="1325563"/>
          </a:xfrm>
        </p:spPr>
        <p:txBody>
          <a:bodyPr>
            <a:normAutofit/>
          </a:bodyPr>
          <a:lstStyle/>
          <a:p>
            <a:r>
              <a:rPr lang="nb-NO" sz="4000" b="1" dirty="0">
                <a:latin typeface="Calibri "/>
              </a:rPr>
              <a:t>Henrik Wergeland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a:xfrm>
            <a:off x="3514381" y="1448723"/>
            <a:ext cx="8494005" cy="4941059"/>
          </a:xfrm>
        </p:spPr>
        <p:txBody>
          <a:bodyPr>
            <a:normAutofit lnSpcReduction="10000"/>
          </a:bodyPr>
          <a:lstStyle/>
          <a:p>
            <a:r>
              <a:rPr lang="nb-NO" sz="2000" dirty="0">
                <a:effectLst/>
                <a:latin typeface="Calibri" panose="020F0502020204030204" pitchFamily="34" charset="0"/>
                <a:ea typeface="Calibri" panose="020F0502020204030204" pitchFamily="34" charset="0"/>
                <a:cs typeface="Times New Roman" panose="02020603050405020304" pitchFamily="18" charset="0"/>
              </a:rPr>
              <a:t>«Nordmannen er vel opplært til å si og skrive «vannfall» […] men, uten å forkaste dette ord, sier han heller «foss», for dermed synes han bedre både å se og å høre skummet, spruten og den voldsomme farten. Norges fosser, vet han, er ikke matte plaskende fall fra et møllehjul. Han lærer å si «vannfallets brak eller larm», men han sier heller «fossens </a:t>
            </a:r>
            <a:r>
              <a:rPr lang="nb-NO" sz="2000" i="1" dirty="0">
                <a:effectLst/>
                <a:latin typeface="Calibri" panose="020F0502020204030204" pitchFamily="34" charset="0"/>
                <a:ea typeface="Calibri" panose="020F0502020204030204" pitchFamily="34" charset="0"/>
                <a:cs typeface="Times New Roman" panose="02020603050405020304" pitchFamily="18" charset="0"/>
              </a:rPr>
              <a:t>dur</a:t>
            </a:r>
            <a:r>
              <a:rPr lang="nb-NO" sz="2000" dirty="0">
                <a:effectLst/>
                <a:latin typeface="Calibri" panose="020F0502020204030204" pitchFamily="34" charset="0"/>
                <a:ea typeface="Calibri" panose="020F0502020204030204" pitchFamily="34" charset="0"/>
                <a:cs typeface="Times New Roman" panose="02020603050405020304" pitchFamily="18" charset="0"/>
              </a:rPr>
              <a:t>, fossen </a:t>
            </a:r>
            <a:r>
              <a:rPr lang="nb-NO" sz="2000" i="1" dirty="0">
                <a:effectLst/>
                <a:latin typeface="Calibri" panose="020F0502020204030204" pitchFamily="34" charset="0"/>
                <a:ea typeface="Calibri" panose="020F0502020204030204" pitchFamily="34" charset="0"/>
                <a:cs typeface="Times New Roman" panose="02020603050405020304" pitchFamily="18" charset="0"/>
              </a:rPr>
              <a:t>durer, </a:t>
            </a:r>
            <a:r>
              <a:rPr lang="nb-NO" sz="2000" dirty="0">
                <a:effectLst/>
                <a:latin typeface="Calibri" panose="020F0502020204030204" pitchFamily="34" charset="0"/>
                <a:ea typeface="Calibri" panose="020F0502020204030204" pitchFamily="34" charset="0"/>
                <a:cs typeface="Times New Roman" panose="02020603050405020304" pitchFamily="18" charset="0"/>
              </a:rPr>
              <a:t>i «</a:t>
            </a:r>
            <a:r>
              <a:rPr lang="nb-NO" sz="2000" i="1" dirty="0" err="1">
                <a:effectLst/>
                <a:latin typeface="Calibri" panose="020F0502020204030204" pitchFamily="34" charset="0"/>
                <a:ea typeface="Calibri" panose="020F0502020204030204" pitchFamily="34" charset="0"/>
                <a:cs typeface="Times New Roman" panose="02020603050405020304" pitchFamily="18" charset="0"/>
              </a:rPr>
              <a:t>fosseduret</a:t>
            </a:r>
            <a:r>
              <a:rPr lang="nb-NO" sz="2000" i="1"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a:effectLst/>
                <a:latin typeface="Calibri" panose="020F0502020204030204" pitchFamily="34" charset="0"/>
                <a:ea typeface="Calibri" panose="020F0502020204030204" pitchFamily="34" charset="0"/>
                <a:cs typeface="Times New Roman" panose="02020603050405020304" pitchFamily="18" charset="0"/>
              </a:rPr>
              <a:t>hører han den bedre. […] </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Ville man gå gjennom anklagene ord for ord, da ville en sunn og rettferdig dømmekraft utrustet med et godt norsk øre, både finne at de [ordene] er ekte norsk i fødsel, klang og betydning, og at de som oftest er korte, bestemte, uttrykksfulle, av god malm og opphav, maleriske, ja ofte uunnværlige der de står. </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At de opptas etter visst valg skal man også merke seg, og at dette skjer etter beste skjønn […]. Klart må det også være at de opptatte ord ikke kunne påtvinges eller straks stemples til allment bruk, men at disse odelsbårne etterkommere av gammelnorske aner kun framtrer med enkeltmanns anbefaling, ansøkende om borgerrett i det nye Norge. Det står hver mann fritt for å tale imot eller for dem […]»</a:t>
            </a:r>
          </a:p>
          <a:p>
            <a:endParaRPr lang="nb-NO" dirty="0"/>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A90F2598-64FE-9A65-A1AC-FA4E4810C2EF}"/>
              </a:ext>
            </a:extLst>
          </p:cNvPr>
          <p:cNvSpPr txBox="1"/>
          <p:nvPr/>
        </p:nvSpPr>
        <p:spPr>
          <a:xfrm>
            <a:off x="7982383" y="97673"/>
            <a:ext cx="4100818" cy="1015663"/>
          </a:xfrm>
          <a:prstGeom prst="rect">
            <a:avLst/>
          </a:prstGeom>
          <a:solidFill>
            <a:srgbClr val="4FA3A7"/>
          </a:solid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nb-NO" sz="2000" dirty="0"/>
              <a:t>Hva er hovedsynet i dette utdraget? </a:t>
            </a:r>
          </a:p>
          <a:p>
            <a:r>
              <a:rPr lang="nb-NO" sz="2000" dirty="0"/>
              <a:t>Hvilke argumenter finner du?</a:t>
            </a:r>
          </a:p>
          <a:p>
            <a:r>
              <a:rPr lang="nb-NO" sz="2000" dirty="0"/>
              <a:t>Hvilke holdninger kommer til uttrykk? </a:t>
            </a:r>
          </a:p>
        </p:txBody>
      </p:sp>
      <p:pic>
        <p:nvPicPr>
          <p:cNvPr id="6" name="Bilde 5">
            <a:extLst>
              <a:ext uri="{FF2B5EF4-FFF2-40B4-BE49-F238E27FC236}">
                <a16:creationId xmlns:a16="http://schemas.microsoft.com/office/drawing/2014/main" id="{7784BADF-D7F8-1612-59BF-C1EA5D1B603B}"/>
              </a:ext>
            </a:extLst>
          </p:cNvPr>
          <p:cNvPicPr>
            <a:picLocks noChangeAspect="1"/>
          </p:cNvPicPr>
          <p:nvPr/>
        </p:nvPicPr>
        <p:blipFill>
          <a:blip r:embed="rId4"/>
          <a:stretch>
            <a:fillRect/>
          </a:stretch>
        </p:blipFill>
        <p:spPr>
          <a:xfrm>
            <a:off x="0" y="0"/>
            <a:ext cx="3161841" cy="6467998"/>
          </a:xfrm>
          <a:prstGeom prst="rect">
            <a:avLst/>
          </a:prstGeom>
        </p:spPr>
      </p:pic>
    </p:spTree>
    <p:extLst>
      <p:ext uri="{BB962C8B-B14F-4D97-AF65-F5344CB8AC3E}">
        <p14:creationId xmlns:p14="http://schemas.microsoft.com/office/powerpoint/2010/main" val="29866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a:xfrm>
            <a:off x="1186148" y="1125415"/>
            <a:ext cx="10167651" cy="5051548"/>
          </a:xfrm>
        </p:spPr>
        <p:txBody>
          <a:bodyPr>
            <a:normAutofit fontScale="85000" lnSpcReduction="20000"/>
          </a:bodyPr>
          <a:lstStyle/>
          <a:p>
            <a:r>
              <a:rPr lang="nb-NO" sz="2800" dirty="0">
                <a:effectLst/>
                <a:latin typeface="Calibri" panose="020F0502020204030204" pitchFamily="34" charset="0"/>
                <a:ea typeface="Calibri" panose="020F0502020204030204" pitchFamily="34" charset="0"/>
                <a:cs typeface="Times New Roman" panose="02020603050405020304" pitchFamily="18" charset="0"/>
              </a:rPr>
              <a:t>Nordmannen er vel opplært til å si og skrive «vannfall» […] men, uten å forkaste dette ord, sier han heller «foss»,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for dermed synes han bedre både å se og å høre skummet, spruten og den voldsomme farten</a:t>
            </a:r>
            <a:r>
              <a:rPr lang="nb-NO" sz="2800" dirty="0">
                <a:effectLst/>
                <a:latin typeface="Calibri" panose="020F0502020204030204" pitchFamily="34" charset="0"/>
                <a:ea typeface="Calibri" panose="020F0502020204030204" pitchFamily="34" charset="0"/>
                <a:cs typeface="Times New Roman" panose="02020603050405020304" pitchFamily="18" charset="0"/>
              </a:rPr>
              <a:t>. Norges fosser, vet han, er ikke matte plaskende fall fra et møllehjul. Han lærer å si «vannfallets brak eller larm», men han sier heller «fossens </a:t>
            </a:r>
            <a:r>
              <a:rPr lang="nb-NO" sz="2800" i="1" dirty="0">
                <a:effectLst/>
                <a:latin typeface="Calibri" panose="020F0502020204030204" pitchFamily="34" charset="0"/>
                <a:ea typeface="Calibri" panose="020F0502020204030204" pitchFamily="34" charset="0"/>
                <a:cs typeface="Times New Roman" panose="02020603050405020304" pitchFamily="18" charset="0"/>
              </a:rPr>
              <a:t>dur</a:t>
            </a:r>
            <a:r>
              <a:rPr lang="nb-NO" sz="2800" dirty="0">
                <a:effectLst/>
                <a:latin typeface="Calibri" panose="020F0502020204030204" pitchFamily="34" charset="0"/>
                <a:ea typeface="Calibri" panose="020F0502020204030204" pitchFamily="34" charset="0"/>
                <a:cs typeface="Times New Roman" panose="02020603050405020304" pitchFamily="18" charset="0"/>
              </a:rPr>
              <a:t>, fossen </a:t>
            </a:r>
            <a:r>
              <a:rPr lang="nb-NO" sz="2800" i="1" dirty="0">
                <a:effectLst/>
                <a:latin typeface="Calibri" panose="020F0502020204030204" pitchFamily="34" charset="0"/>
                <a:ea typeface="Calibri" panose="020F0502020204030204" pitchFamily="34" charset="0"/>
                <a:cs typeface="Times New Roman" panose="02020603050405020304" pitchFamily="18" charset="0"/>
              </a:rPr>
              <a:t>durer, </a:t>
            </a:r>
            <a:r>
              <a:rPr lang="nb-NO" sz="2800" dirty="0">
                <a:effectLst/>
                <a:latin typeface="Calibri" panose="020F0502020204030204" pitchFamily="34" charset="0"/>
                <a:ea typeface="Calibri" panose="020F0502020204030204" pitchFamily="34" charset="0"/>
                <a:cs typeface="Times New Roman" panose="02020603050405020304" pitchFamily="18" charset="0"/>
              </a:rPr>
              <a:t>i «</a:t>
            </a:r>
            <a:r>
              <a:rPr lang="nb-NO" sz="2800" i="1" dirty="0" err="1">
                <a:effectLst/>
                <a:latin typeface="Calibri" panose="020F0502020204030204" pitchFamily="34" charset="0"/>
                <a:ea typeface="Calibri" panose="020F0502020204030204" pitchFamily="34" charset="0"/>
                <a:cs typeface="Times New Roman" panose="02020603050405020304" pitchFamily="18" charset="0"/>
              </a:rPr>
              <a:t>fosseduret</a:t>
            </a:r>
            <a:r>
              <a:rPr lang="nb-NO" sz="2800" i="1" dirty="0">
                <a:effectLst/>
                <a:latin typeface="Calibri" panose="020F0502020204030204" pitchFamily="34" charset="0"/>
                <a:ea typeface="Calibri" panose="020F0502020204030204" pitchFamily="34" charset="0"/>
                <a:cs typeface="Times New Roman" panose="02020603050405020304" pitchFamily="18" charset="0"/>
              </a:rPr>
              <a:t>»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hører han den bedre</a:t>
            </a:r>
            <a:r>
              <a:rPr lang="nb-NO" sz="2800" dirty="0">
                <a:effectLst/>
                <a:latin typeface="Calibri" panose="020F0502020204030204" pitchFamily="34" charset="0"/>
                <a:ea typeface="Calibri" panose="020F0502020204030204" pitchFamily="34" charset="0"/>
                <a:cs typeface="Times New Roman" panose="02020603050405020304" pitchFamily="18" charset="0"/>
              </a:rPr>
              <a:t>. […] </a:t>
            </a:r>
          </a:p>
          <a:p>
            <a:r>
              <a:rPr lang="nb-NO" sz="2800" dirty="0">
                <a:effectLst/>
                <a:latin typeface="Calibri" panose="020F0502020204030204" pitchFamily="34" charset="0"/>
                <a:ea typeface="Calibri" panose="020F0502020204030204" pitchFamily="34" charset="0"/>
                <a:cs typeface="Times New Roman" panose="02020603050405020304" pitchFamily="18" charset="0"/>
              </a:rPr>
              <a:t>Ville man gå gjennom anklagene ord for ord, da ville en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sunn og rettferdig dømmekraft </a:t>
            </a:r>
            <a:r>
              <a:rPr lang="nb-NO" sz="2800" dirty="0">
                <a:effectLst/>
                <a:latin typeface="Calibri" panose="020F0502020204030204" pitchFamily="34" charset="0"/>
                <a:ea typeface="Calibri" panose="020F0502020204030204" pitchFamily="34" charset="0"/>
                <a:cs typeface="Times New Roman" panose="02020603050405020304" pitchFamily="18" charset="0"/>
              </a:rPr>
              <a:t>utrustet med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et godt norsk øre</a:t>
            </a:r>
            <a:r>
              <a:rPr lang="nb-NO" sz="2800" dirty="0">
                <a:effectLst/>
                <a:latin typeface="Calibri" panose="020F0502020204030204" pitchFamily="34" charset="0"/>
                <a:ea typeface="Calibri" panose="020F0502020204030204" pitchFamily="34" charset="0"/>
                <a:cs typeface="Times New Roman" panose="02020603050405020304" pitchFamily="18" charset="0"/>
              </a:rPr>
              <a:t>, både finne at de [ordene] er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ekte norsk</a:t>
            </a:r>
            <a:r>
              <a:rPr lang="nb-NO" sz="2800" dirty="0">
                <a:effectLst/>
                <a:latin typeface="Calibri" panose="020F0502020204030204" pitchFamily="34" charset="0"/>
                <a:ea typeface="Calibri" panose="020F0502020204030204" pitchFamily="34" charset="0"/>
                <a:cs typeface="Times New Roman" panose="02020603050405020304" pitchFamily="18" charset="0"/>
              </a:rPr>
              <a:t> i fødsel, klang og betydning, og at de som oftest er korte, bestemte,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uttrykksfulle, av god malm og opphav, maleriske, ja ofte uunnværlige der de står. </a:t>
            </a:r>
          </a:p>
          <a:p>
            <a:r>
              <a:rPr lang="nb-NO" sz="2800" dirty="0">
                <a:effectLst/>
                <a:latin typeface="Calibri" panose="020F0502020204030204" pitchFamily="34" charset="0"/>
                <a:ea typeface="Calibri" panose="020F0502020204030204" pitchFamily="34" charset="0"/>
                <a:cs typeface="Times New Roman" panose="02020603050405020304" pitchFamily="18" charset="0"/>
              </a:rPr>
              <a:t>At de opptas etter visst valg skal man også merke seg, og at dette skjer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etter beste skjønn </a:t>
            </a:r>
            <a:r>
              <a:rPr lang="nb-NO" sz="2800" dirty="0">
                <a:effectLst/>
                <a:latin typeface="Calibri" panose="020F0502020204030204" pitchFamily="34" charset="0"/>
                <a:ea typeface="Calibri" panose="020F0502020204030204" pitchFamily="34" charset="0"/>
                <a:cs typeface="Times New Roman" panose="02020603050405020304" pitchFamily="18" charset="0"/>
              </a:rPr>
              <a:t>[…]. Klart må det også være at de opptatte ord ikke kunne påtvinges eller straks stemples til allment bruk, men at disse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odelsbårne etterkommere av gammelnorske aner </a:t>
            </a:r>
            <a:r>
              <a:rPr lang="nb-NO" sz="2800" dirty="0">
                <a:effectLst/>
                <a:latin typeface="Calibri" panose="020F0502020204030204" pitchFamily="34" charset="0"/>
                <a:ea typeface="Calibri" panose="020F0502020204030204" pitchFamily="34" charset="0"/>
                <a:cs typeface="Times New Roman" panose="02020603050405020304" pitchFamily="18" charset="0"/>
              </a:rPr>
              <a:t>kun framtrer </a:t>
            </a:r>
            <a:r>
              <a:rPr lang="nb-NO" sz="2800" b="1" dirty="0">
                <a:effectLst/>
                <a:latin typeface="Calibri" panose="020F0502020204030204" pitchFamily="34" charset="0"/>
                <a:ea typeface="Calibri" panose="020F0502020204030204" pitchFamily="34" charset="0"/>
                <a:cs typeface="Times New Roman" panose="02020603050405020304" pitchFamily="18" charset="0"/>
              </a:rPr>
              <a:t>med enkeltmanns anbefaling</a:t>
            </a:r>
            <a:r>
              <a:rPr lang="nb-NO" sz="2800" dirty="0">
                <a:effectLst/>
                <a:latin typeface="Calibri" panose="020F0502020204030204" pitchFamily="34" charset="0"/>
                <a:ea typeface="Calibri" panose="020F0502020204030204" pitchFamily="34" charset="0"/>
                <a:cs typeface="Times New Roman" panose="02020603050405020304" pitchFamily="18" charset="0"/>
              </a:rPr>
              <a:t>, ansøkende om borgerrett i det nye Norge. Det står hver mann fritt for å tale imot eller for dem […]</a:t>
            </a:r>
          </a:p>
          <a:p>
            <a:endParaRPr lang="nb-NO" dirty="0"/>
          </a:p>
          <a:p>
            <a:endParaRPr lang="nb-NO" dirty="0"/>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Snakkeboble: oval 3">
            <a:extLst>
              <a:ext uri="{FF2B5EF4-FFF2-40B4-BE49-F238E27FC236}">
                <a16:creationId xmlns:a16="http://schemas.microsoft.com/office/drawing/2014/main" id="{C6F6FDD2-31C2-B346-C31B-31767F37824D}"/>
              </a:ext>
            </a:extLst>
          </p:cNvPr>
          <p:cNvSpPr/>
          <p:nvPr/>
        </p:nvSpPr>
        <p:spPr>
          <a:xfrm>
            <a:off x="7795987" y="0"/>
            <a:ext cx="4108797" cy="1137493"/>
          </a:xfrm>
          <a:prstGeom prst="wedgeEllipseCallout">
            <a:avLst>
              <a:gd name="adj1" fmla="val -122445"/>
              <a:gd name="adj2" fmla="val 95145"/>
            </a:avLst>
          </a:prstGeom>
          <a:solidFill>
            <a:srgbClr val="91C8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t>Foss er et eksempel på «malerisk» ord, Wergeland viser hvorfor foss er bedre enn vannfall </a:t>
            </a:r>
          </a:p>
        </p:txBody>
      </p:sp>
      <p:sp>
        <p:nvSpPr>
          <p:cNvPr id="5" name="Snakkeboble: oval 4">
            <a:extLst>
              <a:ext uri="{FF2B5EF4-FFF2-40B4-BE49-F238E27FC236}">
                <a16:creationId xmlns:a16="http://schemas.microsoft.com/office/drawing/2014/main" id="{A8A95446-C855-7ACE-2D6A-6AF0FD191BE4}"/>
              </a:ext>
            </a:extLst>
          </p:cNvPr>
          <p:cNvSpPr/>
          <p:nvPr/>
        </p:nvSpPr>
        <p:spPr>
          <a:xfrm>
            <a:off x="9386370" y="2291508"/>
            <a:ext cx="2805629" cy="558897"/>
          </a:xfrm>
          <a:prstGeom prst="wedgeEllipseCallout">
            <a:avLst>
              <a:gd name="adj1" fmla="val -52997"/>
              <a:gd name="adj2" fmla="val 47773"/>
            </a:avLst>
          </a:prstGeom>
          <a:solidFill>
            <a:srgbClr val="91C8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t>Bruker verdiladde ord</a:t>
            </a:r>
          </a:p>
        </p:txBody>
      </p:sp>
      <p:sp>
        <p:nvSpPr>
          <p:cNvPr id="6" name="Snakkeboble: oval 5">
            <a:extLst>
              <a:ext uri="{FF2B5EF4-FFF2-40B4-BE49-F238E27FC236}">
                <a16:creationId xmlns:a16="http://schemas.microsoft.com/office/drawing/2014/main" id="{515B762E-CE22-81A6-B721-5D40037487F2}"/>
              </a:ext>
            </a:extLst>
          </p:cNvPr>
          <p:cNvSpPr/>
          <p:nvPr/>
        </p:nvSpPr>
        <p:spPr>
          <a:xfrm>
            <a:off x="3962541" y="3798277"/>
            <a:ext cx="4108797" cy="386861"/>
          </a:xfrm>
          <a:prstGeom prst="wedgeEllipseCallout">
            <a:avLst>
              <a:gd name="adj1" fmla="val -15360"/>
              <a:gd name="adj2" fmla="val 229803"/>
            </a:avLst>
          </a:prstGeom>
          <a:solidFill>
            <a:srgbClr val="91C8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t>Arven fra norrønt = positivt  </a:t>
            </a:r>
          </a:p>
        </p:txBody>
      </p:sp>
      <p:sp>
        <p:nvSpPr>
          <p:cNvPr id="7" name="Snakkeboble: oval 6">
            <a:extLst>
              <a:ext uri="{FF2B5EF4-FFF2-40B4-BE49-F238E27FC236}">
                <a16:creationId xmlns:a16="http://schemas.microsoft.com/office/drawing/2014/main" id="{013E4A0A-3490-7E24-50E2-5DE7FE64E5A2}"/>
              </a:ext>
            </a:extLst>
          </p:cNvPr>
          <p:cNvSpPr/>
          <p:nvPr/>
        </p:nvSpPr>
        <p:spPr>
          <a:xfrm>
            <a:off x="-304941" y="3429000"/>
            <a:ext cx="1989362" cy="1325563"/>
          </a:xfrm>
          <a:prstGeom prst="wedgeEllipseCallout">
            <a:avLst>
              <a:gd name="adj1" fmla="val 57191"/>
              <a:gd name="adj2" fmla="val 32438"/>
            </a:avLst>
          </a:prstGeom>
          <a:solidFill>
            <a:srgbClr val="91C8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t>F.eks. Wergelands skjønn </a:t>
            </a:r>
          </a:p>
        </p:txBody>
      </p:sp>
      <p:sp>
        <p:nvSpPr>
          <p:cNvPr id="8" name="Snakkeboble: oval 7">
            <a:extLst>
              <a:ext uri="{FF2B5EF4-FFF2-40B4-BE49-F238E27FC236}">
                <a16:creationId xmlns:a16="http://schemas.microsoft.com/office/drawing/2014/main" id="{39BA9BAD-FE51-A4CB-661B-7D6E764D6E80}"/>
              </a:ext>
            </a:extLst>
          </p:cNvPr>
          <p:cNvSpPr/>
          <p:nvPr/>
        </p:nvSpPr>
        <p:spPr>
          <a:xfrm>
            <a:off x="3470313" y="5552501"/>
            <a:ext cx="2625687" cy="847506"/>
          </a:xfrm>
          <a:prstGeom prst="wedgeEllipseCallout">
            <a:avLst>
              <a:gd name="adj1" fmla="val -76383"/>
              <a:gd name="adj2" fmla="val -64019"/>
            </a:avLst>
          </a:prstGeom>
          <a:solidFill>
            <a:srgbClr val="91C8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t>F.eks. Wergelands anbefaling</a:t>
            </a:r>
          </a:p>
        </p:txBody>
      </p:sp>
    </p:spTree>
    <p:extLst>
      <p:ext uri="{BB962C8B-B14F-4D97-AF65-F5344CB8AC3E}">
        <p14:creationId xmlns:p14="http://schemas.microsoft.com/office/powerpoint/2010/main" val="38811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C6F62B-C703-BD14-D897-58D029A5CDB9}"/>
              </a:ext>
            </a:extLst>
          </p:cNvPr>
          <p:cNvSpPr>
            <a:spLocks noGrp="1"/>
          </p:cNvSpPr>
          <p:nvPr>
            <p:ph type="title"/>
          </p:nvPr>
        </p:nvSpPr>
        <p:spPr>
          <a:xfrm>
            <a:off x="838200" y="365125"/>
            <a:ext cx="11353800" cy="1325563"/>
          </a:xfrm>
        </p:spPr>
        <p:txBody>
          <a:bodyPr>
            <a:normAutofit/>
          </a:bodyPr>
          <a:lstStyle/>
          <a:p>
            <a:r>
              <a:rPr lang="nb-NO" sz="3600" b="1" dirty="0">
                <a:latin typeface="Calibri "/>
              </a:rPr>
              <a:t>Oppgave: «Bokmål – et resultat av fornorsket dansk»</a:t>
            </a:r>
          </a:p>
        </p:txBody>
      </p:sp>
      <p:sp>
        <p:nvSpPr>
          <p:cNvPr id="3" name="Plassholder for innhold 2">
            <a:extLst>
              <a:ext uri="{FF2B5EF4-FFF2-40B4-BE49-F238E27FC236}">
                <a16:creationId xmlns:a16="http://schemas.microsoft.com/office/drawing/2014/main" id="{2F579BCA-5E16-965B-7598-F903AA25BC23}"/>
              </a:ext>
            </a:extLst>
          </p:cNvPr>
          <p:cNvSpPr>
            <a:spLocks noGrp="1"/>
          </p:cNvSpPr>
          <p:nvPr>
            <p:ph idx="1"/>
          </p:nvPr>
        </p:nvSpPr>
        <p:spPr/>
        <p:txBody>
          <a:bodyPr/>
          <a:lstStyle/>
          <a:p>
            <a:r>
              <a:rPr lang="nb-NO" dirty="0"/>
              <a:t>Skriv en kort tekst der du oppsummerer innholdet i denne undervisningsøkten. </a:t>
            </a:r>
          </a:p>
        </p:txBody>
      </p:sp>
      <p:pic>
        <p:nvPicPr>
          <p:cNvPr id="5" name="Bilde 4">
            <a:extLst>
              <a:ext uri="{FF2B5EF4-FFF2-40B4-BE49-F238E27FC236}">
                <a16:creationId xmlns:a16="http://schemas.microsoft.com/office/drawing/2014/main" id="{D14A7B60-D1D8-3B19-FBFA-02C608B36D48}"/>
              </a:ext>
            </a:extLst>
          </p:cNvPr>
          <p:cNvPicPr>
            <a:picLocks noChangeAspect="1"/>
          </p:cNvPicPr>
          <p:nvPr/>
        </p:nvPicPr>
        <p:blipFill>
          <a:blip r:embed="rId3"/>
          <a:srcRect l="51202" t="18462" r="10144" b="20000"/>
          <a:stretch/>
        </p:blipFill>
        <p:spPr>
          <a:xfrm>
            <a:off x="4130746" y="3485165"/>
            <a:ext cx="3358609" cy="3007710"/>
          </a:xfrm>
          <a:prstGeom prst="rect">
            <a:avLst/>
          </a:prstGeom>
        </p:spPr>
      </p:pic>
      <p:pic>
        <p:nvPicPr>
          <p:cNvPr id="6" name="Bilde 5">
            <a:extLst>
              <a:ext uri="{FF2B5EF4-FFF2-40B4-BE49-F238E27FC236}">
                <a16:creationId xmlns:a16="http://schemas.microsoft.com/office/drawing/2014/main" id="{F629D513-891E-66A8-06BC-C9292A6633E5}"/>
              </a:ext>
            </a:extLst>
          </p:cNvPr>
          <p:cNvPicPr>
            <a:picLocks noChangeAspect="1"/>
          </p:cNvPicPr>
          <p:nvPr/>
        </p:nvPicPr>
        <p:blipFill>
          <a:blip r:embed="rId4"/>
          <a:stretch>
            <a:fillRect/>
          </a:stretch>
        </p:blipFill>
        <p:spPr>
          <a:xfrm>
            <a:off x="8004324" y="3738306"/>
            <a:ext cx="1836353" cy="2438655"/>
          </a:xfrm>
          <a:prstGeom prst="rect">
            <a:avLst/>
          </a:prstGeom>
        </p:spPr>
      </p:pic>
      <p:pic>
        <p:nvPicPr>
          <p:cNvPr id="7" name="Bilde 6">
            <a:extLst>
              <a:ext uri="{FF2B5EF4-FFF2-40B4-BE49-F238E27FC236}">
                <a16:creationId xmlns:a16="http://schemas.microsoft.com/office/drawing/2014/main" id="{3AF3C850-2739-DAD2-1BD2-BF6EB799633C}"/>
              </a:ext>
            </a:extLst>
          </p:cNvPr>
          <p:cNvPicPr>
            <a:picLocks noChangeAspect="1"/>
          </p:cNvPicPr>
          <p:nvPr/>
        </p:nvPicPr>
        <p:blipFill rotWithShape="1">
          <a:blip r:embed="rId5"/>
          <a:srcRect l="15801" t="7269" r="5474" b="15261"/>
          <a:stretch/>
        </p:blipFill>
        <p:spPr>
          <a:xfrm>
            <a:off x="1142997" y="3738306"/>
            <a:ext cx="2286113" cy="2438656"/>
          </a:xfrm>
          <a:prstGeom prst="rect">
            <a:avLst/>
          </a:prstGeom>
          <a:noFill/>
        </p:spPr>
      </p:pic>
      <p:pic>
        <p:nvPicPr>
          <p:cNvPr id="8" name="Picture 2">
            <a:extLst>
              <a:ext uri="{FF2B5EF4-FFF2-40B4-BE49-F238E27FC236}">
                <a16:creationId xmlns:a16="http://schemas.microsoft.com/office/drawing/2014/main" id="{265ECCBB-6B0F-B2EC-8EE0-B5E772864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2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5064DF-962D-47B5-A8AD-5F29151316E4}"/>
              </a:ext>
            </a:extLst>
          </p:cNvPr>
          <p:cNvSpPr>
            <a:spLocks noGrp="1"/>
          </p:cNvSpPr>
          <p:nvPr>
            <p:ph type="ctrTitle"/>
          </p:nvPr>
        </p:nvSpPr>
        <p:spPr/>
        <p:txBody>
          <a:bodyPr/>
          <a:lstStyle/>
          <a:p>
            <a:r>
              <a:rPr lang="nb-NO" b="1" dirty="0">
                <a:latin typeface="Calibri "/>
              </a:rPr>
              <a:t>Norsk og dansk </a:t>
            </a:r>
          </a:p>
        </p:txBody>
      </p:sp>
      <p:sp>
        <p:nvSpPr>
          <p:cNvPr id="3" name="Undertittel 2">
            <a:extLst>
              <a:ext uri="{FF2B5EF4-FFF2-40B4-BE49-F238E27FC236}">
                <a16:creationId xmlns:a16="http://schemas.microsoft.com/office/drawing/2014/main" id="{8B316C94-9561-40C4-95FE-E8029FAD857A}"/>
              </a:ext>
            </a:extLst>
          </p:cNvPr>
          <p:cNvSpPr>
            <a:spLocks noGrp="1"/>
          </p:cNvSpPr>
          <p:nvPr>
            <p:ph type="subTitle" idx="1"/>
          </p:nvPr>
        </p:nvSpPr>
        <p:spPr/>
        <p:txBody>
          <a:bodyPr/>
          <a:lstStyle/>
          <a:p>
            <a:r>
              <a:rPr lang="nb-NO" dirty="0"/>
              <a:t>Før og nå </a:t>
            </a:r>
          </a:p>
        </p:txBody>
      </p:sp>
      <p:pic>
        <p:nvPicPr>
          <p:cNvPr id="1026" name="Picture 2">
            <a:extLst>
              <a:ext uri="{FF2B5EF4-FFF2-40B4-BE49-F238E27FC236}">
                <a16:creationId xmlns:a16="http://schemas.microsoft.com/office/drawing/2014/main" id="{B388543B-7E88-4466-88FE-1E1C8B1D2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4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p:txBody>
          <a:bodyPr>
            <a:normAutofit/>
          </a:bodyPr>
          <a:lstStyle/>
          <a:p>
            <a:r>
              <a:rPr lang="nb-NO" sz="4000" b="1" dirty="0">
                <a:latin typeface="Calibri "/>
              </a:rPr>
              <a:t>Hva er ditt forhold til dansk? </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AA261026-5BAD-5E3A-787A-00A82884F5C0}"/>
              </a:ext>
            </a:extLst>
          </p:cNvPr>
          <p:cNvPicPr>
            <a:picLocks noChangeAspect="1"/>
          </p:cNvPicPr>
          <p:nvPr/>
        </p:nvPicPr>
        <p:blipFill>
          <a:blip r:embed="rId4"/>
          <a:stretch>
            <a:fillRect/>
          </a:stretch>
        </p:blipFill>
        <p:spPr>
          <a:xfrm>
            <a:off x="2461114" y="1208695"/>
            <a:ext cx="7069016" cy="5020982"/>
          </a:xfrm>
          <a:prstGeom prst="rect">
            <a:avLst/>
          </a:prstGeom>
        </p:spPr>
      </p:pic>
    </p:spTree>
    <p:extLst>
      <p:ext uri="{BB962C8B-B14F-4D97-AF65-F5344CB8AC3E}">
        <p14:creationId xmlns:p14="http://schemas.microsoft.com/office/powerpoint/2010/main" val="279043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F6E443-AF7B-892C-0EA7-1C0D1756896A}"/>
              </a:ext>
            </a:extLst>
          </p:cNvPr>
          <p:cNvSpPr>
            <a:spLocks noGrp="1"/>
          </p:cNvSpPr>
          <p:nvPr>
            <p:ph type="title"/>
          </p:nvPr>
        </p:nvSpPr>
        <p:spPr/>
        <p:txBody>
          <a:bodyPr>
            <a:normAutofit/>
          </a:bodyPr>
          <a:lstStyle/>
          <a:p>
            <a:r>
              <a:rPr lang="nb-NO" sz="4000" b="1" dirty="0">
                <a:latin typeface="Calibri "/>
              </a:rPr>
              <a:t>Moderne dansk: </a:t>
            </a:r>
          </a:p>
        </p:txBody>
      </p:sp>
      <p:sp>
        <p:nvSpPr>
          <p:cNvPr id="3" name="Plassholder for innhold 2">
            <a:extLst>
              <a:ext uri="{FF2B5EF4-FFF2-40B4-BE49-F238E27FC236}">
                <a16:creationId xmlns:a16="http://schemas.microsoft.com/office/drawing/2014/main" id="{D6841DF9-34CF-43DF-B3B2-92068812B64E}"/>
              </a:ext>
            </a:extLst>
          </p:cNvPr>
          <p:cNvSpPr>
            <a:spLocks noGrp="1"/>
          </p:cNvSpPr>
          <p:nvPr>
            <p:ph idx="1"/>
          </p:nvPr>
        </p:nvSpPr>
        <p:spPr>
          <a:xfrm>
            <a:off x="904374" y="1690688"/>
            <a:ext cx="10383252" cy="4351338"/>
          </a:xfrm>
        </p:spPr>
        <p:txBody>
          <a:bodyPr>
            <a:noAutofit/>
          </a:bodyPr>
          <a:lstStyle/>
          <a:p>
            <a:pPr>
              <a:lnSpc>
                <a:spcPct val="107000"/>
              </a:lnSpc>
              <a:spcAft>
                <a:spcPts val="800"/>
              </a:spcAft>
            </a:pPr>
            <a:r>
              <a:rPr lang="nb-NO" sz="2400" dirty="0">
                <a:effectLst/>
                <a:latin typeface="Calibri" panose="020F0502020204030204" pitchFamily="34" charset="0"/>
                <a:ea typeface="Calibri" panose="020F0502020204030204" pitchFamily="34" charset="0"/>
                <a:cs typeface="Times New Roman" panose="02020603050405020304" pitchFamily="18" charset="0"/>
              </a:rPr>
              <a:t>«Den 17-årige Tue er flyttet fra provinsen til København med en hård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opvækst</a:t>
            </a:r>
            <a:r>
              <a:rPr lang="nb-NO" sz="2400" dirty="0">
                <a:effectLst/>
                <a:latin typeface="Calibri" panose="020F0502020204030204" pitchFamily="34" charset="0"/>
                <a:ea typeface="Calibri" panose="020F0502020204030204" pitchFamily="34" charset="0"/>
                <a:cs typeface="Times New Roman" panose="02020603050405020304" pitchFamily="18" charset="0"/>
              </a:rPr>
              <a:t> i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bagagen</a:t>
            </a:r>
            <a:r>
              <a:rPr lang="nb-NO" sz="2400" dirty="0">
                <a:effectLst/>
                <a:latin typeface="Calibri" panose="020F0502020204030204" pitchFamily="34" charset="0"/>
                <a:ea typeface="Calibri" panose="020F0502020204030204" pitchFamily="34" charset="0"/>
                <a:cs typeface="Times New Roman" panose="02020603050405020304" pitchFamily="18" charset="0"/>
              </a:rPr>
              <a:t>. Han er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igen</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blevet</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opsagt</a:t>
            </a:r>
            <a:r>
              <a:rPr lang="nb-NO" sz="2400" dirty="0">
                <a:effectLst/>
                <a:latin typeface="Calibri" panose="020F0502020204030204" pitchFamily="34" charset="0"/>
                <a:ea typeface="Calibri" panose="020F0502020204030204" pitchFamily="34" charset="0"/>
                <a:cs typeface="Times New Roman" panose="02020603050405020304" pitchFamily="18" charset="0"/>
              </a:rPr>
              <a:t> som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lejer</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atter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boligløs</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nu hutler han sig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igennem</a:t>
            </a:r>
            <a:r>
              <a:rPr lang="nb-NO" sz="2400" dirty="0">
                <a:effectLst/>
                <a:latin typeface="Calibri" panose="020F0502020204030204" pitchFamily="34" charset="0"/>
                <a:ea typeface="Calibri" panose="020F0502020204030204" pitchFamily="34" charset="0"/>
                <a:cs typeface="Times New Roman" panose="02020603050405020304" pitchFamily="18" charset="0"/>
              </a:rPr>
              <a:t> tilværelsen, mens han prøver at blive forfatter. Tue er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rodløs</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har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aldrig</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haft</a:t>
            </a:r>
            <a:r>
              <a:rPr lang="nb-NO" sz="2400" dirty="0">
                <a:effectLst/>
                <a:latin typeface="Calibri" panose="020F0502020204030204" pitchFamily="34" charset="0"/>
                <a:ea typeface="Calibri" panose="020F0502020204030204" pitchFamily="34" charset="0"/>
                <a:cs typeface="Times New Roman" panose="02020603050405020304" pitchFamily="18" charset="0"/>
              </a:rPr>
              <a:t> et trygt hjem, og i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forsøget</a:t>
            </a:r>
            <a:r>
              <a:rPr lang="nb-NO" sz="2400" dirty="0">
                <a:effectLst/>
                <a:latin typeface="Calibri" panose="020F0502020204030204" pitchFamily="34" charset="0"/>
                <a:ea typeface="Calibri" panose="020F0502020204030204" pitchFamily="34" charset="0"/>
                <a:cs typeface="Times New Roman" panose="02020603050405020304" pitchFamily="18" charset="0"/>
              </a:rPr>
              <a:t> på at få tag over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hovedet</a:t>
            </a:r>
            <a:r>
              <a:rPr lang="nb-NO" sz="2400" dirty="0">
                <a:effectLst/>
                <a:latin typeface="Calibri" panose="020F0502020204030204" pitchFamily="34" charset="0"/>
                <a:ea typeface="Calibri" panose="020F0502020204030204" pitchFamily="34" charset="0"/>
                <a:cs typeface="Times New Roman" panose="02020603050405020304" pitchFamily="18" charset="0"/>
              </a:rPr>
              <a:t> flytter han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ind</a:t>
            </a:r>
            <a:r>
              <a:rPr lang="nb-NO" sz="2400" dirty="0">
                <a:effectLst/>
                <a:latin typeface="Calibri" panose="020F0502020204030204" pitchFamily="34" charset="0"/>
                <a:ea typeface="Calibri" panose="020F0502020204030204" pitchFamily="34" charset="0"/>
                <a:cs typeface="Times New Roman" panose="02020603050405020304" pitchFamily="18" charset="0"/>
              </a:rPr>
              <a:t> på sofaen hos en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veninde</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hendes prisbelønnede arkitektmor. Her går han langt over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stregen</a:t>
            </a:r>
            <a:r>
              <a:rPr lang="nb-NO" sz="2400" dirty="0">
                <a:effectLst/>
                <a:latin typeface="Calibri" panose="020F0502020204030204" pitchFamily="34" charset="0"/>
                <a:ea typeface="Calibri" panose="020F0502020204030204" pitchFamily="34" charset="0"/>
                <a:cs typeface="Times New Roman" panose="02020603050405020304" pitchFamily="18" charset="0"/>
              </a:rPr>
              <a:t> for,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hvad</a:t>
            </a:r>
            <a:r>
              <a:rPr lang="nb-NO" sz="2400" dirty="0">
                <a:effectLst/>
                <a:latin typeface="Calibri" panose="020F0502020204030204" pitchFamily="34" charset="0"/>
                <a:ea typeface="Calibri" panose="020F0502020204030204" pitchFamily="34" charset="0"/>
                <a:cs typeface="Times New Roman" panose="02020603050405020304" pitchFamily="18" charset="0"/>
              </a:rPr>
              <a:t> en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gæst</a:t>
            </a:r>
            <a:r>
              <a:rPr lang="nb-NO" sz="2400" dirty="0">
                <a:effectLst/>
                <a:latin typeface="Calibri" panose="020F0502020204030204" pitchFamily="34" charset="0"/>
                <a:ea typeface="Calibri" panose="020F0502020204030204" pitchFamily="34" charset="0"/>
                <a:cs typeface="Times New Roman" panose="02020603050405020304" pitchFamily="18" charset="0"/>
              </a:rPr>
              <a:t> kan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tillade</a:t>
            </a:r>
            <a:r>
              <a:rPr lang="nb-NO" sz="2400" dirty="0">
                <a:effectLst/>
                <a:latin typeface="Calibri" panose="020F0502020204030204" pitchFamily="34" charset="0"/>
                <a:ea typeface="Calibri" panose="020F0502020204030204" pitchFamily="34" charset="0"/>
                <a:cs typeface="Times New Roman" panose="02020603050405020304" pitchFamily="18" charset="0"/>
              </a:rPr>
              <a:t> sig i sin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søgen</a:t>
            </a:r>
            <a:r>
              <a:rPr lang="nb-NO" sz="2400" dirty="0">
                <a:effectLst/>
                <a:latin typeface="Calibri" panose="020F0502020204030204" pitchFamily="34" charset="0"/>
                <a:ea typeface="Calibri" panose="020F0502020204030204" pitchFamily="34" charset="0"/>
                <a:cs typeface="Times New Roman" panose="02020603050405020304" pitchFamily="18" charset="0"/>
              </a:rPr>
              <a:t> efter et sted at føle sig hjemme.»</a:t>
            </a:r>
          </a:p>
          <a:p>
            <a:pPr>
              <a:lnSpc>
                <a:spcPct val="107000"/>
              </a:lnSpc>
              <a:spcAft>
                <a:spcPts val="800"/>
              </a:spcAft>
            </a:pPr>
            <a:r>
              <a:rPr lang="nb-NO" sz="2400" dirty="0">
                <a:effectLst/>
                <a:latin typeface="Calibri" panose="020F0502020204030204" pitchFamily="34" charset="0"/>
                <a:ea typeface="Calibri" panose="020F0502020204030204" pitchFamily="34" charset="0"/>
                <a:cs typeface="Times New Roman" panose="02020603050405020304" pitchFamily="18" charset="0"/>
              </a:rPr>
              <a:t>«’Man skulle nok have været der’ handler om at være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gæst</a:t>
            </a:r>
            <a:r>
              <a:rPr lang="nb-NO" sz="2400" dirty="0">
                <a:effectLst/>
                <a:latin typeface="Calibri" panose="020F0502020204030204" pitchFamily="34" charset="0"/>
                <a:ea typeface="Calibri" panose="020F0502020204030204" pitchFamily="34" charset="0"/>
                <a:cs typeface="Times New Roman" panose="02020603050405020304" pitchFamily="18" charset="0"/>
              </a:rPr>
              <a:t> i verden, om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hjemløshed</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rodløshed</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om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sociale</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skel</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fattigdom i det danske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velfærdssamfund</a:t>
            </a:r>
            <a:r>
              <a:rPr lang="nb-NO" sz="2400" dirty="0">
                <a:effectLst/>
                <a:latin typeface="Calibri" panose="020F0502020204030204" pitchFamily="34" charset="0"/>
                <a:ea typeface="Calibri" panose="020F0502020204030204" pitchFamily="34" charset="0"/>
                <a:cs typeface="Times New Roman" panose="02020603050405020304" pitchFamily="18" charset="0"/>
              </a:rPr>
              <a:t>. Forestillingen er en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selvstændig</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fortælling</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baseret</a:t>
            </a:r>
            <a:r>
              <a:rPr lang="nb-NO" sz="2400" dirty="0">
                <a:effectLst/>
                <a:latin typeface="Calibri" panose="020F0502020204030204" pitchFamily="34" charset="0"/>
                <a:ea typeface="Calibri" panose="020F0502020204030204" pitchFamily="34" charset="0"/>
                <a:cs typeface="Times New Roman" panose="02020603050405020304" pitchFamily="18" charset="0"/>
              </a:rPr>
              <a:t> på tredje bind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af</a:t>
            </a:r>
            <a:r>
              <a:rPr lang="nb-NO" sz="2400" dirty="0">
                <a:effectLst/>
                <a:latin typeface="Calibri" panose="020F0502020204030204" pitchFamily="34" charset="0"/>
                <a:ea typeface="Calibri" panose="020F0502020204030204" pitchFamily="34" charset="0"/>
                <a:cs typeface="Times New Roman" panose="02020603050405020304" pitchFamily="18" charset="0"/>
              </a:rPr>
              <a:t> Thomas Korsgaards anmelderroste trilogi om drengen Tue […]». </a:t>
            </a:r>
            <a:endParaRPr lang="nb-NO" sz="2400" dirty="0"/>
          </a:p>
        </p:txBody>
      </p:sp>
      <p:pic>
        <p:nvPicPr>
          <p:cNvPr id="4" name="Picture 2">
            <a:extLst>
              <a:ext uri="{FF2B5EF4-FFF2-40B4-BE49-F238E27FC236}">
                <a16:creationId xmlns:a16="http://schemas.microsoft.com/office/drawing/2014/main" id="{590F84D4-1E0B-722F-387A-1D598E282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709EA095-1712-A456-C732-2C4E5E3CAE03}"/>
              </a:ext>
            </a:extLst>
          </p:cNvPr>
          <p:cNvSpPr txBox="1"/>
          <p:nvPr/>
        </p:nvSpPr>
        <p:spPr>
          <a:xfrm>
            <a:off x="5648770" y="230736"/>
            <a:ext cx="5922236" cy="1200329"/>
          </a:xfrm>
          <a:prstGeom prst="rect">
            <a:avLst/>
          </a:prstGeom>
          <a:solidFill>
            <a:srgbClr val="4FA3A7"/>
          </a:solid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nb-NO" dirty="0"/>
              <a:t>Teksten handler om den populære danske romanen </a:t>
            </a:r>
            <a:r>
              <a:rPr lang="nb-NO" i="1" dirty="0"/>
              <a:t>Man skulle nok have været der</a:t>
            </a:r>
            <a:r>
              <a:rPr lang="nb-NO" dirty="0"/>
              <a:t> av Thomas Korsgaard. Romanen har blitt til teater, og slik beskriver det Kongelige danske teater handlingen: </a:t>
            </a:r>
          </a:p>
        </p:txBody>
      </p:sp>
    </p:spTree>
    <p:extLst>
      <p:ext uri="{BB962C8B-B14F-4D97-AF65-F5344CB8AC3E}">
        <p14:creationId xmlns:p14="http://schemas.microsoft.com/office/powerpoint/2010/main" val="94509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p:txBody>
          <a:bodyPr>
            <a:normAutofit/>
          </a:bodyPr>
          <a:lstStyle/>
          <a:p>
            <a:r>
              <a:rPr lang="nb-NO" sz="4000" b="1" dirty="0">
                <a:latin typeface="+mn-lt"/>
              </a:rPr>
              <a:t>Norsk oversettelse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p:txBody>
          <a:bodyPr>
            <a:normAutofit fontScale="92500"/>
          </a:bodyPr>
          <a:lstStyle/>
          <a:p>
            <a:r>
              <a:rPr lang="nb-NO" dirty="0"/>
              <a:t>Den 17-årige Tue er flyttet fra provinsen til København med en h</a:t>
            </a:r>
            <a:r>
              <a:rPr lang="nb-NO" dirty="0">
                <a:highlight>
                  <a:srgbClr val="91C8CB"/>
                </a:highlight>
              </a:rPr>
              <a:t>a</a:t>
            </a:r>
            <a:r>
              <a:rPr lang="nb-NO" dirty="0"/>
              <a:t>rd op</a:t>
            </a:r>
            <a:r>
              <a:rPr lang="nb-NO" dirty="0">
                <a:highlight>
                  <a:srgbClr val="91C8CB"/>
                </a:highlight>
              </a:rPr>
              <a:t>p</a:t>
            </a:r>
            <a:r>
              <a:rPr lang="nb-NO" dirty="0"/>
              <a:t>v</a:t>
            </a:r>
            <a:r>
              <a:rPr lang="nb-NO" dirty="0">
                <a:highlight>
                  <a:srgbClr val="91C8CB"/>
                </a:highlight>
              </a:rPr>
              <a:t>e</a:t>
            </a:r>
            <a:r>
              <a:rPr lang="nb-NO" dirty="0"/>
              <a:t>kst i baga</a:t>
            </a:r>
            <a:r>
              <a:rPr lang="nb-NO" dirty="0">
                <a:highlight>
                  <a:srgbClr val="91C8CB"/>
                </a:highlight>
              </a:rPr>
              <a:t>sj</a:t>
            </a:r>
            <a:r>
              <a:rPr lang="nb-NO" dirty="0"/>
              <a:t>en. Han er ig</a:t>
            </a:r>
            <a:r>
              <a:rPr lang="nb-NO" dirty="0">
                <a:highlight>
                  <a:srgbClr val="91C8CB"/>
                </a:highlight>
              </a:rPr>
              <a:t>j</a:t>
            </a:r>
            <a:r>
              <a:rPr lang="nb-NO" dirty="0"/>
              <a:t>en </a:t>
            </a:r>
            <a:r>
              <a:rPr lang="nb-NO" dirty="0">
                <a:highlight>
                  <a:srgbClr val="91C8CB"/>
                </a:highlight>
              </a:rPr>
              <a:t>blitt</a:t>
            </a:r>
            <a:r>
              <a:rPr lang="nb-NO" dirty="0"/>
              <a:t> op</a:t>
            </a:r>
            <a:r>
              <a:rPr lang="nb-NO" dirty="0">
                <a:highlight>
                  <a:srgbClr val="91C8CB"/>
                </a:highlight>
              </a:rPr>
              <a:t>p</a:t>
            </a:r>
            <a:r>
              <a:rPr lang="nb-NO" dirty="0"/>
              <a:t>sagt som </a:t>
            </a:r>
            <a:r>
              <a:rPr lang="nb-NO" dirty="0">
                <a:highlight>
                  <a:srgbClr val="91C8CB"/>
                </a:highlight>
              </a:rPr>
              <a:t>leietaker</a:t>
            </a:r>
            <a:r>
              <a:rPr lang="nb-NO" dirty="0"/>
              <a:t> og ig</a:t>
            </a:r>
            <a:r>
              <a:rPr lang="nb-NO" dirty="0">
                <a:highlight>
                  <a:srgbClr val="91C8CB"/>
                </a:highlight>
              </a:rPr>
              <a:t>j</a:t>
            </a:r>
            <a:r>
              <a:rPr lang="nb-NO" dirty="0"/>
              <a:t>en </a:t>
            </a:r>
            <a:r>
              <a:rPr lang="nb-NO" dirty="0" err="1"/>
              <a:t>boligløs</a:t>
            </a:r>
            <a:r>
              <a:rPr lang="nb-NO" dirty="0"/>
              <a:t>, og n</a:t>
            </a:r>
            <a:r>
              <a:rPr lang="nb-NO" dirty="0">
                <a:highlight>
                  <a:srgbClr val="91C8CB"/>
                </a:highlight>
              </a:rPr>
              <a:t>å</a:t>
            </a:r>
            <a:r>
              <a:rPr lang="nb-NO" dirty="0"/>
              <a:t> </a:t>
            </a:r>
            <a:r>
              <a:rPr lang="nb-NO" dirty="0">
                <a:highlight>
                  <a:srgbClr val="91C8CB"/>
                </a:highlight>
              </a:rPr>
              <a:t>hangler</a:t>
            </a:r>
            <a:r>
              <a:rPr lang="nb-NO" dirty="0"/>
              <a:t> han s</a:t>
            </a:r>
            <a:r>
              <a:rPr lang="nb-NO" dirty="0">
                <a:highlight>
                  <a:srgbClr val="91C8CB"/>
                </a:highlight>
              </a:rPr>
              <a:t>e</a:t>
            </a:r>
            <a:r>
              <a:rPr lang="nb-NO" dirty="0"/>
              <a:t>g gjennom tilværelsen mens han prøver </a:t>
            </a:r>
            <a:r>
              <a:rPr lang="nb-NO" dirty="0">
                <a:highlight>
                  <a:srgbClr val="91C8CB"/>
                </a:highlight>
              </a:rPr>
              <a:t>å bli </a:t>
            </a:r>
            <a:r>
              <a:rPr lang="nb-NO" dirty="0"/>
              <a:t>forfatter. Tue er ro</a:t>
            </a:r>
            <a:r>
              <a:rPr lang="nb-NO" dirty="0">
                <a:highlight>
                  <a:srgbClr val="91C8CB"/>
                </a:highlight>
              </a:rPr>
              <a:t>t</a:t>
            </a:r>
            <a:r>
              <a:rPr lang="nb-NO" dirty="0"/>
              <a:t>løs og har aldri</a:t>
            </a:r>
            <a:r>
              <a:rPr lang="nb-NO" dirty="0">
                <a:highlight>
                  <a:srgbClr val="91C8CB"/>
                </a:highlight>
              </a:rPr>
              <a:t> </a:t>
            </a:r>
            <a:r>
              <a:rPr lang="nb-NO" dirty="0"/>
              <a:t> ha</a:t>
            </a:r>
            <a:r>
              <a:rPr lang="nb-NO" dirty="0">
                <a:highlight>
                  <a:srgbClr val="91C8CB"/>
                </a:highlight>
              </a:rPr>
              <a:t>t</a:t>
            </a:r>
            <a:r>
              <a:rPr lang="nb-NO" dirty="0"/>
              <a:t>t et trygt hjem, og i forsøket på å få ta</a:t>
            </a:r>
            <a:r>
              <a:rPr lang="nb-NO" dirty="0">
                <a:highlight>
                  <a:srgbClr val="91C8CB"/>
                </a:highlight>
              </a:rPr>
              <a:t>k</a:t>
            </a:r>
            <a:r>
              <a:rPr lang="nb-NO" dirty="0"/>
              <a:t> over </a:t>
            </a:r>
            <a:r>
              <a:rPr lang="nb-NO" dirty="0">
                <a:highlight>
                  <a:srgbClr val="91C8CB"/>
                </a:highlight>
              </a:rPr>
              <a:t>hodet</a:t>
            </a:r>
            <a:r>
              <a:rPr lang="nb-NO" dirty="0"/>
              <a:t>, flytter han inn på sofaen hos en </a:t>
            </a:r>
            <a:r>
              <a:rPr lang="nb-NO" dirty="0" err="1"/>
              <a:t>venin</a:t>
            </a:r>
            <a:r>
              <a:rPr lang="nb-NO" dirty="0" err="1">
                <a:highlight>
                  <a:srgbClr val="91C8CB"/>
                </a:highlight>
              </a:rPr>
              <a:t>n</a:t>
            </a:r>
            <a:r>
              <a:rPr lang="nb-NO" dirty="0" err="1"/>
              <a:t>e</a:t>
            </a:r>
            <a:r>
              <a:rPr lang="nb-NO" dirty="0"/>
              <a:t> og hen</a:t>
            </a:r>
            <a:r>
              <a:rPr lang="nb-NO" dirty="0">
                <a:highlight>
                  <a:srgbClr val="91C8CB"/>
                </a:highlight>
              </a:rPr>
              <a:t>n</a:t>
            </a:r>
            <a:r>
              <a:rPr lang="nb-NO" dirty="0"/>
              <a:t>es prisbelønnede arkitektmor. Her går han langt over stre</a:t>
            </a:r>
            <a:r>
              <a:rPr lang="nb-NO" dirty="0">
                <a:highlight>
                  <a:srgbClr val="91C8CB"/>
                </a:highlight>
              </a:rPr>
              <a:t>k</a:t>
            </a:r>
            <a:r>
              <a:rPr lang="nb-NO" dirty="0"/>
              <a:t>en for </a:t>
            </a:r>
            <a:r>
              <a:rPr lang="nb-NO" dirty="0">
                <a:highlight>
                  <a:srgbClr val="91C8CB"/>
                </a:highlight>
              </a:rPr>
              <a:t>hva</a:t>
            </a:r>
            <a:r>
              <a:rPr lang="nb-NO" dirty="0"/>
              <a:t> en g</a:t>
            </a:r>
            <a:r>
              <a:rPr lang="nb-NO" dirty="0">
                <a:highlight>
                  <a:srgbClr val="91C8CB"/>
                </a:highlight>
              </a:rPr>
              <a:t>j</a:t>
            </a:r>
            <a:r>
              <a:rPr lang="nb-NO" dirty="0"/>
              <a:t>est kan tilla</a:t>
            </a:r>
            <a:r>
              <a:rPr lang="nb-NO" dirty="0">
                <a:highlight>
                  <a:srgbClr val="91C8CB"/>
                </a:highlight>
              </a:rPr>
              <a:t>t</a:t>
            </a:r>
            <a:r>
              <a:rPr lang="nb-NO" dirty="0"/>
              <a:t>e s</a:t>
            </a:r>
            <a:r>
              <a:rPr lang="nb-NO" dirty="0">
                <a:highlight>
                  <a:srgbClr val="91C8CB"/>
                </a:highlight>
              </a:rPr>
              <a:t>e</a:t>
            </a:r>
            <a:r>
              <a:rPr lang="nb-NO" dirty="0"/>
              <a:t>g i sin sø</a:t>
            </a:r>
            <a:r>
              <a:rPr lang="nb-NO" dirty="0">
                <a:highlight>
                  <a:srgbClr val="91C8CB"/>
                </a:highlight>
              </a:rPr>
              <a:t>k</a:t>
            </a:r>
            <a:r>
              <a:rPr lang="nb-NO" dirty="0"/>
              <a:t>en e</a:t>
            </a:r>
            <a:r>
              <a:rPr lang="nb-NO" dirty="0">
                <a:highlight>
                  <a:srgbClr val="91C8CB"/>
                </a:highlight>
              </a:rPr>
              <a:t>t</a:t>
            </a:r>
            <a:r>
              <a:rPr lang="nb-NO" dirty="0"/>
              <a:t>ter et sted å føle s</a:t>
            </a:r>
            <a:r>
              <a:rPr lang="nb-NO" dirty="0">
                <a:highlight>
                  <a:srgbClr val="91C8CB"/>
                </a:highlight>
              </a:rPr>
              <a:t>e</a:t>
            </a:r>
            <a:r>
              <a:rPr lang="nb-NO" dirty="0"/>
              <a:t>g hjemme. </a:t>
            </a:r>
          </a:p>
          <a:p>
            <a:r>
              <a:rPr lang="nb-NO" i="1" dirty="0"/>
              <a:t>Man skulle nok ha</a:t>
            </a:r>
            <a:r>
              <a:rPr lang="nb-NO" i="1" dirty="0">
                <a:highlight>
                  <a:srgbClr val="91C8CB"/>
                </a:highlight>
              </a:rPr>
              <a:t> </a:t>
            </a:r>
            <a:r>
              <a:rPr lang="nb-NO" i="1" dirty="0"/>
              <a:t> væ</a:t>
            </a:r>
            <a:r>
              <a:rPr lang="nb-NO" i="1" dirty="0">
                <a:highlight>
                  <a:srgbClr val="91C8CB"/>
                </a:highlight>
              </a:rPr>
              <a:t>rt</a:t>
            </a:r>
            <a:r>
              <a:rPr lang="nb-NO" i="1" dirty="0"/>
              <a:t> der </a:t>
            </a:r>
            <a:r>
              <a:rPr lang="nb-NO" dirty="0"/>
              <a:t>handler om å være g</a:t>
            </a:r>
            <a:r>
              <a:rPr lang="nb-NO" dirty="0">
                <a:highlight>
                  <a:srgbClr val="91C8CB"/>
                </a:highlight>
              </a:rPr>
              <a:t>j</a:t>
            </a:r>
            <a:r>
              <a:rPr lang="nb-NO" dirty="0"/>
              <a:t>est i verden, om hjemløshe</a:t>
            </a:r>
            <a:r>
              <a:rPr lang="nb-NO" dirty="0">
                <a:highlight>
                  <a:srgbClr val="91C8CB"/>
                </a:highlight>
              </a:rPr>
              <a:t>t</a:t>
            </a:r>
            <a:r>
              <a:rPr lang="nb-NO" dirty="0"/>
              <a:t>, ro</a:t>
            </a:r>
            <a:r>
              <a:rPr lang="nb-NO" dirty="0">
                <a:highlight>
                  <a:srgbClr val="91C8CB"/>
                </a:highlight>
              </a:rPr>
              <a:t>t</a:t>
            </a:r>
            <a:r>
              <a:rPr lang="nb-NO" dirty="0"/>
              <a:t>løshe</a:t>
            </a:r>
            <a:r>
              <a:rPr lang="nb-NO" dirty="0">
                <a:highlight>
                  <a:srgbClr val="91C8CB"/>
                </a:highlight>
              </a:rPr>
              <a:t>t</a:t>
            </a:r>
            <a:r>
              <a:rPr lang="nb-NO" dirty="0"/>
              <a:t> og om so</a:t>
            </a:r>
            <a:r>
              <a:rPr lang="nb-NO" dirty="0">
                <a:highlight>
                  <a:srgbClr val="91C8CB"/>
                </a:highlight>
              </a:rPr>
              <a:t>s</a:t>
            </a:r>
            <a:r>
              <a:rPr lang="nb-NO" dirty="0"/>
              <a:t>iale </a:t>
            </a:r>
            <a:r>
              <a:rPr lang="nb-NO" dirty="0">
                <a:highlight>
                  <a:srgbClr val="91C8CB"/>
                </a:highlight>
              </a:rPr>
              <a:t>forskjeller</a:t>
            </a:r>
            <a:r>
              <a:rPr lang="nb-NO" dirty="0"/>
              <a:t> og fattigdom i det danske velf</a:t>
            </a:r>
            <a:r>
              <a:rPr lang="nb-NO" dirty="0">
                <a:highlight>
                  <a:srgbClr val="91C8CB"/>
                </a:highlight>
              </a:rPr>
              <a:t>e</a:t>
            </a:r>
            <a:r>
              <a:rPr lang="nb-NO" dirty="0"/>
              <a:t>rdssamfunn</a:t>
            </a:r>
            <a:r>
              <a:rPr lang="nb-NO" dirty="0">
                <a:highlight>
                  <a:srgbClr val="91C8CB"/>
                </a:highlight>
              </a:rPr>
              <a:t>et</a:t>
            </a:r>
            <a:r>
              <a:rPr lang="nb-NO" dirty="0"/>
              <a:t>. Forestillingen er en selvst</a:t>
            </a:r>
            <a:r>
              <a:rPr lang="nb-NO" dirty="0">
                <a:highlight>
                  <a:srgbClr val="91C8CB"/>
                </a:highlight>
              </a:rPr>
              <a:t>e</a:t>
            </a:r>
            <a:r>
              <a:rPr lang="nb-NO" dirty="0"/>
              <a:t>ndig fort</a:t>
            </a:r>
            <a:r>
              <a:rPr lang="nb-NO" dirty="0">
                <a:highlight>
                  <a:srgbClr val="91C8CB"/>
                </a:highlight>
              </a:rPr>
              <a:t>e</a:t>
            </a:r>
            <a:r>
              <a:rPr lang="nb-NO" dirty="0"/>
              <a:t>lling base</a:t>
            </a:r>
            <a:r>
              <a:rPr lang="nb-NO" dirty="0">
                <a:highlight>
                  <a:srgbClr val="91C8CB"/>
                </a:highlight>
              </a:rPr>
              <a:t>rt</a:t>
            </a:r>
            <a:r>
              <a:rPr lang="nb-NO" dirty="0"/>
              <a:t> på tredje bind av Thomas Korsgaards anmelderroste trilogi om </a:t>
            </a:r>
            <a:r>
              <a:rPr lang="nb-NO" dirty="0">
                <a:highlight>
                  <a:srgbClr val="91C8CB"/>
                </a:highlight>
              </a:rPr>
              <a:t>gutten</a:t>
            </a:r>
            <a:r>
              <a:rPr lang="nb-NO" dirty="0"/>
              <a:t> Tue […].</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0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10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10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a:xfrm>
            <a:off x="838200" y="365125"/>
            <a:ext cx="3663462" cy="4910260"/>
          </a:xfrm>
        </p:spPr>
        <p:txBody>
          <a:bodyPr>
            <a:normAutofit/>
          </a:bodyPr>
          <a:lstStyle/>
          <a:p>
            <a:r>
              <a:rPr lang="nb-NO" sz="4000" b="1" dirty="0">
                <a:latin typeface="Calibri "/>
              </a:rPr>
              <a:t>Vi hopper 120 år tilbake i tid! </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F9DA2214-E34D-207F-C8F7-98C18D32EF97}"/>
              </a:ext>
            </a:extLst>
          </p:cNvPr>
          <p:cNvPicPr>
            <a:picLocks noChangeAspect="1"/>
          </p:cNvPicPr>
          <p:nvPr/>
        </p:nvPicPr>
        <p:blipFill>
          <a:blip r:embed="rId3"/>
          <a:stretch>
            <a:fillRect/>
          </a:stretch>
        </p:blipFill>
        <p:spPr>
          <a:xfrm>
            <a:off x="4713687" y="-37783"/>
            <a:ext cx="7478313" cy="6505258"/>
          </a:xfrm>
          <a:prstGeom prst="rect">
            <a:avLst/>
          </a:prstGeom>
        </p:spPr>
      </p:pic>
    </p:spTree>
    <p:extLst>
      <p:ext uri="{BB962C8B-B14F-4D97-AF65-F5344CB8AC3E}">
        <p14:creationId xmlns:p14="http://schemas.microsoft.com/office/powerpoint/2010/main" val="166060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p:txBody>
          <a:bodyPr>
            <a:normAutofit/>
          </a:bodyPr>
          <a:lstStyle/>
          <a:p>
            <a:r>
              <a:rPr lang="nb-NO" sz="4000" b="1" dirty="0">
                <a:latin typeface="Calibri "/>
              </a:rPr>
              <a:t>Norsk anno 1899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p:txBody>
          <a:bodyPr/>
          <a:lstStyle/>
          <a:p>
            <a:r>
              <a:rPr lang="nb-NO" sz="2400" dirty="0">
                <a:effectLst/>
                <a:latin typeface="Calibri" panose="020F0502020204030204" pitchFamily="34" charset="0"/>
                <a:ea typeface="Calibri" panose="020F0502020204030204" pitchFamily="34" charset="0"/>
                <a:cs typeface="Times New Roman" panose="02020603050405020304" pitchFamily="18" charset="0"/>
              </a:rPr>
              <a:t>«Intet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af</a:t>
            </a:r>
            <a:r>
              <a:rPr lang="nb-NO" sz="2400" dirty="0">
                <a:effectLst/>
                <a:latin typeface="Calibri" panose="020F0502020204030204" pitchFamily="34" charset="0"/>
                <a:ea typeface="Calibri" panose="020F0502020204030204" pitchFamily="34" charset="0"/>
                <a:cs typeface="Times New Roman" panose="02020603050405020304" pitchFamily="18" charset="0"/>
              </a:rPr>
              <a:t> Ibsens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Arbejder</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havde</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fremkaldt</a:t>
            </a:r>
            <a:r>
              <a:rPr lang="nb-NO" sz="2400" dirty="0">
                <a:effectLst/>
                <a:latin typeface="Calibri" panose="020F0502020204030204" pitchFamily="34" charset="0"/>
                <a:ea typeface="Calibri" panose="020F0502020204030204" pitchFamily="34" charset="0"/>
                <a:cs typeface="Times New Roman" panose="02020603050405020304" pitchFamily="18" charset="0"/>
              </a:rPr>
              <a:t> en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saa</a:t>
            </a:r>
            <a:r>
              <a:rPr lang="nb-NO" sz="2400" dirty="0">
                <a:effectLst/>
                <a:latin typeface="Calibri" panose="020F0502020204030204" pitchFamily="34" charset="0"/>
                <a:ea typeface="Calibri" panose="020F0502020204030204" pitchFamily="34" charset="0"/>
                <a:cs typeface="Times New Roman" panose="02020603050405020304" pitchFamily="18" charset="0"/>
              </a:rPr>
              <a:t> heftig og omfattende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Diskussjon</a:t>
            </a:r>
            <a:r>
              <a:rPr lang="nb-NO" sz="2400" dirty="0">
                <a:effectLst/>
                <a:latin typeface="Calibri" panose="020F0502020204030204" pitchFamily="34" charset="0"/>
                <a:ea typeface="Calibri" panose="020F0502020204030204" pitchFamily="34" charset="0"/>
                <a:cs typeface="Times New Roman" panose="02020603050405020304" pitchFamily="18" charset="0"/>
              </a:rPr>
              <a:t> som den, der fulgte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Udgivelsen</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af</a:t>
            </a:r>
            <a:r>
              <a:rPr lang="nb-NO" sz="2400" dirty="0">
                <a:effectLst/>
                <a:latin typeface="Calibri" panose="020F0502020204030204" pitchFamily="34" charset="0"/>
                <a:ea typeface="Calibri" panose="020F0502020204030204" pitchFamily="34" charset="0"/>
                <a:cs typeface="Times New Roman" panose="02020603050405020304" pitchFamily="18" charset="0"/>
              </a:rPr>
              <a:t> dette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Skuespil</a:t>
            </a:r>
            <a:r>
              <a:rPr lang="nb-NO" sz="2400" dirty="0">
                <a:effectLst/>
                <a:latin typeface="Calibri" panose="020F0502020204030204" pitchFamily="34" charset="0"/>
                <a:ea typeface="Calibri" panose="020F0502020204030204" pitchFamily="34" charset="0"/>
                <a:cs typeface="Times New Roman" panose="02020603050405020304" pitchFamily="18" charset="0"/>
              </a:rPr>
              <a:t>. Det blev en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Diskussjon</a:t>
            </a:r>
            <a:r>
              <a:rPr lang="nb-NO" sz="2400" dirty="0">
                <a:effectLst/>
                <a:latin typeface="Calibri" panose="020F0502020204030204" pitchFamily="34" charset="0"/>
                <a:ea typeface="Calibri" panose="020F0502020204030204" pitchFamily="34" charset="0"/>
                <a:cs typeface="Times New Roman" panose="02020603050405020304" pitchFamily="18" charset="0"/>
              </a:rPr>
              <a:t> dels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af</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Æsthetisk</a:t>
            </a:r>
            <a:r>
              <a:rPr lang="nb-NO" sz="2400" dirty="0">
                <a:effectLst/>
                <a:latin typeface="Calibri" panose="020F0502020204030204" pitchFamily="34" charset="0"/>
                <a:ea typeface="Calibri" panose="020F0502020204030204" pitchFamily="34" charset="0"/>
                <a:cs typeface="Times New Roman" panose="02020603050405020304" pitchFamily="18" charset="0"/>
              </a:rPr>
              <a:t>-kritisk Art, dels om filosofiske og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sociale</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Spørgsmaal</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Debatten blev ikke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indskrænket</a:t>
            </a:r>
            <a:r>
              <a:rPr lang="nb-NO" sz="2400" dirty="0">
                <a:effectLst/>
                <a:latin typeface="Calibri" panose="020F0502020204030204" pitchFamily="34" charset="0"/>
                <a:ea typeface="Calibri" panose="020F0502020204030204" pitchFamily="34" charset="0"/>
                <a:cs typeface="Times New Roman" panose="02020603050405020304" pitchFamily="18" charset="0"/>
              </a:rPr>
              <a:t> til de nordiske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Sprogs</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Grænser</a:t>
            </a:r>
            <a:r>
              <a:rPr lang="nb-NO" sz="2400" dirty="0">
                <a:effectLst/>
                <a:latin typeface="Calibri" panose="020F0502020204030204" pitchFamily="34" charset="0"/>
                <a:ea typeface="Calibri" panose="020F0502020204030204" pitchFamily="34" charset="0"/>
                <a:cs typeface="Times New Roman" panose="02020603050405020304" pitchFamily="18" charset="0"/>
              </a:rPr>
              <a:t>, den førtes,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efterhvert</a:t>
            </a:r>
            <a:r>
              <a:rPr lang="nb-NO" sz="2400" dirty="0">
                <a:effectLst/>
                <a:latin typeface="Calibri" panose="020F0502020204030204" pitchFamily="34" charset="0"/>
                <a:ea typeface="Calibri" panose="020F0502020204030204" pitchFamily="34" charset="0"/>
                <a:cs typeface="Times New Roman" panose="02020603050405020304" pitchFamily="18" charset="0"/>
              </a:rPr>
              <a:t> som Stykket i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Oversættelser</a:t>
            </a:r>
            <a:r>
              <a:rPr lang="nb-NO" sz="2400" dirty="0">
                <a:effectLst/>
                <a:latin typeface="Calibri" panose="020F0502020204030204" pitchFamily="34" charset="0"/>
                <a:ea typeface="Calibri" panose="020F0502020204030204" pitchFamily="34" charset="0"/>
                <a:cs typeface="Times New Roman" panose="02020603050405020304" pitchFamily="18" charset="0"/>
              </a:rPr>
              <a:t> og ved sceniske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Opførelser</a:t>
            </a:r>
            <a:r>
              <a:rPr lang="nb-NO" sz="2400" dirty="0">
                <a:effectLst/>
                <a:latin typeface="Calibri" panose="020F0502020204030204" pitchFamily="34" charset="0"/>
                <a:ea typeface="Calibri" panose="020F0502020204030204" pitchFamily="34" charset="0"/>
                <a:cs typeface="Times New Roman" panose="02020603050405020304" pitchFamily="18" charset="0"/>
              </a:rPr>
              <a:t> blev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kjendt</a:t>
            </a:r>
            <a:r>
              <a:rPr lang="nb-NO" sz="2400" dirty="0">
                <a:effectLst/>
                <a:latin typeface="Calibri" panose="020F0502020204030204" pitchFamily="34" charset="0"/>
                <a:ea typeface="Calibri" panose="020F0502020204030204" pitchFamily="34" charset="0"/>
                <a:cs typeface="Times New Roman" panose="02020603050405020304" pitchFamily="18" charset="0"/>
              </a:rPr>
              <a:t> i og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udenfor</a:t>
            </a:r>
            <a:r>
              <a:rPr lang="nb-NO" sz="2400" dirty="0">
                <a:effectLst/>
                <a:latin typeface="Calibri" panose="020F0502020204030204" pitchFamily="34" charset="0"/>
                <a:ea typeface="Calibri" panose="020F0502020204030204" pitchFamily="34" charset="0"/>
                <a:cs typeface="Times New Roman" panose="02020603050405020304" pitchFamily="18" charset="0"/>
              </a:rPr>
              <a:t> Europa,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ogsaa</a:t>
            </a:r>
            <a:r>
              <a:rPr lang="nb-NO" sz="2400" dirty="0">
                <a:effectLst/>
                <a:latin typeface="Calibri" panose="020F0502020204030204" pitchFamily="34" charset="0"/>
                <a:ea typeface="Calibri" panose="020F0502020204030204" pitchFamily="34" charset="0"/>
                <a:cs typeface="Times New Roman" panose="02020603050405020304" pitchFamily="18" charset="0"/>
              </a:rPr>
              <a:t> over i de fremmede Landes Blad og Tidsskrift-Litteratur og er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endnu</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tyve</a:t>
            </a:r>
            <a:r>
              <a:rPr lang="nb-NO" sz="2400" dirty="0">
                <a:effectLst/>
                <a:latin typeface="Calibri" panose="020F0502020204030204" pitchFamily="34" charset="0"/>
                <a:ea typeface="Calibri" panose="020F0502020204030204" pitchFamily="34" charset="0"/>
                <a:cs typeface="Times New Roman" panose="02020603050405020304" pitchFamily="18" charset="0"/>
              </a:rPr>
              <a:t> Aar efter Skuespillets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Udgivelse</a:t>
            </a:r>
            <a:r>
              <a:rPr lang="nb-NO" sz="2400" dirty="0">
                <a:effectLst/>
                <a:latin typeface="Calibri" panose="020F0502020204030204" pitchFamily="34" charset="0"/>
                <a:ea typeface="Calibri" panose="020F0502020204030204" pitchFamily="34" charset="0"/>
                <a:cs typeface="Times New Roman" panose="02020603050405020304" pitchFamily="18" charset="0"/>
              </a:rPr>
              <a:t>, ikke helt stanset.»</a:t>
            </a:r>
          </a:p>
          <a:p>
            <a:pPr marL="0" indent="0">
              <a:buNone/>
            </a:pPr>
            <a:endParaRPr lang="nb-NO" sz="3200" dirty="0"/>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D4F74FE4-7D14-400F-E370-DEAC9B758684}"/>
              </a:ext>
            </a:extLst>
          </p:cNvPr>
          <p:cNvSpPr txBox="1"/>
          <p:nvPr/>
        </p:nvSpPr>
        <p:spPr>
          <a:xfrm>
            <a:off x="6268596" y="341082"/>
            <a:ext cx="5420299" cy="1200329"/>
          </a:xfrm>
          <a:prstGeom prst="rect">
            <a:avLst/>
          </a:prstGeom>
          <a:solidFill>
            <a:srgbClr val="4FA3A7"/>
          </a:solidFill>
        </p:spPr>
        <p:txBody>
          <a:bodyPr wrap="square" rtlCol="0">
            <a:spAutoFit/>
          </a:bodyPr>
          <a:lstStyle/>
          <a:p>
            <a:r>
              <a:rPr lang="nb-NO" sz="2400" dirty="0">
                <a:solidFill>
                  <a:schemeClr val="bg1"/>
                </a:solidFill>
              </a:rPr>
              <a:t>Teksten handler om debatten rundt Henrik Ibsens drama «Et dukkehjem», som kom i 1879. </a:t>
            </a:r>
          </a:p>
        </p:txBody>
      </p:sp>
      <p:sp>
        <p:nvSpPr>
          <p:cNvPr id="5" name="Snakkeboble: rektangel med avrundede hjørner 4">
            <a:extLst>
              <a:ext uri="{FF2B5EF4-FFF2-40B4-BE49-F238E27FC236}">
                <a16:creationId xmlns:a16="http://schemas.microsoft.com/office/drawing/2014/main" id="{73A8C903-D79E-8FA9-8715-8FDDF491FC7C}"/>
              </a:ext>
            </a:extLst>
          </p:cNvPr>
          <p:cNvSpPr/>
          <p:nvPr/>
        </p:nvSpPr>
        <p:spPr>
          <a:xfrm>
            <a:off x="1200839" y="4666842"/>
            <a:ext cx="5177927" cy="1510121"/>
          </a:xfrm>
          <a:prstGeom prst="wedgeRoundRectCallout">
            <a:avLst>
              <a:gd name="adj1" fmla="val -25058"/>
              <a:gd name="adj2" fmla="val -78694"/>
              <a:gd name="adj3" fmla="val 16667"/>
            </a:avLst>
          </a:prstGeom>
          <a:solidFill>
            <a:srgbClr val="4FA3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Hvilke likheter ser dere mellom </a:t>
            </a:r>
            <a:r>
              <a:rPr lang="nb-NO" sz="2400" b="1" dirty="0"/>
              <a:t>denne</a:t>
            </a:r>
            <a:r>
              <a:rPr lang="nb-NO" sz="2400" dirty="0"/>
              <a:t> teksten og den moderne </a:t>
            </a:r>
            <a:r>
              <a:rPr lang="nb-NO" sz="2400" b="1" dirty="0"/>
              <a:t>danske</a:t>
            </a:r>
            <a:r>
              <a:rPr lang="nb-NO" sz="2400" dirty="0"/>
              <a:t> teksten? </a:t>
            </a:r>
          </a:p>
        </p:txBody>
      </p:sp>
    </p:spTree>
    <p:extLst>
      <p:ext uri="{BB962C8B-B14F-4D97-AF65-F5344CB8AC3E}">
        <p14:creationId xmlns:p14="http://schemas.microsoft.com/office/powerpoint/2010/main" val="321666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ssholder for innhold 8">
            <a:extLst>
              <a:ext uri="{FF2B5EF4-FFF2-40B4-BE49-F238E27FC236}">
                <a16:creationId xmlns:a16="http://schemas.microsoft.com/office/drawing/2014/main" id="{B42AB2AC-61D4-DF57-60A5-0DEFE2A0A578}"/>
              </a:ext>
            </a:extLst>
          </p:cNvPr>
          <p:cNvGraphicFramePr>
            <a:graphicFrameLocks noGrp="1"/>
          </p:cNvGraphicFramePr>
          <p:nvPr>
            <p:ph idx="1"/>
            <p:extLst>
              <p:ext uri="{D42A27DB-BD31-4B8C-83A1-F6EECF244321}">
                <p14:modId xmlns:p14="http://schemas.microsoft.com/office/powerpoint/2010/main" val="4007354015"/>
              </p:ext>
            </p:extLst>
          </p:nvPr>
        </p:nvGraphicFramePr>
        <p:xfrm>
          <a:off x="416805" y="0"/>
          <a:ext cx="11358389" cy="6714100"/>
        </p:xfrm>
        <a:graphic>
          <a:graphicData uri="http://schemas.openxmlformats.org/drawingml/2006/table">
            <a:tbl>
              <a:tblPr firstRow="1" firstCol="1" bandRow="1">
                <a:tableStyleId>{5C22544A-7EE6-4342-B048-85BDC9FD1C3A}</a:tableStyleId>
              </a:tblPr>
              <a:tblGrid>
                <a:gridCol w="1379033">
                  <a:extLst>
                    <a:ext uri="{9D8B030D-6E8A-4147-A177-3AD203B41FA5}">
                      <a16:colId xmlns:a16="http://schemas.microsoft.com/office/drawing/2014/main" val="935841264"/>
                    </a:ext>
                  </a:extLst>
                </a:gridCol>
                <a:gridCol w="1732036">
                  <a:extLst>
                    <a:ext uri="{9D8B030D-6E8A-4147-A177-3AD203B41FA5}">
                      <a16:colId xmlns:a16="http://schemas.microsoft.com/office/drawing/2014/main" val="2774861210"/>
                    </a:ext>
                  </a:extLst>
                </a:gridCol>
                <a:gridCol w="2979053">
                  <a:extLst>
                    <a:ext uri="{9D8B030D-6E8A-4147-A177-3AD203B41FA5}">
                      <a16:colId xmlns:a16="http://schemas.microsoft.com/office/drawing/2014/main" val="2027823370"/>
                    </a:ext>
                  </a:extLst>
                </a:gridCol>
                <a:gridCol w="5268267">
                  <a:extLst>
                    <a:ext uri="{9D8B030D-6E8A-4147-A177-3AD203B41FA5}">
                      <a16:colId xmlns:a16="http://schemas.microsoft.com/office/drawing/2014/main" val="2263405395"/>
                    </a:ext>
                  </a:extLst>
                </a:gridCol>
              </a:tblGrid>
              <a:tr h="854106">
                <a:tc>
                  <a:txBody>
                    <a:bodyPr/>
                    <a:lstStyle/>
                    <a:p>
                      <a:pPr algn="l">
                        <a:lnSpc>
                          <a:spcPct val="107000"/>
                        </a:lnSpc>
                        <a:spcAft>
                          <a:spcPts val="800"/>
                        </a:spcAft>
                      </a:pPr>
                      <a:r>
                        <a:rPr lang="nb-NO" sz="2400" dirty="0">
                          <a:effectLst/>
                        </a:rPr>
                        <a:t>Moderne dansk</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4FA3A7"/>
                    </a:solidFill>
                  </a:tcPr>
                </a:tc>
                <a:tc>
                  <a:txBody>
                    <a:bodyPr/>
                    <a:lstStyle/>
                    <a:p>
                      <a:pPr algn="l">
                        <a:lnSpc>
                          <a:spcPct val="107000"/>
                        </a:lnSpc>
                        <a:spcAft>
                          <a:spcPts val="800"/>
                        </a:spcAft>
                      </a:pPr>
                      <a:r>
                        <a:rPr lang="nb-NO" sz="2400" dirty="0">
                          <a:effectLst/>
                        </a:rPr>
                        <a:t>Norsk 1899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4FA3A7"/>
                    </a:solidFill>
                  </a:tcPr>
                </a:tc>
                <a:tc>
                  <a:txBody>
                    <a:bodyPr/>
                    <a:lstStyle/>
                    <a:p>
                      <a:pPr algn="l">
                        <a:lnSpc>
                          <a:spcPct val="107000"/>
                        </a:lnSpc>
                        <a:spcAft>
                          <a:spcPts val="800"/>
                        </a:spcAft>
                      </a:pPr>
                      <a:r>
                        <a:rPr lang="nb-NO" sz="2400" dirty="0">
                          <a:effectLst/>
                        </a:rPr>
                        <a:t>Moderne norsk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4FA3A7"/>
                    </a:solidFill>
                  </a:tcPr>
                </a:tc>
                <a:tc>
                  <a:txBody>
                    <a:bodyPr/>
                    <a:lstStyle/>
                    <a:p>
                      <a:pPr algn="l">
                        <a:lnSpc>
                          <a:spcPct val="107000"/>
                        </a:lnSpc>
                        <a:spcAft>
                          <a:spcPts val="800"/>
                        </a:spcAft>
                      </a:pPr>
                      <a:r>
                        <a:rPr lang="nb-NO" sz="2400" dirty="0">
                          <a:effectLst/>
                        </a:rPr>
                        <a:t>Kommentar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4FA3A7"/>
                    </a:solidFill>
                  </a:tcPr>
                </a:tc>
                <a:extLst>
                  <a:ext uri="{0D108BD9-81ED-4DB2-BD59-A6C34878D82A}">
                    <a16:rowId xmlns:a16="http://schemas.microsoft.com/office/drawing/2014/main" val="4092078599"/>
                  </a:ext>
                </a:extLst>
              </a:tr>
              <a:tr h="612280">
                <a:tc>
                  <a:txBody>
                    <a:bodyPr/>
                    <a:lstStyle/>
                    <a:p>
                      <a:pPr algn="just">
                        <a:lnSpc>
                          <a:spcPct val="107000"/>
                        </a:lnSpc>
                        <a:spcAft>
                          <a:spcPts val="800"/>
                        </a:spcAft>
                      </a:pPr>
                      <a:r>
                        <a:rPr lang="nb-NO" sz="2000" b="0" dirty="0" err="1">
                          <a:solidFill>
                            <a:schemeClr val="tx1"/>
                          </a:solidFill>
                          <a:effectLst/>
                          <a:highlight>
                            <a:srgbClr val="D1B4D4"/>
                          </a:highlight>
                        </a:rPr>
                        <a:t>op</a:t>
                      </a:r>
                      <a:r>
                        <a:rPr lang="nb-NO" sz="2000" b="0" dirty="0" err="1">
                          <a:solidFill>
                            <a:schemeClr val="tx1"/>
                          </a:solidFill>
                          <a:effectLst/>
                        </a:rPr>
                        <a:t>vækst</a:t>
                      </a:r>
                      <a:r>
                        <a:rPr lang="nb-NO" sz="2000" b="0" dirty="0">
                          <a:solidFill>
                            <a:schemeClr val="tx1"/>
                          </a:solidFill>
                          <a:effectLst/>
                        </a:rPr>
                        <a:t> </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highlight>
                            <a:srgbClr val="D1B4D4"/>
                          </a:highlight>
                        </a:rPr>
                        <a:t>Op</a:t>
                      </a:r>
                      <a:r>
                        <a:rPr lang="nb-NO" sz="2000" dirty="0" err="1">
                          <a:effectLst/>
                        </a:rPr>
                        <a:t>førelser</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oppvekst, oppførelser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Enkel konsonant i dansk, dobbel i moderne norsk</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819545134"/>
                  </a:ext>
                </a:extLst>
              </a:tr>
              <a:tr h="299191">
                <a:tc>
                  <a:txBody>
                    <a:bodyPr/>
                    <a:lstStyle/>
                    <a:p>
                      <a:pPr algn="l">
                        <a:lnSpc>
                          <a:spcPct val="107000"/>
                        </a:lnSpc>
                        <a:spcAft>
                          <a:spcPts val="800"/>
                        </a:spcAft>
                      </a:pPr>
                      <a:r>
                        <a:rPr lang="nb-NO" sz="2000" b="0" dirty="0">
                          <a:solidFill>
                            <a:schemeClr val="tx1"/>
                          </a:solidFill>
                          <a:effectLst/>
                        </a:rPr>
                        <a:t>n</a:t>
                      </a:r>
                      <a:r>
                        <a:rPr lang="nb-NO" sz="2000" b="0" dirty="0">
                          <a:solidFill>
                            <a:schemeClr val="tx1"/>
                          </a:solidFill>
                          <a:effectLst/>
                          <a:highlight>
                            <a:srgbClr val="D1B4D4"/>
                          </a:highlight>
                        </a:rPr>
                        <a:t>u</a:t>
                      </a:r>
                      <a:endParaRPr lang="nb-NO" sz="2000" b="0" dirty="0">
                        <a:solidFill>
                          <a:schemeClr val="tx1"/>
                        </a:solidFill>
                        <a:effectLst/>
                        <a:highlight>
                          <a:srgbClr val="D1B4D4"/>
                        </a:highligh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endn</a:t>
                      </a:r>
                      <a:r>
                        <a:rPr lang="nb-NO" sz="2000" dirty="0" err="1">
                          <a:effectLst/>
                          <a:highlight>
                            <a:srgbClr val="D1B4D4"/>
                          </a:highlight>
                        </a:rPr>
                        <a:t>u</a:t>
                      </a:r>
                      <a:endParaRPr lang="nb-NO" sz="2000" dirty="0">
                        <a:effectLst/>
                        <a:highlight>
                          <a:srgbClr val="D1B4D4"/>
                        </a:highligh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nå, ennå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u er erstattet av å </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744565404"/>
                  </a:ext>
                </a:extLst>
              </a:tr>
              <a:tr h="299191">
                <a:tc>
                  <a:txBody>
                    <a:bodyPr/>
                    <a:lstStyle/>
                    <a:p>
                      <a:pPr algn="l">
                        <a:lnSpc>
                          <a:spcPct val="107000"/>
                        </a:lnSpc>
                        <a:spcAft>
                          <a:spcPts val="800"/>
                        </a:spcAft>
                      </a:pPr>
                      <a:r>
                        <a:rPr lang="nb-NO" sz="2000" b="0" dirty="0" err="1">
                          <a:solidFill>
                            <a:schemeClr val="tx1"/>
                          </a:solidFill>
                          <a:effectLst/>
                        </a:rPr>
                        <a:t>so</a:t>
                      </a:r>
                      <a:r>
                        <a:rPr lang="nb-NO" sz="2000" b="0" dirty="0" err="1">
                          <a:solidFill>
                            <a:schemeClr val="tx1"/>
                          </a:solidFill>
                          <a:effectLst/>
                          <a:highlight>
                            <a:srgbClr val="D1B4D4"/>
                          </a:highlight>
                        </a:rPr>
                        <a:t>ci</a:t>
                      </a:r>
                      <a:r>
                        <a:rPr lang="nb-NO" sz="2000" b="0" dirty="0" err="1">
                          <a:solidFill>
                            <a:schemeClr val="tx1"/>
                          </a:solidFill>
                          <a:effectLst/>
                        </a:rPr>
                        <a:t>ale</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so</a:t>
                      </a:r>
                      <a:r>
                        <a:rPr lang="nb-NO" sz="2000" dirty="0" err="1">
                          <a:effectLst/>
                          <a:highlight>
                            <a:srgbClr val="D1B4D4"/>
                          </a:highlight>
                        </a:rPr>
                        <a:t>ci</a:t>
                      </a:r>
                      <a:r>
                        <a:rPr lang="nb-NO" sz="2000" dirty="0" err="1">
                          <a:effectLst/>
                        </a:rPr>
                        <a:t>ale</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sosiale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c er erstattet av s</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891912599"/>
                  </a:ext>
                </a:extLst>
              </a:tr>
              <a:tr h="299191">
                <a:tc>
                  <a:txBody>
                    <a:bodyPr/>
                    <a:lstStyle/>
                    <a:p>
                      <a:pPr algn="l">
                        <a:lnSpc>
                          <a:spcPct val="107000"/>
                        </a:lnSpc>
                        <a:spcAft>
                          <a:spcPts val="800"/>
                        </a:spcAft>
                      </a:pPr>
                      <a:r>
                        <a:rPr lang="nb-NO" sz="2000" b="0" dirty="0">
                          <a:solidFill>
                            <a:schemeClr val="tx1"/>
                          </a:solidFill>
                          <a:effectLst/>
                        </a:rPr>
                        <a:t>bli</a:t>
                      </a:r>
                      <a:r>
                        <a:rPr lang="nb-NO" sz="2000" b="0" dirty="0">
                          <a:solidFill>
                            <a:schemeClr val="tx1"/>
                          </a:solidFill>
                          <a:effectLst/>
                          <a:highlight>
                            <a:srgbClr val="D1B4D4"/>
                          </a:highlight>
                        </a:rPr>
                        <a:t>v</a:t>
                      </a:r>
                      <a:r>
                        <a:rPr lang="nb-NO" sz="2000" b="0" dirty="0">
                          <a:solidFill>
                            <a:schemeClr val="tx1"/>
                          </a:solidFill>
                          <a:effectLst/>
                        </a:rPr>
                        <a:t>e</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ble</a:t>
                      </a:r>
                      <a:r>
                        <a:rPr lang="nb-NO" sz="2000" dirty="0">
                          <a:effectLst/>
                          <a:highlight>
                            <a:srgbClr val="D1B4D4"/>
                          </a:highlight>
                        </a:rPr>
                        <a:t>v</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bli, ble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Verbet </a:t>
                      </a:r>
                      <a:r>
                        <a:rPr lang="nb-NO" sz="2400" b="1" i="1" dirty="0">
                          <a:effectLst/>
                        </a:rPr>
                        <a:t>blive </a:t>
                      </a:r>
                      <a:r>
                        <a:rPr lang="nb-NO" sz="2400" b="1" dirty="0">
                          <a:effectLst/>
                        </a:rPr>
                        <a:t>har blitt til </a:t>
                      </a:r>
                      <a:r>
                        <a:rPr lang="nb-NO" sz="2400" b="1" i="1" dirty="0">
                          <a:effectLst/>
                        </a:rPr>
                        <a:t>bli</a:t>
                      </a:r>
                      <a:endParaRPr lang="nb-NO" sz="2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2530626053"/>
                  </a:ext>
                </a:extLst>
              </a:tr>
              <a:tr h="299191">
                <a:tc>
                  <a:txBody>
                    <a:bodyPr/>
                    <a:lstStyle/>
                    <a:p>
                      <a:pPr algn="l">
                        <a:lnSpc>
                          <a:spcPct val="107000"/>
                        </a:lnSpc>
                        <a:spcAft>
                          <a:spcPts val="800"/>
                        </a:spcAft>
                      </a:pPr>
                      <a:r>
                        <a:rPr lang="nb-NO" sz="2000" b="0" dirty="0">
                          <a:solidFill>
                            <a:schemeClr val="tx1"/>
                          </a:solidFill>
                          <a:effectLst/>
                        </a:rPr>
                        <a:t>ha</a:t>
                      </a:r>
                      <a:r>
                        <a:rPr lang="nb-NO" sz="2000" b="0" dirty="0">
                          <a:solidFill>
                            <a:schemeClr val="tx1"/>
                          </a:solidFill>
                          <a:effectLst/>
                          <a:highlight>
                            <a:srgbClr val="D1B4D4"/>
                          </a:highlight>
                        </a:rPr>
                        <a:t>v</a:t>
                      </a:r>
                      <a:r>
                        <a:rPr lang="nb-NO" sz="2000" b="0" dirty="0">
                          <a:solidFill>
                            <a:schemeClr val="tx1"/>
                          </a:solidFill>
                          <a:effectLst/>
                        </a:rPr>
                        <a:t>e</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ha</a:t>
                      </a:r>
                      <a:r>
                        <a:rPr lang="nb-NO" sz="2000" dirty="0" err="1">
                          <a:effectLst/>
                          <a:highlight>
                            <a:srgbClr val="D1B4D4"/>
                          </a:highlight>
                        </a:rPr>
                        <a:t>v</a:t>
                      </a:r>
                      <a:r>
                        <a:rPr lang="nb-NO" sz="2000" dirty="0" err="1">
                          <a:effectLst/>
                        </a:rPr>
                        <a:t>de</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ha, hadde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Verbet </a:t>
                      </a:r>
                      <a:r>
                        <a:rPr lang="nb-NO" sz="2400" b="1" i="1" dirty="0">
                          <a:effectLst/>
                        </a:rPr>
                        <a:t>have</a:t>
                      </a:r>
                      <a:r>
                        <a:rPr lang="nb-NO" sz="2400" b="1" dirty="0">
                          <a:effectLst/>
                        </a:rPr>
                        <a:t> har blitt til </a:t>
                      </a:r>
                      <a:r>
                        <a:rPr lang="nb-NO" sz="2400" b="1" i="1" dirty="0">
                          <a:effectLst/>
                        </a:rPr>
                        <a:t>ha </a:t>
                      </a:r>
                      <a:endParaRPr lang="nb-NO" sz="2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2769729222"/>
                  </a:ext>
                </a:extLst>
              </a:tr>
              <a:tr h="299191">
                <a:tc>
                  <a:txBody>
                    <a:bodyPr/>
                    <a:lstStyle/>
                    <a:p>
                      <a:pPr algn="l">
                        <a:lnSpc>
                          <a:spcPct val="107000"/>
                        </a:lnSpc>
                        <a:spcAft>
                          <a:spcPts val="800"/>
                        </a:spcAft>
                      </a:pPr>
                      <a:r>
                        <a:rPr lang="nb-NO" sz="2000" b="0" dirty="0" err="1">
                          <a:solidFill>
                            <a:schemeClr val="tx1"/>
                          </a:solidFill>
                          <a:effectLst/>
                        </a:rPr>
                        <a:t>mo</a:t>
                      </a:r>
                      <a:r>
                        <a:rPr lang="nb-NO" sz="2000" b="0" dirty="0" err="1">
                          <a:solidFill>
                            <a:schemeClr val="tx1"/>
                          </a:solidFill>
                          <a:effectLst/>
                          <a:highlight>
                            <a:srgbClr val="D1B4D4"/>
                          </a:highlight>
                        </a:rPr>
                        <a:t>d</a:t>
                      </a:r>
                      <a:r>
                        <a:rPr lang="nb-NO" sz="2000" b="0" dirty="0" err="1">
                          <a:solidFill>
                            <a:schemeClr val="tx1"/>
                          </a:solidFill>
                          <a:effectLst/>
                        </a:rPr>
                        <a:t>tog</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u</a:t>
                      </a:r>
                      <a:r>
                        <a:rPr lang="nb-NO" sz="2000" dirty="0" err="1">
                          <a:effectLst/>
                          <a:highlight>
                            <a:srgbClr val="D1B4D4"/>
                          </a:highlight>
                        </a:rPr>
                        <a:t>d</a:t>
                      </a:r>
                      <a:r>
                        <a:rPr lang="nb-NO" sz="2000" dirty="0" err="1">
                          <a:effectLst/>
                        </a:rPr>
                        <a:t>enfor</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mottok, utenfor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d er erstattet av t </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3975696114"/>
                  </a:ext>
                </a:extLst>
              </a:tr>
              <a:tr h="299191">
                <a:tc>
                  <a:txBody>
                    <a:bodyPr/>
                    <a:lstStyle/>
                    <a:p>
                      <a:pPr algn="l">
                        <a:lnSpc>
                          <a:spcPct val="107000"/>
                        </a:lnSpc>
                        <a:spcAft>
                          <a:spcPts val="800"/>
                        </a:spcAft>
                      </a:pPr>
                      <a:r>
                        <a:rPr lang="nb-NO" sz="2000" b="0" dirty="0" err="1">
                          <a:solidFill>
                            <a:schemeClr val="tx1"/>
                          </a:solidFill>
                          <a:effectLst/>
                        </a:rPr>
                        <a:t>a</a:t>
                      </a:r>
                      <a:r>
                        <a:rPr lang="nb-NO" sz="2000" b="0" dirty="0" err="1">
                          <a:solidFill>
                            <a:schemeClr val="tx1"/>
                          </a:solidFill>
                          <a:effectLst/>
                          <a:highlight>
                            <a:srgbClr val="D1B4D4"/>
                          </a:highlight>
                        </a:rPr>
                        <a:t>f</a:t>
                      </a:r>
                      <a:endParaRPr lang="nb-NO" sz="2000" b="0" dirty="0">
                        <a:solidFill>
                          <a:schemeClr val="tx1"/>
                        </a:solidFill>
                        <a:effectLst/>
                        <a:highlight>
                          <a:srgbClr val="D1B4D4"/>
                        </a:highligh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highlight>
                            <a:srgbClr val="D1B4D4"/>
                          </a:highlight>
                        </a:rPr>
                        <a:t>af</a:t>
                      </a:r>
                      <a:endParaRPr lang="nb-NO" sz="2000" dirty="0">
                        <a:effectLst/>
                        <a:highlight>
                          <a:srgbClr val="D1B4D4"/>
                        </a:highligh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a:effectLst/>
                        </a:rPr>
                        <a:t>av</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f er </a:t>
                      </a:r>
                      <a:r>
                        <a:rPr lang="nb-NO" sz="2400" b="1" dirty="0" err="1">
                          <a:effectLst/>
                        </a:rPr>
                        <a:t>stattet</a:t>
                      </a:r>
                      <a:r>
                        <a:rPr lang="nb-NO" sz="2400" b="1" dirty="0">
                          <a:effectLst/>
                        </a:rPr>
                        <a:t> av v </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1537677906"/>
                  </a:ext>
                </a:extLst>
              </a:tr>
              <a:tr h="299191">
                <a:tc>
                  <a:txBody>
                    <a:bodyPr/>
                    <a:lstStyle/>
                    <a:p>
                      <a:pPr algn="l">
                        <a:lnSpc>
                          <a:spcPct val="107000"/>
                        </a:lnSpc>
                        <a:spcAft>
                          <a:spcPts val="800"/>
                        </a:spcAft>
                      </a:pPr>
                      <a:r>
                        <a:rPr lang="nb-NO" sz="2000" b="0">
                          <a:solidFill>
                            <a:schemeClr val="tx1"/>
                          </a:solidFill>
                          <a:effectLst/>
                        </a:rPr>
                        <a:t>tag</a:t>
                      </a:r>
                      <a:endParaRPr lang="nb-NO"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Spro</a:t>
                      </a:r>
                      <a:r>
                        <a:rPr lang="nb-NO" sz="2000" dirty="0" err="1">
                          <a:effectLst/>
                          <a:highlight>
                            <a:srgbClr val="D1B4D4"/>
                          </a:highlight>
                        </a:rPr>
                        <a:t>g</a:t>
                      </a:r>
                      <a:endParaRPr lang="nb-NO" sz="2000" dirty="0">
                        <a:effectLst/>
                        <a:highlight>
                          <a:srgbClr val="D1B4D4"/>
                        </a:highligh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forsøket, språk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g er erstattet av k</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1656157841"/>
                  </a:ext>
                </a:extLst>
              </a:tr>
              <a:tr h="493075">
                <a:tc>
                  <a:txBody>
                    <a:bodyPr/>
                    <a:lstStyle/>
                    <a:p>
                      <a:pPr algn="l">
                        <a:lnSpc>
                          <a:spcPct val="107000"/>
                        </a:lnSpc>
                        <a:spcAft>
                          <a:spcPts val="800"/>
                        </a:spcAft>
                      </a:pPr>
                      <a:r>
                        <a:rPr lang="nb-NO" sz="2000" b="0" dirty="0" err="1">
                          <a:solidFill>
                            <a:schemeClr val="tx1"/>
                          </a:solidFill>
                          <a:effectLst/>
                        </a:rPr>
                        <a:t>le</a:t>
                      </a:r>
                      <a:r>
                        <a:rPr lang="nb-NO" sz="2000" b="0" dirty="0" err="1">
                          <a:solidFill>
                            <a:schemeClr val="tx1"/>
                          </a:solidFill>
                          <a:effectLst/>
                          <a:highlight>
                            <a:srgbClr val="D1B4D4"/>
                          </a:highlight>
                        </a:rPr>
                        <a:t>j</a:t>
                      </a:r>
                      <a:r>
                        <a:rPr lang="nb-NO" sz="2000" b="0" dirty="0" err="1">
                          <a:solidFill>
                            <a:schemeClr val="tx1"/>
                          </a:solidFill>
                          <a:effectLst/>
                        </a:rPr>
                        <a:t>er</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Arbe</a:t>
                      </a:r>
                      <a:r>
                        <a:rPr lang="nb-NO" sz="2000" dirty="0" err="1">
                          <a:effectLst/>
                          <a:highlight>
                            <a:srgbClr val="D1B4D4"/>
                          </a:highlight>
                        </a:rPr>
                        <a:t>j</a:t>
                      </a:r>
                      <a:r>
                        <a:rPr lang="nb-NO" sz="2000" dirty="0" err="1">
                          <a:effectLst/>
                        </a:rPr>
                        <a:t>de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leier, arbeide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Moderne norsk har diftongen ei </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2666064954"/>
                  </a:ext>
                </a:extLst>
              </a:tr>
              <a:tr h="493075">
                <a:tc>
                  <a:txBody>
                    <a:bodyPr/>
                    <a:lstStyle/>
                    <a:p>
                      <a:pPr algn="l">
                        <a:lnSpc>
                          <a:spcPct val="107000"/>
                        </a:lnSpc>
                        <a:spcAft>
                          <a:spcPts val="800"/>
                        </a:spcAft>
                      </a:pPr>
                      <a:r>
                        <a:rPr lang="nb-NO" sz="2000" b="0" dirty="0" err="1">
                          <a:solidFill>
                            <a:schemeClr val="tx1"/>
                          </a:solidFill>
                          <a:effectLst/>
                        </a:rPr>
                        <a:t>veni</a:t>
                      </a:r>
                      <a:r>
                        <a:rPr lang="nb-NO" sz="2000" b="0" dirty="0" err="1">
                          <a:solidFill>
                            <a:schemeClr val="tx1"/>
                          </a:solidFill>
                          <a:effectLst/>
                          <a:highlight>
                            <a:srgbClr val="D1B4D4"/>
                          </a:highlight>
                        </a:rPr>
                        <a:t>nd</a:t>
                      </a:r>
                      <a:r>
                        <a:rPr lang="nb-NO" sz="2000" b="0" dirty="0" err="1">
                          <a:solidFill>
                            <a:schemeClr val="tx1"/>
                          </a:solidFill>
                          <a:effectLst/>
                        </a:rPr>
                        <a:t>e</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highlight>
                            <a:srgbClr val="D1B4D4"/>
                          </a:highlight>
                        </a:rPr>
                        <a:t>ind</a:t>
                      </a:r>
                      <a:r>
                        <a:rPr lang="nb-NO" sz="2000" dirty="0" err="1">
                          <a:effectLst/>
                        </a:rPr>
                        <a:t>skrænket</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venninne, innskrenket</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Moderne norsk har dobbelt konsonant </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4087445882"/>
                  </a:ext>
                </a:extLst>
              </a:tr>
              <a:tr h="493075">
                <a:tc>
                  <a:txBody>
                    <a:bodyPr/>
                    <a:lstStyle/>
                    <a:p>
                      <a:pPr algn="l">
                        <a:lnSpc>
                          <a:spcPct val="107000"/>
                        </a:lnSpc>
                        <a:spcAft>
                          <a:spcPts val="800"/>
                        </a:spcAft>
                      </a:pPr>
                      <a:r>
                        <a:rPr lang="nb-NO" sz="2000" b="0" dirty="0" err="1">
                          <a:solidFill>
                            <a:schemeClr val="tx1"/>
                          </a:solidFill>
                          <a:effectLst/>
                        </a:rPr>
                        <a:t>fort</a:t>
                      </a:r>
                      <a:r>
                        <a:rPr lang="nb-NO" sz="2000" b="0" dirty="0" err="1">
                          <a:solidFill>
                            <a:schemeClr val="tx1"/>
                          </a:solidFill>
                          <a:effectLst/>
                          <a:highlight>
                            <a:srgbClr val="D1B4D4"/>
                          </a:highlight>
                        </a:rPr>
                        <a:t>æ</a:t>
                      </a:r>
                      <a:r>
                        <a:rPr lang="nb-NO" sz="2000" b="0" dirty="0" err="1">
                          <a:solidFill>
                            <a:schemeClr val="tx1"/>
                          </a:solidFill>
                          <a:effectLst/>
                        </a:rPr>
                        <a:t>lling</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err="1">
                          <a:effectLst/>
                        </a:rPr>
                        <a:t>æsthetisk</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fortelling, estetisk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e har erstattet æ i mange ord </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extLst>
                  <a:ext uri="{0D108BD9-81ED-4DB2-BD59-A6C34878D82A}">
                    <a16:rowId xmlns:a16="http://schemas.microsoft.com/office/drawing/2014/main" val="1343751560"/>
                  </a:ext>
                </a:extLst>
              </a:tr>
              <a:tr h="997298">
                <a:tc>
                  <a:txBody>
                    <a:bodyPr/>
                    <a:lstStyle/>
                    <a:p>
                      <a:pPr algn="l">
                        <a:lnSpc>
                          <a:spcPct val="107000"/>
                        </a:lnSpc>
                        <a:spcAft>
                          <a:spcPts val="800"/>
                        </a:spcAft>
                      </a:pPr>
                      <a:r>
                        <a:rPr lang="nb-NO" sz="2000" b="0" dirty="0">
                          <a:solidFill>
                            <a:schemeClr val="tx1"/>
                          </a:solidFill>
                          <a:effectLst/>
                        </a:rPr>
                        <a:t>, </a:t>
                      </a:r>
                      <a:r>
                        <a:rPr lang="nb-NO" sz="2000" b="0" dirty="0">
                          <a:solidFill>
                            <a:schemeClr val="tx1"/>
                          </a:solidFill>
                          <a:effectLst/>
                          <a:highlight>
                            <a:srgbClr val="D1B4D4"/>
                          </a:highlight>
                        </a:rPr>
                        <a:t>der</a:t>
                      </a:r>
                      <a:r>
                        <a:rPr lang="nb-NO" sz="2000" b="0" dirty="0">
                          <a:solidFill>
                            <a:schemeClr val="tx1"/>
                          </a:solidFill>
                          <a:effectLst/>
                        </a:rPr>
                        <a:t> også bestod </a:t>
                      </a:r>
                      <a:r>
                        <a:rPr lang="nb-NO" sz="2000" b="0" dirty="0" err="1">
                          <a:solidFill>
                            <a:schemeClr val="tx1"/>
                          </a:solidFill>
                          <a:effectLst/>
                        </a:rPr>
                        <a:t>af</a:t>
                      </a:r>
                      <a:endParaRPr lang="nb-NO"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 </a:t>
                      </a:r>
                      <a:r>
                        <a:rPr lang="nb-NO" sz="2000" dirty="0">
                          <a:effectLst/>
                          <a:highlight>
                            <a:srgbClr val="D1B4D4"/>
                          </a:highlight>
                        </a:rPr>
                        <a:t>der</a:t>
                      </a:r>
                      <a:r>
                        <a:rPr lang="nb-NO" sz="2000" dirty="0">
                          <a:effectLst/>
                        </a:rPr>
                        <a:t> fulgte </a:t>
                      </a:r>
                      <a:r>
                        <a:rPr lang="nb-NO" sz="2000" dirty="0" err="1">
                          <a:effectLst/>
                        </a:rPr>
                        <a:t>Udgivelsen</a:t>
                      </a:r>
                      <a:r>
                        <a:rPr lang="nb-NO" sz="2000" dirty="0">
                          <a:effectLst/>
                        </a:rPr>
                        <a:t> </a:t>
                      </a:r>
                      <a:r>
                        <a:rPr lang="nb-NO" sz="2000" dirty="0" err="1">
                          <a:effectLst/>
                        </a:rPr>
                        <a:t>af</a:t>
                      </a: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000" dirty="0">
                          <a:effectLst/>
                        </a:rPr>
                        <a:t>, som også besto av</a:t>
                      </a:r>
                    </a:p>
                    <a:p>
                      <a:pPr algn="l">
                        <a:lnSpc>
                          <a:spcPct val="107000"/>
                        </a:lnSpc>
                        <a:spcAft>
                          <a:spcPts val="800"/>
                        </a:spcAft>
                      </a:pPr>
                      <a:r>
                        <a:rPr lang="nb-NO" sz="2000" dirty="0">
                          <a:effectLst/>
                        </a:rPr>
                        <a:t>, som fulgte utgivelsen av</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1C8CB"/>
                    </a:solidFill>
                  </a:tcPr>
                </a:tc>
                <a:tc>
                  <a:txBody>
                    <a:bodyPr/>
                    <a:lstStyle/>
                    <a:p>
                      <a:pPr algn="l">
                        <a:lnSpc>
                          <a:spcPct val="107000"/>
                        </a:lnSpc>
                        <a:spcAft>
                          <a:spcPts val="800"/>
                        </a:spcAft>
                      </a:pPr>
                      <a:r>
                        <a:rPr lang="nb-NO" sz="2400" b="1" dirty="0">
                          <a:effectLst/>
                        </a:rPr>
                        <a:t>Relativpronomenet har endret seg fra </a:t>
                      </a:r>
                      <a:r>
                        <a:rPr lang="nb-NO" sz="2400" b="1" i="1" dirty="0">
                          <a:effectLst/>
                        </a:rPr>
                        <a:t>der</a:t>
                      </a:r>
                      <a:r>
                        <a:rPr lang="nb-NO" sz="2400" b="1" dirty="0">
                          <a:effectLst/>
                        </a:rPr>
                        <a:t> til </a:t>
                      </a:r>
                      <a:r>
                        <a:rPr lang="nb-NO" sz="2400" b="1" i="1" dirty="0">
                          <a:effectLst/>
                        </a:rPr>
                        <a:t>som</a:t>
                      </a:r>
                      <a:endParaRPr lang="nb-NO" sz="2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9834" marR="59834" marT="0" marB="0">
                    <a:solidFill>
                      <a:srgbClr val="96C5C6"/>
                    </a:solidFill>
                  </a:tcPr>
                </a:tc>
                <a:extLst>
                  <a:ext uri="{0D108BD9-81ED-4DB2-BD59-A6C34878D82A}">
                    <a16:rowId xmlns:a16="http://schemas.microsoft.com/office/drawing/2014/main" val="2345911827"/>
                  </a:ext>
                </a:extLst>
              </a:tr>
            </a:tbl>
          </a:graphicData>
        </a:graphic>
      </p:graphicFrame>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6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a:xfrm>
            <a:off x="838200" y="365125"/>
            <a:ext cx="6477000" cy="1325563"/>
          </a:xfrm>
        </p:spPr>
        <p:txBody>
          <a:bodyPr>
            <a:normAutofit/>
          </a:bodyPr>
          <a:lstStyle/>
          <a:p>
            <a:r>
              <a:rPr lang="nb-NO" sz="4000" b="1" dirty="0">
                <a:latin typeface="Calibri "/>
              </a:rPr>
              <a:t>Over til språkdebatten på 1800-tallet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idx="1"/>
          </p:nvPr>
        </p:nvSpPr>
        <p:spPr>
          <a:xfrm>
            <a:off x="838200" y="2013194"/>
            <a:ext cx="6242538" cy="4351338"/>
          </a:xfrm>
        </p:spPr>
        <p:txBody>
          <a:bodyPr/>
          <a:lstStyle/>
          <a:p>
            <a:pPr marL="0" indent="0">
              <a:buNone/>
            </a:pPr>
            <a:r>
              <a:rPr lang="nb-NO" dirty="0"/>
              <a:t>Diskuter i par:</a:t>
            </a:r>
          </a:p>
          <a:p>
            <a:r>
              <a:rPr lang="nb-NO" dirty="0"/>
              <a:t>Hva vet du om språkdebatten i Norge før 1850?</a:t>
            </a:r>
          </a:p>
          <a:p>
            <a:r>
              <a:rPr lang="nb-NO" dirty="0"/>
              <a:t>Hva forbinder du med Henrik Wergeland?</a:t>
            </a:r>
          </a:p>
          <a:p>
            <a:pPr marL="0" indent="0">
              <a:buNone/>
            </a:pPr>
            <a:r>
              <a:rPr lang="nb-NO" dirty="0"/>
              <a:t> </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9E656A14-FF32-DC5A-75E2-6A9F6F4B2EA8}"/>
              </a:ext>
            </a:extLst>
          </p:cNvPr>
          <p:cNvPicPr>
            <a:picLocks noChangeAspect="1"/>
          </p:cNvPicPr>
          <p:nvPr/>
        </p:nvPicPr>
        <p:blipFill>
          <a:blip r:embed="rId4"/>
          <a:stretch>
            <a:fillRect/>
          </a:stretch>
        </p:blipFill>
        <p:spPr>
          <a:xfrm>
            <a:off x="7315200" y="0"/>
            <a:ext cx="4876800" cy="6476333"/>
          </a:xfrm>
          <a:prstGeom prst="rect">
            <a:avLst/>
          </a:prstGeom>
        </p:spPr>
      </p:pic>
    </p:spTree>
    <p:extLst>
      <p:ext uri="{BB962C8B-B14F-4D97-AF65-F5344CB8AC3E}">
        <p14:creationId xmlns:p14="http://schemas.microsoft.com/office/powerpoint/2010/main" val="16456560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tekstmal" id="{0FFAF3E4-36EC-4D0A-8614-140253E5DDDC}" vid="{8262054B-7C12-415D-961E-754FE95380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Intertekstmal</Template>
  <TotalTime>4471</TotalTime>
  <Words>2675</Words>
  <Application>Microsoft Office PowerPoint</Application>
  <PresentationFormat>Widescreen</PresentationFormat>
  <Paragraphs>193</Paragraphs>
  <Slides>15</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15</vt:i4>
      </vt:variant>
    </vt:vector>
  </HeadingPairs>
  <TitlesOfParts>
    <vt:vector size="21" baseType="lpstr">
      <vt:lpstr>Arial</vt:lpstr>
      <vt:lpstr>Calibri</vt:lpstr>
      <vt:lpstr>Calibri </vt:lpstr>
      <vt:lpstr>Calibri Light</vt:lpstr>
      <vt:lpstr>Wingdings</vt:lpstr>
      <vt:lpstr>Office-tema</vt:lpstr>
      <vt:lpstr>Til læreren</vt:lpstr>
      <vt:lpstr>Norsk og dansk </vt:lpstr>
      <vt:lpstr>Hva er ditt forhold til dansk? </vt:lpstr>
      <vt:lpstr>Moderne dansk: </vt:lpstr>
      <vt:lpstr>Norsk oversettelse </vt:lpstr>
      <vt:lpstr>Vi hopper 120 år tilbake i tid! </vt:lpstr>
      <vt:lpstr>Norsk anno 1899 </vt:lpstr>
      <vt:lpstr>PowerPoint-presentasjon</vt:lpstr>
      <vt:lpstr>Over til språkdebatten på 1800-tallet </vt:lpstr>
      <vt:lpstr>Tre linjer i språkdebatten på 1800-tallet </vt:lpstr>
      <vt:lpstr>P. A. Munch </vt:lpstr>
      <vt:lpstr>Munchs argumenterer er følelsesladde og viser verdiene og språkholdningene hans: </vt:lpstr>
      <vt:lpstr>Henrik Wergeland </vt:lpstr>
      <vt:lpstr>PowerPoint-presentasjon</vt:lpstr>
      <vt:lpstr>Oppgave: «Bokmål – et resultat av fornorsket dansk»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Garthus, Karen Marie Kvåle</dc:creator>
  <cp:lastModifiedBy>Line Ellingsen</cp:lastModifiedBy>
  <cp:revision>2</cp:revision>
  <dcterms:created xsi:type="dcterms:W3CDTF">2024-03-03T13:45:44Z</dcterms:created>
  <dcterms:modified xsi:type="dcterms:W3CDTF">2025-01-06T16:05:49Z</dcterms:modified>
</cp:coreProperties>
</file>