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 id="260" r:id="rId8"/>
    <p:sldId id="261" r:id="rId9"/>
    <p:sldId id="264"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124" d="100"/>
          <a:sy n="124" d="100"/>
        </p:scale>
        <p:origin x="6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1CB5D645-96B0-43AD-8CFC-B7899F4688AD}" type="datetimeFigureOut">
              <a:rPr lang="nb-NO" smtClean="0"/>
              <a:t>08.06.2020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83665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CB5D645-96B0-43AD-8CFC-B7899F4688AD}" type="datetimeFigureOut">
              <a:rPr lang="nb-NO" smtClean="0"/>
              <a:t>08.06.2020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356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CB5D645-96B0-43AD-8CFC-B7899F4688AD}" type="datetimeFigureOut">
              <a:rPr lang="nb-NO" smtClean="0"/>
              <a:t>08.06.2020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187986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CB5D645-96B0-43AD-8CFC-B7899F4688AD}" type="datetimeFigureOut">
              <a:rPr lang="nb-NO" smtClean="0"/>
              <a:t>08.06.2020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34131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B5D645-96B0-43AD-8CFC-B7899F4688AD}" type="datetimeFigureOut">
              <a:rPr lang="nb-NO" smtClean="0"/>
              <a:t>08.06.2020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5908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1CB5D645-96B0-43AD-8CFC-B7899F4688AD}" type="datetimeFigureOut">
              <a:rPr lang="nb-NO" smtClean="0"/>
              <a:t>08.06.2020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274349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1CB5D645-96B0-43AD-8CFC-B7899F4688AD}" type="datetimeFigureOut">
              <a:rPr lang="nb-NO" smtClean="0"/>
              <a:t>08.06.2020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51134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1CB5D645-96B0-43AD-8CFC-B7899F4688AD}" type="datetimeFigureOut">
              <a:rPr lang="nb-NO" smtClean="0"/>
              <a:t>08.06.2020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259556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5D645-96B0-43AD-8CFC-B7899F4688AD}" type="datetimeFigureOut">
              <a:rPr lang="nb-NO" smtClean="0"/>
              <a:t>08.06.2020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28185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B5D645-96B0-43AD-8CFC-B7899F4688AD}" type="datetimeFigureOut">
              <a:rPr lang="nb-NO" smtClean="0"/>
              <a:t>08.06.2020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165381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B5D645-96B0-43AD-8CFC-B7899F4688AD}" type="datetimeFigureOut">
              <a:rPr lang="nb-NO" smtClean="0"/>
              <a:t>08.06.2020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F026DDB-504C-42A5-9AC1-F5C420271D60}" type="slidenum">
              <a:rPr lang="nb-NO" smtClean="0"/>
              <a:t>‹#›</a:t>
            </a:fld>
            <a:endParaRPr lang="nb-NO"/>
          </a:p>
        </p:txBody>
      </p:sp>
    </p:spTree>
    <p:extLst>
      <p:ext uri="{BB962C8B-B14F-4D97-AF65-F5344CB8AC3E}">
        <p14:creationId xmlns:p14="http://schemas.microsoft.com/office/powerpoint/2010/main" val="82086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5D645-96B0-43AD-8CFC-B7899F4688AD}" type="datetimeFigureOut">
              <a:rPr lang="nb-NO" smtClean="0"/>
              <a:t>08.06.2020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26DDB-504C-42A5-9AC1-F5C420271D60}" type="slidenum">
              <a:rPr lang="nb-NO" smtClean="0"/>
              <a:t>‹#›</a:t>
            </a:fld>
            <a:endParaRPr lang="nb-NO"/>
          </a:p>
        </p:txBody>
      </p:sp>
    </p:spTree>
    <p:extLst>
      <p:ext uri="{BB962C8B-B14F-4D97-AF65-F5344CB8AC3E}">
        <p14:creationId xmlns:p14="http://schemas.microsoft.com/office/powerpoint/2010/main" val="389924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aftenposten.no/verden/i/MRAAPE/Greta-Thunberg-ba-EU-politikere-om-a-fa-klimapanik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vg.no/nyheter/meninger/i/BR6EQQ/jeg-er-inderlig-lei-av-rett-fram-argumentasjon-og-overbevisning-om-at-den-ene-har-fasiten-mens-alle-andre-er-paa-feilsp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23754" y="2210868"/>
            <a:ext cx="3377183" cy="1411812"/>
          </a:xfrm>
          <a:noFill/>
        </p:spPr>
        <p:txBody>
          <a:bodyPr>
            <a:normAutofit/>
          </a:bodyPr>
          <a:lstStyle/>
          <a:p>
            <a:pPr algn="l"/>
            <a:r>
              <a:rPr lang="nb-NO" sz="3700" b="1" dirty="0">
                <a:latin typeface="+mn-lt"/>
              </a:rPr>
              <a:t>Demokrati og medborgerskap</a:t>
            </a:r>
          </a:p>
        </p:txBody>
      </p:sp>
      <p:pic>
        <p:nvPicPr>
          <p:cNvPr id="6" name="Bilde 5" descr="Et bilde som inneholder gardin, gjerde, sitter, gruppe&#10;&#10;Automatisk generert beskrivelse">
            <a:extLst>
              <a:ext uri="{FF2B5EF4-FFF2-40B4-BE49-F238E27FC236}">
                <a16:creationId xmlns:a16="http://schemas.microsoft.com/office/drawing/2014/main" id="{60568ADF-120A-4314-AE7C-63ADD02BF686}"/>
              </a:ext>
            </a:extLst>
          </p:cNvPr>
          <p:cNvPicPr>
            <a:picLocks noChangeAspect="1"/>
          </p:cNvPicPr>
          <p:nvPr/>
        </p:nvPicPr>
        <p:blipFill rotWithShape="1">
          <a:blip r:embed="rId2">
            <a:extLst>
              <a:ext uri="{28A0092B-C50C-407E-A947-70E740481C1C}">
                <a14:useLocalDpi xmlns:a14="http://schemas.microsoft.com/office/drawing/2010/main" val="0"/>
              </a:ext>
            </a:extLst>
          </a:blip>
          <a:srcRect r="20072"/>
          <a:stretch/>
        </p:blipFill>
        <p:spPr>
          <a:xfrm>
            <a:off x="508304" y="471055"/>
            <a:ext cx="6086459" cy="5539866"/>
          </a:xfrm>
          <a:prstGeom prst="rect">
            <a:avLst/>
          </a:prstGeom>
        </p:spPr>
      </p:pic>
      <p:pic>
        <p:nvPicPr>
          <p:cNvPr id="4" name="Bilde 3">
            <a:extLst>
              <a:ext uri="{FF2B5EF4-FFF2-40B4-BE49-F238E27FC236}">
                <a16:creationId xmlns:a16="http://schemas.microsoft.com/office/drawing/2014/main" id="{156CEE7C-0609-4E70-BCD5-26378FCFF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148934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4000" b="1" dirty="0">
                <a:latin typeface="Calibri "/>
              </a:rPr>
              <a:t>Mål – demokrati og medborgerskap</a:t>
            </a:r>
          </a:p>
        </p:txBody>
      </p:sp>
      <p:sp>
        <p:nvSpPr>
          <p:cNvPr id="3" name="Content Placeholder 2"/>
          <p:cNvSpPr>
            <a:spLocks noGrp="1"/>
          </p:cNvSpPr>
          <p:nvPr>
            <p:ph idx="1"/>
          </p:nvPr>
        </p:nvSpPr>
        <p:spPr/>
        <p:txBody>
          <a:bodyPr>
            <a:normAutofit/>
          </a:bodyPr>
          <a:lstStyle/>
          <a:p>
            <a:r>
              <a:rPr lang="nn-NO" dirty="0"/>
              <a:t>Lytte til og vise </a:t>
            </a:r>
            <a:r>
              <a:rPr lang="nn-NO" dirty="0" err="1"/>
              <a:t>åpenhet</a:t>
            </a:r>
            <a:r>
              <a:rPr lang="nn-NO" dirty="0"/>
              <a:t> for </a:t>
            </a:r>
            <a:r>
              <a:rPr lang="nn-NO" dirty="0" err="1"/>
              <a:t>andres</a:t>
            </a:r>
            <a:r>
              <a:rPr lang="nn-NO" dirty="0"/>
              <a:t> argumentasjon og bruke relevante og saklige argumenter i </a:t>
            </a:r>
            <a:r>
              <a:rPr lang="nn-NO" dirty="0" err="1"/>
              <a:t>diskusjoner</a:t>
            </a:r>
            <a:endParaRPr lang="nn-NO" dirty="0"/>
          </a:p>
          <a:p>
            <a:r>
              <a:rPr lang="nb-NO" dirty="0"/>
              <a:t>Handle og påvirke samfunnet gjennom språket</a:t>
            </a:r>
          </a:p>
          <a:p>
            <a:r>
              <a:rPr lang="nb-NO" dirty="0"/>
              <a:t>I norsk handler det tverrfaglige temaet demokrati og medborgerskap om å utvikle elevenes muntlige og skriftlige retoriske ferdigheter, slik at de kan gi uttrykk for egne tanker og meninger og delta i samfunnsliv og demokratiske prosesser. </a:t>
            </a:r>
          </a:p>
        </p:txBody>
      </p:sp>
      <p:pic>
        <p:nvPicPr>
          <p:cNvPr id="4" name="Bilde 3">
            <a:extLst>
              <a:ext uri="{FF2B5EF4-FFF2-40B4-BE49-F238E27FC236}">
                <a16:creationId xmlns:a16="http://schemas.microsoft.com/office/drawing/2014/main" id="{DBB2DB61-4D2D-43CB-9E26-C6A008862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390795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51467" cy="1676603"/>
          </a:xfrm>
        </p:spPr>
        <p:txBody>
          <a:bodyPr>
            <a:normAutofit fontScale="90000"/>
          </a:bodyPr>
          <a:lstStyle/>
          <a:p>
            <a:r>
              <a:rPr lang="nb-NO" sz="3600" b="1" dirty="0">
                <a:latin typeface="Calibri "/>
              </a:rPr>
              <a:t>Demokrati og medborgerskap: </a:t>
            </a:r>
            <a:br>
              <a:rPr lang="nb-NO" sz="3600" b="1" dirty="0">
                <a:latin typeface="Calibri "/>
              </a:rPr>
            </a:br>
            <a:r>
              <a:rPr lang="nb-NO" sz="3600" b="1" dirty="0">
                <a:latin typeface="Calibri "/>
              </a:rPr>
              <a:t>Lag ordsky</a:t>
            </a:r>
            <a:br>
              <a:rPr lang="nb-NO" sz="2800" dirty="0"/>
            </a:br>
            <a:r>
              <a:rPr lang="nb-NO" sz="2800" dirty="0"/>
              <a:t>Tidsbruk: </a:t>
            </a:r>
            <a:r>
              <a:rPr lang="nb-NO" sz="2800" dirty="0">
                <a:solidFill>
                  <a:srgbClr val="FF0000"/>
                </a:solidFill>
              </a:rPr>
              <a:t>15 minutter</a:t>
            </a:r>
          </a:p>
        </p:txBody>
      </p:sp>
      <p:sp>
        <p:nvSpPr>
          <p:cNvPr id="3" name="Content Placeholder 2"/>
          <p:cNvSpPr>
            <a:spLocks noGrp="1"/>
          </p:cNvSpPr>
          <p:nvPr>
            <p:ph idx="1"/>
          </p:nvPr>
        </p:nvSpPr>
        <p:spPr>
          <a:xfrm>
            <a:off x="648930" y="2495550"/>
            <a:ext cx="3651466" cy="3785419"/>
          </a:xfrm>
        </p:spPr>
        <p:txBody>
          <a:bodyPr>
            <a:normAutofit/>
          </a:bodyPr>
          <a:lstStyle/>
          <a:p>
            <a:r>
              <a:rPr lang="nn-NO" sz="2400" dirty="0"/>
              <a:t>Alle skriver ned tre ord som de forbinder med «demokrati», og tre ord de forbinder med «</a:t>
            </a:r>
            <a:r>
              <a:rPr lang="nn-NO" sz="2400" dirty="0" err="1"/>
              <a:t>medborgerskap</a:t>
            </a:r>
            <a:r>
              <a:rPr lang="nn-NO" sz="2400" dirty="0"/>
              <a:t>».</a:t>
            </a:r>
          </a:p>
          <a:p>
            <a:r>
              <a:rPr lang="nn-NO" sz="2400" dirty="0"/>
              <a:t>Diskuter </a:t>
            </a:r>
            <a:r>
              <a:rPr lang="nn-NO" sz="2400" dirty="0" err="1"/>
              <a:t>ordene</a:t>
            </a:r>
            <a:r>
              <a:rPr lang="nn-NO" sz="2400" dirty="0"/>
              <a:t> som kommer opp.</a:t>
            </a:r>
          </a:p>
          <a:p>
            <a:r>
              <a:rPr lang="nn-NO" sz="2400" dirty="0"/>
              <a:t>Lag en ordsky i </a:t>
            </a:r>
            <a:r>
              <a:rPr lang="nn-NO" sz="2400" dirty="0" err="1"/>
              <a:t>Wordle</a:t>
            </a:r>
            <a:r>
              <a:rPr lang="nn-NO" sz="2400" dirty="0"/>
              <a:t>/</a:t>
            </a:r>
            <a:r>
              <a:rPr lang="nn-NO" sz="2400" dirty="0" err="1"/>
              <a:t>Menti</a:t>
            </a:r>
            <a:r>
              <a:rPr lang="nn-NO" sz="2400" dirty="0"/>
              <a:t>.</a:t>
            </a:r>
          </a:p>
          <a:p>
            <a:endParaRPr lang="nb-NO" sz="1800" dirty="0"/>
          </a:p>
        </p:txBody>
      </p:sp>
      <p:pic>
        <p:nvPicPr>
          <p:cNvPr id="6" name="Bilde 5" descr="Et bilde som inneholder sitter, mann, holder, hvit&#10;&#10;Automatisk generert beskrivelse">
            <a:extLst>
              <a:ext uri="{FF2B5EF4-FFF2-40B4-BE49-F238E27FC236}">
                <a16:creationId xmlns:a16="http://schemas.microsoft.com/office/drawing/2014/main" id="{77171149-9F7E-4E02-82DD-FBBBECA0952A}"/>
              </a:ext>
            </a:extLst>
          </p:cNvPr>
          <p:cNvPicPr>
            <a:picLocks noChangeAspect="1"/>
          </p:cNvPicPr>
          <p:nvPr/>
        </p:nvPicPr>
        <p:blipFill rotWithShape="1">
          <a:blip r:embed="rId2">
            <a:extLst>
              <a:ext uri="{28A0092B-C50C-407E-A947-70E740481C1C}">
                <a14:useLocalDpi xmlns:a14="http://schemas.microsoft.com/office/drawing/2010/main" val="0"/>
              </a:ext>
            </a:extLst>
          </a:blip>
          <a:srcRect l="4184" r="1101"/>
          <a:stretch/>
        </p:blipFill>
        <p:spPr>
          <a:xfrm>
            <a:off x="4639056" y="10"/>
            <a:ext cx="7552944" cy="6857990"/>
          </a:xfrm>
          <a:prstGeom prst="rect">
            <a:avLst/>
          </a:prstGeom>
          <a:effectLst/>
        </p:spPr>
      </p:pic>
      <p:pic>
        <p:nvPicPr>
          <p:cNvPr id="4" name="Bilde 3">
            <a:extLst>
              <a:ext uri="{FF2B5EF4-FFF2-40B4-BE49-F238E27FC236}">
                <a16:creationId xmlns:a16="http://schemas.microsoft.com/office/drawing/2014/main" id="{D7E49D89-3541-43E2-9D15-9EE766B7D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70704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965430" y="629266"/>
            <a:ext cx="6586491" cy="1676603"/>
          </a:xfrm>
        </p:spPr>
        <p:txBody>
          <a:bodyPr>
            <a:normAutofit/>
          </a:bodyPr>
          <a:lstStyle/>
          <a:p>
            <a:r>
              <a:rPr lang="nn-NO" sz="3600" b="1" dirty="0">
                <a:latin typeface="Calibri "/>
              </a:rPr>
              <a:t>Demokrati og </a:t>
            </a:r>
            <a:r>
              <a:rPr lang="nn-NO" sz="3600" b="1" dirty="0" err="1">
                <a:latin typeface="Calibri "/>
              </a:rPr>
              <a:t>medborgerskap</a:t>
            </a:r>
            <a:r>
              <a:rPr lang="nn-NO" sz="3600" b="1" dirty="0">
                <a:latin typeface="Calibri "/>
              </a:rPr>
              <a:t>: Lag definisjon</a:t>
            </a:r>
            <a:br>
              <a:rPr lang="nn-NO" sz="3700" dirty="0"/>
            </a:br>
            <a:r>
              <a:rPr lang="nn-NO" sz="3200" dirty="0"/>
              <a:t>Tidsbruk: </a:t>
            </a:r>
            <a:r>
              <a:rPr lang="nn-NO" sz="3200" dirty="0">
                <a:solidFill>
                  <a:srgbClr val="FF0000"/>
                </a:solidFill>
              </a:rPr>
              <a:t>15 </a:t>
            </a:r>
            <a:r>
              <a:rPr lang="nn-NO" sz="3200" dirty="0" err="1">
                <a:solidFill>
                  <a:srgbClr val="FF0000"/>
                </a:solidFill>
              </a:rPr>
              <a:t>minutter</a:t>
            </a:r>
            <a:endParaRPr lang="nn-NO" sz="3600" dirty="0">
              <a:solidFill>
                <a:srgbClr val="FF0000"/>
              </a:solidFill>
            </a:endParaRPr>
          </a:p>
        </p:txBody>
      </p:sp>
      <p:pic>
        <p:nvPicPr>
          <p:cNvPr id="6" name="Bilde 5" descr="Et bilde som inneholder sitter, mann, holder, hvit&#10;&#10;Automatisk generert beskrivelse">
            <a:extLst>
              <a:ext uri="{FF2B5EF4-FFF2-40B4-BE49-F238E27FC236}">
                <a16:creationId xmlns:a16="http://schemas.microsoft.com/office/drawing/2014/main" id="{307C152B-F95B-4227-82E6-73245376E00E}"/>
              </a:ext>
            </a:extLst>
          </p:cNvPr>
          <p:cNvPicPr>
            <a:picLocks noChangeAspect="1"/>
          </p:cNvPicPr>
          <p:nvPr/>
        </p:nvPicPr>
        <p:blipFill rotWithShape="1">
          <a:blip r:embed="rId2">
            <a:extLst>
              <a:ext uri="{28A0092B-C50C-407E-A947-70E740481C1C}">
                <a14:useLocalDpi xmlns:a14="http://schemas.microsoft.com/office/drawing/2010/main" val="0"/>
              </a:ext>
            </a:extLst>
          </a:blip>
          <a:srcRect l="22476" r="19394"/>
          <a:stretch/>
        </p:blipFill>
        <p:spPr>
          <a:xfrm>
            <a:off x="20" y="10"/>
            <a:ext cx="4635571" cy="6857990"/>
          </a:xfrm>
          <a:prstGeom prst="rect">
            <a:avLst/>
          </a:prstGeom>
          <a:effectLst/>
        </p:spPr>
      </p:pic>
      <p:sp>
        <p:nvSpPr>
          <p:cNvPr id="3" name="Plassholder for innhold 2"/>
          <p:cNvSpPr>
            <a:spLocks noGrp="1"/>
          </p:cNvSpPr>
          <p:nvPr>
            <p:ph idx="1"/>
          </p:nvPr>
        </p:nvSpPr>
        <p:spPr>
          <a:xfrm>
            <a:off x="4965431" y="2438400"/>
            <a:ext cx="6586489" cy="3785419"/>
          </a:xfrm>
        </p:spPr>
        <p:txBody>
          <a:bodyPr>
            <a:normAutofit/>
          </a:bodyPr>
          <a:lstStyle/>
          <a:p>
            <a:pPr lvl="0"/>
            <a:r>
              <a:rPr lang="nn-NO" dirty="0"/>
              <a:t>Jobb </a:t>
            </a:r>
            <a:r>
              <a:rPr lang="nn-NO" dirty="0" err="1"/>
              <a:t>sammen</a:t>
            </a:r>
            <a:r>
              <a:rPr lang="nn-NO" dirty="0"/>
              <a:t> to og to.</a:t>
            </a:r>
          </a:p>
          <a:p>
            <a:pPr lvl="0"/>
            <a:r>
              <a:rPr lang="nn-NO" dirty="0"/>
              <a:t>Forklar </a:t>
            </a:r>
            <a:r>
              <a:rPr lang="nn-NO" dirty="0" err="1"/>
              <a:t>begrepene</a:t>
            </a:r>
            <a:r>
              <a:rPr lang="nn-NO" dirty="0"/>
              <a:t> demokrati og </a:t>
            </a:r>
            <a:r>
              <a:rPr lang="nn-NO" dirty="0" err="1"/>
              <a:t>medborgerskap</a:t>
            </a:r>
            <a:r>
              <a:rPr lang="nn-NO" dirty="0"/>
              <a:t> med egne ord.</a:t>
            </a:r>
          </a:p>
          <a:p>
            <a:pPr lvl="0"/>
            <a:r>
              <a:rPr lang="nn-NO" dirty="0"/>
              <a:t>Lag deretter en kort definisjon.</a:t>
            </a:r>
          </a:p>
          <a:p>
            <a:pPr lvl="0"/>
            <a:r>
              <a:rPr lang="nn-NO" dirty="0" err="1"/>
              <a:t>Sammenlign</a:t>
            </a:r>
            <a:r>
              <a:rPr lang="nn-NO" dirty="0"/>
              <a:t> </a:t>
            </a:r>
            <a:r>
              <a:rPr lang="nn-NO" dirty="0" err="1"/>
              <a:t>definisjonene</a:t>
            </a:r>
            <a:r>
              <a:rPr lang="nn-NO" dirty="0"/>
              <a:t> i klassen.</a:t>
            </a:r>
          </a:p>
          <a:p>
            <a:pPr marL="0" indent="0">
              <a:buNone/>
            </a:pPr>
            <a:endParaRPr lang="nn-NO" sz="2400" dirty="0"/>
          </a:p>
        </p:txBody>
      </p:sp>
      <p:pic>
        <p:nvPicPr>
          <p:cNvPr id="4" name="Bilde 3">
            <a:extLst>
              <a:ext uri="{FF2B5EF4-FFF2-40B4-BE49-F238E27FC236}">
                <a16:creationId xmlns:a16="http://schemas.microsoft.com/office/drawing/2014/main" id="{D5D980E3-C09D-455F-BA78-5176FC21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386911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592884"/>
          </a:xfrm>
        </p:spPr>
        <p:txBody>
          <a:bodyPr>
            <a:normAutofit/>
          </a:bodyPr>
          <a:lstStyle/>
          <a:p>
            <a:r>
              <a:rPr lang="nb-NO" sz="4000" b="1" dirty="0">
                <a:latin typeface="Calibri "/>
              </a:rPr>
              <a:t>Hvordan kan du som ungdom, uten stemmerett, være en deltaker i demokratiet? </a:t>
            </a:r>
            <a:br>
              <a:rPr lang="nb-NO" sz="4000" b="1" dirty="0">
                <a:latin typeface="Calibri "/>
              </a:rPr>
            </a:br>
            <a:r>
              <a:rPr lang="nn-NO" sz="2700" dirty="0"/>
              <a:t>Tidsbruk: </a:t>
            </a:r>
            <a:r>
              <a:rPr lang="nn-NO" sz="2700" dirty="0">
                <a:solidFill>
                  <a:srgbClr val="FF0000"/>
                </a:solidFill>
              </a:rPr>
              <a:t>20 </a:t>
            </a:r>
            <a:r>
              <a:rPr lang="nn-NO" sz="2700" dirty="0" err="1">
                <a:solidFill>
                  <a:srgbClr val="FF0000"/>
                </a:solidFill>
              </a:rPr>
              <a:t>minutter</a:t>
            </a:r>
            <a:r>
              <a:rPr lang="nn-NO" sz="2700" dirty="0">
                <a:solidFill>
                  <a:srgbClr val="FF0000"/>
                </a:solidFill>
              </a:rPr>
              <a:t> </a:t>
            </a:r>
          </a:p>
        </p:txBody>
      </p:sp>
      <p:sp>
        <p:nvSpPr>
          <p:cNvPr id="3" name="Plassholder for innhold 2"/>
          <p:cNvSpPr>
            <a:spLocks noGrp="1"/>
          </p:cNvSpPr>
          <p:nvPr>
            <p:ph idx="1"/>
          </p:nvPr>
        </p:nvSpPr>
        <p:spPr>
          <a:xfrm>
            <a:off x="1056861" y="2286000"/>
            <a:ext cx="10515600" cy="3713093"/>
          </a:xfrm>
        </p:spPr>
        <p:txBody>
          <a:bodyPr>
            <a:normAutofit/>
          </a:bodyPr>
          <a:lstStyle/>
          <a:p>
            <a:pPr lvl="0"/>
            <a:r>
              <a:rPr lang="nb-NO" sz="2400" dirty="0"/>
              <a:t>Tenk over spørsmålene i </a:t>
            </a:r>
            <a:r>
              <a:rPr lang="nb-NO" sz="2400" dirty="0">
                <a:solidFill>
                  <a:srgbClr val="FF0000"/>
                </a:solidFill>
              </a:rPr>
              <a:t>5</a:t>
            </a:r>
            <a:r>
              <a:rPr lang="nb-NO" sz="2400" dirty="0"/>
              <a:t> minutter og noter stikkord. Sett dere så sammen i grupper på </a:t>
            </a:r>
            <a:r>
              <a:rPr lang="nb-NO" sz="2400" dirty="0">
                <a:solidFill>
                  <a:srgbClr val="FF0000"/>
                </a:solidFill>
              </a:rPr>
              <a:t>4.</a:t>
            </a:r>
            <a:r>
              <a:rPr lang="nb-NO" sz="2400" dirty="0"/>
              <a:t> </a:t>
            </a:r>
          </a:p>
          <a:p>
            <a:pPr lvl="0"/>
            <a:r>
              <a:rPr lang="nb-NO" sz="2400" dirty="0"/>
              <a:t>Er du nødt til å være god i norsk skriftlig for å kunne hevde meningene dine? </a:t>
            </a:r>
          </a:p>
          <a:p>
            <a:pPr lvl="0"/>
            <a:r>
              <a:rPr lang="nb-NO" sz="2400" dirty="0"/>
              <a:t>Diskuter denne påstanden: «Hvis du tar ordet på et årsmøte i idrettsforeningen du er med i, er du en deltaker i demokratiet.» </a:t>
            </a:r>
          </a:p>
          <a:p>
            <a:r>
              <a:rPr lang="nb-NO" sz="2400" dirty="0"/>
              <a:t>Skriv ned </a:t>
            </a:r>
            <a:r>
              <a:rPr lang="nb-NO" sz="2400" dirty="0">
                <a:solidFill>
                  <a:srgbClr val="FF0000"/>
                </a:solidFill>
              </a:rPr>
              <a:t>fem</a:t>
            </a:r>
            <a:r>
              <a:rPr lang="nb-NO" sz="2400" dirty="0"/>
              <a:t> ting du selv kan gjøre for å påvirke samfunnet du lever i. </a:t>
            </a:r>
          </a:p>
          <a:p>
            <a:r>
              <a:rPr lang="nb-NO" sz="2400" dirty="0"/>
              <a:t>Sammenlign tingene gruppedeltakerne har notert.</a:t>
            </a:r>
          </a:p>
          <a:p>
            <a:endParaRPr lang="nn-NO" dirty="0"/>
          </a:p>
        </p:txBody>
      </p:sp>
      <p:pic>
        <p:nvPicPr>
          <p:cNvPr id="4" name="Bilde 3">
            <a:extLst>
              <a:ext uri="{FF2B5EF4-FFF2-40B4-BE49-F238E27FC236}">
                <a16:creationId xmlns:a16="http://schemas.microsoft.com/office/drawing/2014/main" id="{87C6629F-B1CC-4E4E-9337-ED7B531FC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381415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904"/>
            <a:ext cx="10515600" cy="1325563"/>
          </a:xfrm>
        </p:spPr>
        <p:txBody>
          <a:bodyPr>
            <a:normAutofit fontScale="90000"/>
          </a:bodyPr>
          <a:lstStyle/>
          <a:p>
            <a:r>
              <a:rPr lang="nb-NO" b="1" dirty="0">
                <a:latin typeface="Calibri "/>
              </a:rPr>
              <a:t>Demokrati og medborgerskap i praksis</a:t>
            </a:r>
            <a:br>
              <a:rPr lang="nb-NO" b="1" dirty="0">
                <a:latin typeface="Calibri "/>
              </a:rPr>
            </a:br>
            <a:r>
              <a:rPr lang="nb-NO" b="1" dirty="0">
                <a:latin typeface="Calibri "/>
              </a:rPr>
              <a:t>Et eksempel</a:t>
            </a:r>
            <a:br>
              <a:rPr lang="nb-NO" dirty="0"/>
            </a:br>
            <a:r>
              <a:rPr lang="nb-NO" sz="2400" dirty="0"/>
              <a:t>Tidsbruk: </a:t>
            </a:r>
            <a:r>
              <a:rPr lang="nb-NO" sz="2400" dirty="0">
                <a:solidFill>
                  <a:srgbClr val="FF0000"/>
                </a:solidFill>
              </a:rPr>
              <a:t>90 minutter </a:t>
            </a:r>
          </a:p>
        </p:txBody>
      </p:sp>
      <p:sp>
        <p:nvSpPr>
          <p:cNvPr id="3" name="Content Placeholder 2"/>
          <p:cNvSpPr>
            <a:spLocks noGrp="1"/>
          </p:cNvSpPr>
          <p:nvPr>
            <p:ph idx="1"/>
          </p:nvPr>
        </p:nvSpPr>
        <p:spPr>
          <a:xfrm>
            <a:off x="838200" y="2376428"/>
            <a:ext cx="10515600" cy="4351338"/>
          </a:xfrm>
        </p:spPr>
        <p:txBody>
          <a:bodyPr/>
          <a:lstStyle/>
          <a:p>
            <a:r>
              <a:rPr lang="nb-NO" dirty="0"/>
              <a:t>Hvordan greide den svenske skoleeleven Greta </a:t>
            </a:r>
            <a:r>
              <a:rPr lang="nb-NO" dirty="0" err="1"/>
              <a:t>Thunberg</a:t>
            </a:r>
            <a:r>
              <a:rPr lang="nb-NO" dirty="0"/>
              <a:t> å starte opp en massebevegelse? Da hun begynte, var hun 15 år.  </a:t>
            </a:r>
          </a:p>
          <a:p>
            <a:endParaRPr lang="nb-NO" sz="1800" dirty="0"/>
          </a:p>
          <a:p>
            <a:pPr marL="0" indent="0">
              <a:buNone/>
            </a:pPr>
            <a:r>
              <a:rPr lang="nb-NO" dirty="0"/>
              <a:t>Her ser vi et medieoppslag om saken: </a:t>
            </a:r>
          </a:p>
          <a:p>
            <a:r>
              <a:rPr lang="en-US" u="sng" dirty="0">
                <a:hlinkClick r:id="rId2"/>
              </a:rPr>
              <a:t>https://www.aftenposten.no/verden/i/MRAAPE/Greta-Thunberg-ba-EU-politikere-om-a-fa-klimapanikk</a:t>
            </a:r>
            <a:br>
              <a:rPr lang="en-US" dirty="0"/>
            </a:br>
            <a:r>
              <a:rPr lang="en-US" dirty="0"/>
              <a:t>16. </a:t>
            </a:r>
            <a:r>
              <a:rPr lang="en-US" dirty="0" err="1"/>
              <a:t>april</a:t>
            </a:r>
            <a:r>
              <a:rPr lang="en-US" dirty="0"/>
              <a:t> 2019 23:22 23:57</a:t>
            </a:r>
            <a:endParaRPr lang="nb-NO" dirty="0"/>
          </a:p>
        </p:txBody>
      </p:sp>
      <p:pic>
        <p:nvPicPr>
          <p:cNvPr id="4" name="Bilde 3">
            <a:extLst>
              <a:ext uri="{FF2B5EF4-FFF2-40B4-BE49-F238E27FC236}">
                <a16:creationId xmlns:a16="http://schemas.microsoft.com/office/drawing/2014/main" id="{C924A230-2EDD-482D-A4DF-D6F2B3DEA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43498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a:latin typeface="Calibri "/>
              </a:rPr>
              <a:t>Undersøk og diskuter</a:t>
            </a:r>
            <a:endParaRPr lang="nb-NO" dirty="0">
              <a:latin typeface="Calibri "/>
            </a:endParaRPr>
          </a:p>
        </p:txBody>
      </p:sp>
      <p:sp>
        <p:nvSpPr>
          <p:cNvPr id="3" name="Content Placeholder 2"/>
          <p:cNvSpPr>
            <a:spLocks noGrp="1"/>
          </p:cNvSpPr>
          <p:nvPr>
            <p:ph idx="1"/>
          </p:nvPr>
        </p:nvSpPr>
        <p:spPr/>
        <p:txBody>
          <a:bodyPr>
            <a:normAutofit/>
          </a:bodyPr>
          <a:lstStyle/>
          <a:p>
            <a:pPr marL="0" lvl="0" indent="0">
              <a:buNone/>
            </a:pPr>
            <a:r>
              <a:rPr lang="nb-NO" dirty="0"/>
              <a:t>Hva tenker dere er viktige årsaker til at </a:t>
            </a:r>
            <a:r>
              <a:rPr lang="nb-NO" dirty="0" err="1"/>
              <a:t>Thunberg</a:t>
            </a:r>
            <a:r>
              <a:rPr lang="nb-NO" dirty="0"/>
              <a:t> nådde fram til så mange? </a:t>
            </a:r>
          </a:p>
          <a:p>
            <a:pPr marL="457200" lvl="0" indent="-457200">
              <a:buFont typeface="+mj-lt"/>
              <a:buAutoNum type="arabicPeriod"/>
            </a:pPr>
            <a:r>
              <a:rPr lang="nb-NO" sz="2400" dirty="0"/>
              <a:t>Hva tenker dere om metaforen </a:t>
            </a:r>
            <a:r>
              <a:rPr lang="nb-NO" sz="2400" dirty="0" err="1"/>
              <a:t>Thunberg</a:t>
            </a:r>
            <a:r>
              <a:rPr lang="nb-NO" sz="2400" dirty="0"/>
              <a:t> bruker – et brennende hus – er den et effektivt virkemiddel? </a:t>
            </a:r>
          </a:p>
          <a:p>
            <a:pPr marL="457200" lvl="0" indent="-457200">
              <a:buFont typeface="+mj-lt"/>
              <a:buAutoNum type="arabicPeriod"/>
            </a:pPr>
            <a:r>
              <a:rPr lang="nb-NO" sz="2400" dirty="0" err="1"/>
              <a:t>Thunberg</a:t>
            </a:r>
            <a:r>
              <a:rPr lang="nb-NO" sz="2400" dirty="0"/>
              <a:t> er unik i at hun har nådd fram til så mange. De fleste som protesterer mot noe, blir knapt lagt merke til. Hvilken betydning har egentlig ett enkelt menneske? </a:t>
            </a:r>
          </a:p>
          <a:p>
            <a:pPr marL="457200" lvl="0" indent="-457200">
              <a:buFont typeface="+mj-lt"/>
              <a:buAutoNum type="arabicPeriod"/>
            </a:pPr>
            <a:r>
              <a:rPr lang="nb-NO" sz="2400" dirty="0"/>
              <a:t>Diskuter følgende påstand: «Makten ligger hos store organisasjoner som politiske partier, hos regjeringen og hos Stortinget. Det er liten vits i å engasjere seg.»</a:t>
            </a:r>
          </a:p>
          <a:p>
            <a:endParaRPr lang="nb-NO" dirty="0"/>
          </a:p>
        </p:txBody>
      </p:sp>
      <p:pic>
        <p:nvPicPr>
          <p:cNvPr id="4" name="Bilde 3">
            <a:extLst>
              <a:ext uri="{FF2B5EF4-FFF2-40B4-BE49-F238E27FC236}">
                <a16:creationId xmlns:a16="http://schemas.microsoft.com/office/drawing/2014/main" id="{D14BAE11-57AB-4B7A-84CF-276B91394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32583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a:latin typeface="Calibri "/>
              </a:rPr>
              <a:t>Diskuter saken</a:t>
            </a:r>
            <a:br>
              <a:rPr lang="nb-NO" dirty="0"/>
            </a:br>
            <a:r>
              <a:rPr lang="nb-NO" sz="3200" dirty="0"/>
              <a:t>Tidsbruk: </a:t>
            </a:r>
            <a:r>
              <a:rPr lang="nb-NO" sz="3200" dirty="0">
                <a:solidFill>
                  <a:srgbClr val="FF0000"/>
                </a:solidFill>
              </a:rPr>
              <a:t>45 minutter  </a:t>
            </a:r>
            <a:endParaRPr lang="nb-NO"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lvl="0" indent="0">
              <a:buNone/>
            </a:pPr>
            <a:r>
              <a:rPr lang="nb-NO" dirty="0"/>
              <a:t>Ifølge forfatter og sosiolog Svein Hammer (</a:t>
            </a:r>
            <a:r>
              <a:rPr lang="nb-NO" i="1" dirty="0"/>
              <a:t>VG</a:t>
            </a:r>
            <a:r>
              <a:rPr lang="nb-NO" dirty="0"/>
              <a:t>, 18.6 2019) blir klimadiskusjonen svekket av at mange har en altfor enkel oppfatning av saken. De lander på at de selv har helt rett, og at motstanderne har feil. Så enkel er sjelden verden. </a:t>
            </a:r>
          </a:p>
          <a:p>
            <a:pPr marL="0" indent="0">
              <a:buNone/>
            </a:pPr>
            <a:endParaRPr lang="nb-NO" dirty="0"/>
          </a:p>
          <a:p>
            <a:pPr marL="0" indent="0">
              <a:buNone/>
            </a:pPr>
            <a:r>
              <a:rPr lang="nb-NO" b="1" dirty="0"/>
              <a:t>Diskuter disse påstandene:</a:t>
            </a:r>
            <a:endParaRPr lang="nb-NO" dirty="0"/>
          </a:p>
          <a:p>
            <a:pPr marL="514350" lvl="0" indent="-514350">
              <a:buFont typeface="+mj-lt"/>
              <a:buAutoNum type="arabicPeriod"/>
            </a:pPr>
            <a:r>
              <a:rPr lang="nb-NO" dirty="0"/>
              <a:t>«Det er viktigere å få fram et klart budskap, og kanskje få til en endring, enn å få fram alle nyanser i en sak.»</a:t>
            </a:r>
          </a:p>
          <a:p>
            <a:pPr marL="514350" lvl="0" indent="-514350">
              <a:buFont typeface="+mj-lt"/>
              <a:buAutoNum type="arabicPeriod"/>
            </a:pPr>
            <a:r>
              <a:rPr lang="nb-NO" dirty="0"/>
              <a:t>«Det enkle er ikke det beste – virkeligheten er oftest kompleks, og det må vi prøve å ta inn over oss før vi mener for mye. Da får vi mye bedre diskusjoner – fordi de tar høyde for at verden er sammensatt.»</a:t>
            </a:r>
          </a:p>
          <a:p>
            <a:pPr marL="514350" lvl="0" indent="-514350">
              <a:buFont typeface="+mj-lt"/>
              <a:buAutoNum type="arabicPeriod"/>
            </a:pPr>
            <a:r>
              <a:rPr lang="nb-NO" dirty="0"/>
              <a:t>«Jo mer skråsikker du er på at noe er riktig, jo større er faren for at du tar feil. Skråsikkerhet er nesten alltid basert på at vi vet lite.»</a:t>
            </a:r>
          </a:p>
          <a:p>
            <a:pPr marL="514350" lvl="0" indent="-514350">
              <a:buFont typeface="+mj-lt"/>
              <a:buAutoNum type="arabicPeriod"/>
            </a:pPr>
            <a:r>
              <a:rPr lang="nb-NO" dirty="0"/>
              <a:t>«Ingen kan sette seg inn i alt. Det må gå an å bestemme seg ut fra det man vet.»</a:t>
            </a:r>
          </a:p>
          <a:p>
            <a:endParaRPr lang="nb-NO" dirty="0"/>
          </a:p>
        </p:txBody>
      </p:sp>
      <p:pic>
        <p:nvPicPr>
          <p:cNvPr id="4" name="Bilde 3">
            <a:extLst>
              <a:ext uri="{FF2B5EF4-FFF2-40B4-BE49-F238E27FC236}">
                <a16:creationId xmlns:a16="http://schemas.microsoft.com/office/drawing/2014/main" id="{98D4F07E-A4B6-4447-AF10-796A2CA17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122031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a:latin typeface="Calibri "/>
              </a:rPr>
              <a:t>Lenke til saken: </a:t>
            </a:r>
          </a:p>
        </p:txBody>
      </p:sp>
      <p:sp>
        <p:nvSpPr>
          <p:cNvPr id="3" name="Content Placeholder 2"/>
          <p:cNvSpPr>
            <a:spLocks noGrp="1"/>
          </p:cNvSpPr>
          <p:nvPr>
            <p:ph idx="1"/>
          </p:nvPr>
        </p:nvSpPr>
        <p:spPr/>
        <p:txBody>
          <a:bodyPr/>
          <a:lstStyle/>
          <a:p>
            <a:r>
              <a:rPr lang="nb-NO" u="sng" dirty="0">
                <a:hlinkClick r:id="rId2"/>
              </a:rPr>
              <a:t>https://www.vg.no/nyheter/meninger/i/BR6EQQ/jeg-er-inderlig-lei-av-rett-fram-argumentasjon-og-overbevisning-om-at-den-ene-har-fasiten-mens-alle-andre-er-paa-feilspor</a:t>
            </a:r>
            <a:endParaRPr lang="nb-NO" dirty="0"/>
          </a:p>
          <a:p>
            <a:endParaRPr lang="nb-NO" dirty="0"/>
          </a:p>
          <a:p>
            <a:r>
              <a:rPr lang="nb-NO" sz="2400" b="1" dirty="0">
                <a:solidFill>
                  <a:srgbClr val="FF0000"/>
                </a:solidFill>
              </a:rPr>
              <a:t>Til læreren: </a:t>
            </a:r>
            <a:r>
              <a:rPr lang="nb-NO" sz="2400" dirty="0">
                <a:solidFill>
                  <a:srgbClr val="FF0000"/>
                </a:solidFill>
              </a:rPr>
              <a:t>Saken er middels vanskelig skrevet. Det er lurt å sette av litt tid til å gjennomgå hovedpoenger og avklare begreper før diskusjonen. </a:t>
            </a:r>
          </a:p>
        </p:txBody>
      </p:sp>
      <p:pic>
        <p:nvPicPr>
          <p:cNvPr id="4" name="Bilde 3">
            <a:extLst>
              <a:ext uri="{FF2B5EF4-FFF2-40B4-BE49-F238E27FC236}">
                <a16:creationId xmlns:a16="http://schemas.microsoft.com/office/drawing/2014/main" id="{7817F913-ED4A-419F-A1A1-8E50DAA94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0650"/>
            <a:ext cx="12192000" cy="387350"/>
          </a:xfrm>
          <a:prstGeom prst="rect">
            <a:avLst/>
          </a:prstGeom>
        </p:spPr>
      </p:pic>
    </p:spTree>
    <p:extLst>
      <p:ext uri="{BB962C8B-B14F-4D97-AF65-F5344CB8AC3E}">
        <p14:creationId xmlns:p14="http://schemas.microsoft.com/office/powerpoint/2010/main" val="363321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658</Words>
  <Application>Microsoft Macintosh PowerPoint</Application>
  <PresentationFormat>Widescreen</PresentationFormat>
  <Paragraphs>42</Paragraphs>
  <Slides>9</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Calibri</vt:lpstr>
      <vt:lpstr>Calibri </vt:lpstr>
      <vt:lpstr>Calibri Light</vt:lpstr>
      <vt:lpstr>Office Theme</vt:lpstr>
      <vt:lpstr>Demokrati og medborgerskap</vt:lpstr>
      <vt:lpstr>Mål – demokrati og medborgerskap</vt:lpstr>
      <vt:lpstr>Demokrati og medborgerskap:  Lag ordsky Tidsbruk: 15 minutter</vt:lpstr>
      <vt:lpstr>Demokrati og medborgerskap: Lag definisjon Tidsbruk: 15 minutter</vt:lpstr>
      <vt:lpstr>Hvordan kan du som ungdom, uten stemmerett, være en deltaker i demokratiet?  Tidsbruk: 20 minutter </vt:lpstr>
      <vt:lpstr>Demokrati og medborgerskap i praksis Et eksempel Tidsbruk: 90 minutter </vt:lpstr>
      <vt:lpstr>Undersøk og diskuter</vt:lpstr>
      <vt:lpstr>Diskuter saken Tidsbruk: 45 minutter  </vt:lpstr>
      <vt:lpstr>Lenke til saken: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Demokrati og medborgerskap</dc:title>
  <dc:creator>Line Ellingsen</dc:creator>
  <cp:lastModifiedBy>BF</cp:lastModifiedBy>
  <cp:revision>4</cp:revision>
  <dcterms:created xsi:type="dcterms:W3CDTF">2020-06-01T18:40:16Z</dcterms:created>
  <dcterms:modified xsi:type="dcterms:W3CDTF">2020-06-08T10:21:54Z</dcterms:modified>
</cp:coreProperties>
</file>