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6w0BVxW8ktn+YP5u3XIw6pFYbj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Marie Kvåle Garthus" initials="" lastIdx="1" clrIdx="0"/>
  <p:cmAuthor id="1" name="Sigurd Nybo" initials="SN" lastIdx="3" clrIdx="1">
    <p:extLst>
      <p:ext uri="{19B8F6BF-5375-455C-9EA6-DF929625EA0E}">
        <p15:presenceInfo xmlns:p15="http://schemas.microsoft.com/office/powerpoint/2012/main" userId="dbd2b7605dbaa2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6EC"/>
    <a:srgbClr val="FFFFFF"/>
    <a:srgbClr val="E8E49C"/>
    <a:srgbClr val="C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9436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Kompetansemål: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VG2: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lese og tolke 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tekst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fr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å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1500 til 1850 i kulturhistorisk kontekst og drøfte 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korleis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de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er relevante i dag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utforske og reflektere over 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korleis</a:t>
            </a:r>
            <a:r>
              <a:rPr lang="nb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tekst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fr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å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romantikken og nasjonalromantikken framstiller menneske, natur og samfunn, og 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samanlikne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med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tekst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fr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å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ny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re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tid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None/>
            </a:pP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VG3: 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Arial"/>
              <a:buChar char="•"/>
            </a:pP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skrive litterære 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tolk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inga</a:t>
            </a:r>
            <a:r>
              <a:rPr lang="no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no-NO" b="0" i="0" dirty="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nb-NO" b="0" i="0" dirty="0" err="1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samanlikningar</a:t>
            </a:r>
            <a:br>
              <a:rPr lang="no-NO" dirty="0"/>
            </a:br>
            <a:endParaRPr b="0" i="0" dirty="0">
              <a:solidFill>
                <a:srgbClr val="30303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I dette opplegget går vi gjennom </a:t>
            </a:r>
            <a:r>
              <a:rPr lang="no-NO" dirty="0" err="1"/>
              <a:t>sam</a:t>
            </a:r>
            <a:r>
              <a:rPr lang="nb-NO" dirty="0" err="1"/>
              <a:t>a</a:t>
            </a:r>
            <a:r>
              <a:rPr lang="no-NO" dirty="0" err="1"/>
              <a:t>nli</a:t>
            </a:r>
            <a:r>
              <a:rPr lang="nb-NO" dirty="0" err="1"/>
              <a:t>k</a:t>
            </a:r>
            <a:r>
              <a:rPr lang="no-NO" dirty="0" err="1"/>
              <a:t>ning</a:t>
            </a:r>
            <a:r>
              <a:rPr lang="no-NO" dirty="0"/>
              <a:t> av to dikt. Vi baserer oss på </a:t>
            </a:r>
            <a:r>
              <a:rPr lang="no-NO" dirty="0" err="1"/>
              <a:t>tekst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som er presentert</a:t>
            </a:r>
            <a:r>
              <a:rPr lang="nb-NO" dirty="0"/>
              <a:t>e</a:t>
            </a:r>
            <a:r>
              <a:rPr lang="no-NO" dirty="0"/>
              <a:t> i kapittel 4</a:t>
            </a:r>
            <a:r>
              <a:rPr lang="nb-NO" dirty="0"/>
              <a:t>,</a:t>
            </a:r>
            <a:r>
              <a:rPr lang="no-NO" dirty="0"/>
              <a:t> og viser </a:t>
            </a:r>
            <a:r>
              <a:rPr lang="no-NO" dirty="0" err="1"/>
              <a:t>sam</a:t>
            </a:r>
            <a:r>
              <a:rPr lang="nb-NO" dirty="0" err="1"/>
              <a:t>a</a:t>
            </a:r>
            <a:r>
              <a:rPr lang="no-NO" dirty="0" err="1"/>
              <a:t>nhengen</a:t>
            </a:r>
            <a:r>
              <a:rPr lang="no-NO" dirty="0"/>
              <a:t> mellom dikt</a:t>
            </a:r>
            <a:r>
              <a:rPr lang="nb-NO" dirty="0"/>
              <a:t>a</a:t>
            </a:r>
            <a:r>
              <a:rPr lang="no-NO" dirty="0"/>
              <a:t>, </a:t>
            </a:r>
            <a:r>
              <a:rPr lang="no-NO" dirty="0" err="1"/>
              <a:t>skriveramma</a:t>
            </a:r>
            <a:r>
              <a:rPr lang="no-NO" dirty="0"/>
              <a:t> og den ferdige analysen.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Del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i grupper på to og to som kan jobbe med </a:t>
            </a:r>
            <a:r>
              <a:rPr lang="no-NO" dirty="0" err="1"/>
              <a:t>oppg</a:t>
            </a:r>
            <a:r>
              <a:rPr lang="nb-NO" dirty="0" err="1"/>
              <a:t>å</a:t>
            </a:r>
            <a:r>
              <a:rPr lang="no-NO" dirty="0" err="1"/>
              <a:t>vene</a:t>
            </a:r>
            <a:r>
              <a:rPr lang="no-NO" dirty="0"/>
              <a:t> som </a:t>
            </a:r>
            <a:r>
              <a:rPr lang="nb-NO" dirty="0"/>
              <a:t>kjem</a:t>
            </a:r>
            <a:r>
              <a:rPr lang="no-NO" dirty="0"/>
              <a:t> undervegs i presentasjonen.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Total tidsbruk: 90</a:t>
            </a:r>
            <a:r>
              <a:rPr lang="nb-NO" dirty="0"/>
              <a:t>–</a:t>
            </a:r>
            <a:r>
              <a:rPr lang="no-NO" dirty="0"/>
              <a:t>120 minutt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La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jobbe i 3</a:t>
            </a:r>
            <a:r>
              <a:rPr lang="nb-NO" dirty="0"/>
              <a:t>–</a:t>
            </a:r>
            <a:r>
              <a:rPr lang="no-NO" dirty="0"/>
              <a:t>5 minutt, oppsummer felles.</a:t>
            </a:r>
            <a:endParaRPr dirty="0"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Vis </a:t>
            </a:r>
            <a:r>
              <a:rPr lang="no-NO" dirty="0" err="1"/>
              <a:t>de</a:t>
            </a:r>
            <a:r>
              <a:rPr lang="nb-NO" dirty="0" err="1"/>
              <a:t>i</a:t>
            </a:r>
            <a:r>
              <a:rPr lang="no-NO" dirty="0"/>
              <a:t> gjerne skriveramma på s. </a:t>
            </a:r>
            <a:r>
              <a:rPr lang="nb-NO" dirty="0"/>
              <a:t>54 i </a:t>
            </a:r>
            <a:r>
              <a:rPr lang="nb-NO" i="1" dirty="0"/>
              <a:t>Intertekst Vg2</a:t>
            </a:r>
            <a:r>
              <a:rPr lang="nb-NO" dirty="0"/>
              <a:t>, eller </a:t>
            </a:r>
            <a:r>
              <a:rPr lang="nb-NO" dirty="0" err="1"/>
              <a:t>skjemaa</a:t>
            </a:r>
            <a:r>
              <a:rPr lang="nb-NO" dirty="0"/>
              <a:t> som ligg på nett under kapittelet Litterær analyse.</a:t>
            </a:r>
            <a:endParaRPr dirty="0"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La gjerne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vurdere </a:t>
            </a:r>
            <a:r>
              <a:rPr lang="nb-NO" dirty="0" err="1"/>
              <a:t>korleis</a:t>
            </a:r>
            <a:r>
              <a:rPr lang="nb-NO" dirty="0"/>
              <a:t> </a:t>
            </a:r>
            <a:r>
              <a:rPr lang="no-NO" dirty="0" err="1"/>
              <a:t>de</a:t>
            </a:r>
            <a:r>
              <a:rPr lang="nb-NO" dirty="0" err="1"/>
              <a:t>i</a:t>
            </a:r>
            <a:r>
              <a:rPr lang="no-NO" dirty="0"/>
              <a:t> </a:t>
            </a:r>
            <a:r>
              <a:rPr lang="no-NO" dirty="0" err="1"/>
              <a:t>synes</a:t>
            </a:r>
            <a:r>
              <a:rPr lang="nb-NO" dirty="0" err="1"/>
              <a:t>t</a:t>
            </a:r>
            <a:r>
              <a:rPr lang="no-NO" dirty="0"/>
              <a:t> denne overskrift</a:t>
            </a:r>
            <a:r>
              <a:rPr lang="nb-NO" dirty="0"/>
              <a:t>a</a:t>
            </a:r>
            <a:r>
              <a:rPr lang="no-NO" dirty="0"/>
              <a:t> og </a:t>
            </a:r>
            <a:r>
              <a:rPr lang="nb-NO" dirty="0"/>
              <a:t>innleiinga </a:t>
            </a:r>
            <a:r>
              <a:rPr lang="no-NO" dirty="0"/>
              <a:t>fungerer. </a:t>
            </a:r>
            <a:endParaRPr dirty="0"/>
          </a:p>
        </p:txBody>
      </p:sp>
      <p:sp>
        <p:nvSpPr>
          <p:cNvPr id="191" name="Google Shape;1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La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jobbe 5 minutt med å formulere dette i fulle </a:t>
            </a:r>
            <a:r>
              <a:rPr lang="no-NO" dirty="0" err="1"/>
              <a:t>setning</a:t>
            </a:r>
            <a:r>
              <a:rPr lang="nb-NO" dirty="0" err="1"/>
              <a:t>a</a:t>
            </a:r>
            <a:r>
              <a:rPr lang="no-NO" dirty="0" err="1"/>
              <a:t>r</a:t>
            </a:r>
            <a:r>
              <a:rPr lang="no-NO" dirty="0"/>
              <a:t>. </a:t>
            </a:r>
            <a:endParaRPr dirty="0"/>
          </a:p>
        </p:txBody>
      </p:sp>
      <p:sp>
        <p:nvSpPr>
          <p:cNvPr id="199" name="Google Shape;19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La gjerne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vurdere </a:t>
            </a:r>
            <a:r>
              <a:rPr lang="nb-NO" dirty="0" err="1"/>
              <a:t>korleis</a:t>
            </a:r>
            <a:r>
              <a:rPr lang="no-NO" dirty="0"/>
              <a:t> </a:t>
            </a:r>
            <a:r>
              <a:rPr lang="no-NO" dirty="0" err="1"/>
              <a:t>de</a:t>
            </a:r>
            <a:r>
              <a:rPr lang="nb-NO" dirty="0" err="1"/>
              <a:t>i</a:t>
            </a:r>
            <a:r>
              <a:rPr lang="no-NO" dirty="0"/>
              <a:t> </a:t>
            </a:r>
            <a:r>
              <a:rPr lang="no-NO" dirty="0" err="1"/>
              <a:t>synes</a:t>
            </a:r>
            <a:r>
              <a:rPr lang="nb-NO" dirty="0" err="1"/>
              <a:t>t</a:t>
            </a:r>
            <a:r>
              <a:rPr lang="no-NO" dirty="0"/>
              <a:t> dette fungerer. </a:t>
            </a:r>
            <a:endParaRPr dirty="0"/>
          </a:p>
        </p:txBody>
      </p:sp>
      <p:sp>
        <p:nvSpPr>
          <p:cNvPr id="207" name="Google Shape;2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Mens teksten står oppe – be </a:t>
            </a:r>
            <a:r>
              <a:rPr lang="nb-NO" dirty="0" err="1"/>
              <a:t>elevane</a:t>
            </a:r>
            <a:r>
              <a:rPr lang="nb-NO" dirty="0"/>
              <a:t> </a:t>
            </a:r>
            <a:r>
              <a:rPr lang="nb-NO" dirty="0" err="1"/>
              <a:t>samanlikne</a:t>
            </a:r>
            <a:r>
              <a:rPr lang="nb-NO" dirty="0"/>
              <a:t> med </a:t>
            </a:r>
            <a:r>
              <a:rPr lang="nb-NO" dirty="0" err="1"/>
              <a:t>dei</a:t>
            </a:r>
            <a:r>
              <a:rPr lang="nb-NO" dirty="0"/>
              <a:t> stikkorda </a:t>
            </a:r>
            <a:r>
              <a:rPr lang="nb-NO" dirty="0" err="1"/>
              <a:t>dei</a:t>
            </a:r>
            <a:r>
              <a:rPr lang="nb-NO" dirty="0"/>
              <a:t> sjølve skreiv då </a:t>
            </a:r>
            <a:r>
              <a:rPr lang="nb-NO" dirty="0" err="1"/>
              <a:t>dei</a:t>
            </a:r>
            <a:r>
              <a:rPr lang="nb-NO" dirty="0"/>
              <a:t> jobba med teksten.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La </a:t>
            </a:r>
            <a:r>
              <a:rPr lang="nb-NO" dirty="0" err="1"/>
              <a:t>elevane</a:t>
            </a:r>
            <a:r>
              <a:rPr lang="nb-NO" dirty="0"/>
              <a:t> reflektere over kva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fekk</a:t>
            </a:r>
            <a:r>
              <a:rPr lang="nb-NO" dirty="0"/>
              <a:t> med, og kva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ser </a:t>
            </a:r>
            <a:r>
              <a:rPr lang="nb-NO" dirty="0" err="1"/>
              <a:t>dei</a:t>
            </a:r>
            <a:r>
              <a:rPr lang="nb-NO" dirty="0"/>
              <a:t> kunne tatt med. </a:t>
            </a:r>
            <a:r>
              <a:rPr lang="nb-NO" dirty="0" err="1"/>
              <a:t>Nokon</a:t>
            </a:r>
            <a:r>
              <a:rPr lang="nb-NO" dirty="0"/>
              <a:t> har sikkert også </a:t>
            </a:r>
            <a:r>
              <a:rPr lang="nb-NO" dirty="0" err="1"/>
              <a:t>peikt</a:t>
            </a:r>
            <a:r>
              <a:rPr lang="nb-NO" dirty="0"/>
              <a:t> på </a:t>
            </a:r>
            <a:r>
              <a:rPr lang="nb-NO" dirty="0" err="1"/>
              <a:t>meir</a:t>
            </a:r>
            <a:r>
              <a:rPr lang="nb-NO" dirty="0"/>
              <a:t> enn modellteksten </a:t>
            </a:r>
            <a:r>
              <a:rPr lang="nb-NO" dirty="0" err="1"/>
              <a:t>gjer</a:t>
            </a:r>
            <a:r>
              <a:rPr lang="nb-NO" dirty="0"/>
              <a:t>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5–10 minutt </a:t>
            </a:r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Mens teksten står oppe – be </a:t>
            </a:r>
            <a:r>
              <a:rPr lang="nb-NO" dirty="0" err="1"/>
              <a:t>elevane</a:t>
            </a:r>
            <a:r>
              <a:rPr lang="nb-NO" dirty="0"/>
              <a:t> </a:t>
            </a:r>
            <a:r>
              <a:rPr lang="nb-NO" dirty="0" err="1"/>
              <a:t>samanlikne</a:t>
            </a:r>
            <a:r>
              <a:rPr lang="nb-NO" dirty="0"/>
              <a:t> med </a:t>
            </a:r>
            <a:r>
              <a:rPr lang="nb-NO" dirty="0" err="1"/>
              <a:t>dei</a:t>
            </a:r>
            <a:r>
              <a:rPr lang="nb-NO" dirty="0"/>
              <a:t> stikkorda </a:t>
            </a:r>
            <a:r>
              <a:rPr lang="nb-NO" dirty="0" err="1"/>
              <a:t>dei</a:t>
            </a:r>
            <a:r>
              <a:rPr lang="nb-NO" dirty="0"/>
              <a:t> sjølve skreiv då </a:t>
            </a:r>
            <a:r>
              <a:rPr lang="nb-NO" dirty="0" err="1"/>
              <a:t>dei</a:t>
            </a:r>
            <a:r>
              <a:rPr lang="nb-NO" dirty="0"/>
              <a:t> jobba med teksten.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La </a:t>
            </a:r>
            <a:r>
              <a:rPr lang="nb-NO" dirty="0" err="1"/>
              <a:t>elevane</a:t>
            </a:r>
            <a:r>
              <a:rPr lang="nb-NO" dirty="0"/>
              <a:t> reflektere over kva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fekk</a:t>
            </a:r>
            <a:r>
              <a:rPr lang="nb-NO" dirty="0"/>
              <a:t> med, og kva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ser </a:t>
            </a:r>
            <a:r>
              <a:rPr lang="nb-NO" dirty="0" err="1"/>
              <a:t>dei</a:t>
            </a:r>
            <a:r>
              <a:rPr lang="nb-NO" dirty="0"/>
              <a:t> kunne tatt med. </a:t>
            </a:r>
            <a:r>
              <a:rPr lang="nb-NO" dirty="0" err="1"/>
              <a:t>Nokon</a:t>
            </a:r>
            <a:r>
              <a:rPr lang="nb-NO" dirty="0"/>
              <a:t> har sikkert også </a:t>
            </a:r>
            <a:r>
              <a:rPr lang="nb-NO" dirty="0" err="1"/>
              <a:t>peikt</a:t>
            </a:r>
            <a:r>
              <a:rPr lang="nb-NO" dirty="0"/>
              <a:t> på </a:t>
            </a:r>
            <a:r>
              <a:rPr lang="nb-NO" dirty="0" err="1"/>
              <a:t>meir</a:t>
            </a:r>
            <a:r>
              <a:rPr lang="nb-NO" dirty="0"/>
              <a:t> enn modellteksten </a:t>
            </a:r>
            <a:r>
              <a:rPr lang="nb-NO" dirty="0" err="1"/>
              <a:t>gjer</a:t>
            </a:r>
            <a:r>
              <a:rPr lang="nb-NO" dirty="0"/>
              <a:t>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5–10 minutt </a:t>
            </a:r>
          </a:p>
        </p:txBody>
      </p:sp>
      <p:sp>
        <p:nvSpPr>
          <p:cNvPr id="225" name="Google Shape;2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La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jobbe i 5</a:t>
            </a:r>
            <a:r>
              <a:rPr lang="nb-NO" dirty="0"/>
              <a:t>–</a:t>
            </a:r>
            <a:r>
              <a:rPr lang="no-NO" dirty="0"/>
              <a:t>10 minutt med å prøve å formulere </a:t>
            </a:r>
            <a:r>
              <a:rPr lang="no-NO" dirty="0" err="1"/>
              <a:t>no</a:t>
            </a:r>
            <a:r>
              <a:rPr lang="nb-NO" dirty="0" err="1"/>
              <a:t>kre</a:t>
            </a:r>
            <a:r>
              <a:rPr lang="no-NO" dirty="0"/>
              <a:t> </a:t>
            </a:r>
            <a:r>
              <a:rPr lang="no-NO" dirty="0" err="1"/>
              <a:t>setning</a:t>
            </a:r>
            <a:r>
              <a:rPr lang="nb-NO" dirty="0" err="1"/>
              <a:t>a</a:t>
            </a:r>
            <a:r>
              <a:rPr lang="no-NO" dirty="0" err="1"/>
              <a:t>r</a:t>
            </a:r>
            <a:r>
              <a:rPr lang="no-NO" dirty="0"/>
              <a:t> til e</a:t>
            </a:r>
            <a:r>
              <a:rPr lang="nb-NO" dirty="0"/>
              <a:t>i</a:t>
            </a:r>
            <a:r>
              <a:rPr lang="no-NO" dirty="0"/>
              <a:t> avslutning. </a:t>
            </a:r>
            <a:endParaRPr dirty="0"/>
          </a:p>
        </p:txBody>
      </p:sp>
      <p:sp>
        <p:nvSpPr>
          <p:cNvPr id="236" name="Google Shape;23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Oppsummer gjerne med å la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vurdere modellteksten. Var </a:t>
            </a:r>
            <a:r>
              <a:rPr lang="nb-NO" dirty="0"/>
              <a:t>han </a:t>
            </a:r>
            <a:r>
              <a:rPr lang="no-NO" dirty="0"/>
              <a:t>for </a:t>
            </a:r>
            <a:r>
              <a:rPr lang="no-NO" dirty="0" err="1"/>
              <a:t>omstendel</a:t>
            </a:r>
            <a:r>
              <a:rPr lang="nb-NO" dirty="0" err="1"/>
              <a:t>e</a:t>
            </a:r>
            <a:r>
              <a:rPr lang="no-NO" dirty="0" err="1"/>
              <a:t>g</a:t>
            </a:r>
            <a:r>
              <a:rPr lang="no-NO" dirty="0"/>
              <a:t>? For knapp? </a:t>
            </a:r>
            <a:r>
              <a:rPr lang="nb-NO" dirty="0"/>
              <a:t>K</a:t>
            </a:r>
            <a:r>
              <a:rPr lang="no-NO" dirty="0"/>
              <a:t>va kunne </a:t>
            </a:r>
            <a:r>
              <a:rPr lang="nb-NO" dirty="0" err="1"/>
              <a:t>vore</a:t>
            </a:r>
            <a:r>
              <a:rPr lang="nb-NO" dirty="0"/>
              <a:t> </a:t>
            </a:r>
            <a:r>
              <a:rPr lang="no-NO" dirty="0"/>
              <a:t>lø</a:t>
            </a:r>
            <a:r>
              <a:rPr lang="nb-NO" dirty="0"/>
              <a:t>y</a:t>
            </a:r>
            <a:r>
              <a:rPr lang="no-NO" dirty="0"/>
              <a:t>st </a:t>
            </a:r>
            <a:r>
              <a:rPr lang="nb-NO" dirty="0"/>
              <a:t>annleis</a:t>
            </a:r>
            <a:r>
              <a:rPr lang="no-NO" dirty="0"/>
              <a:t>? </a:t>
            </a:r>
            <a:endParaRPr dirty="0"/>
          </a:p>
        </p:txBody>
      </p:sp>
      <p:sp>
        <p:nvSpPr>
          <p:cNvPr id="244" name="Google Shape;24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Bild</a:t>
            </a:r>
            <a:r>
              <a:rPr lang="nb-NO" dirty="0"/>
              <a:t>a</a:t>
            </a:r>
            <a:r>
              <a:rPr lang="no-NO" dirty="0"/>
              <a:t> er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 dirty="0"/>
              <a:t>Et skogstjern i nedre Telemark</a:t>
            </a:r>
            <a:r>
              <a:rPr lang="no-NO" i="0" dirty="0"/>
              <a:t> av August Cappelen,</a:t>
            </a:r>
            <a:r>
              <a:rPr lang="no-NO" i="1" dirty="0"/>
              <a:t> </a:t>
            </a:r>
            <a:r>
              <a:rPr lang="no-NO" i="0" dirty="0"/>
              <a:t>1852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 dirty="0"/>
              <a:t>De tolv villendene </a:t>
            </a:r>
            <a:r>
              <a:rPr lang="no-NO" i="0" dirty="0"/>
              <a:t>av Theodor Kittelsen, 1897</a:t>
            </a:r>
            <a:endParaRPr i="1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La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jobbe med å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b-NO" dirty="0"/>
              <a:t>f</a:t>
            </a:r>
            <a:r>
              <a:rPr lang="no-NO" dirty="0"/>
              <a:t>orstå diktet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b-NO" dirty="0"/>
              <a:t>f</a:t>
            </a:r>
            <a:r>
              <a:rPr lang="no-NO" dirty="0"/>
              <a:t>inne </a:t>
            </a:r>
            <a:r>
              <a:rPr lang="nb-NO" dirty="0" err="1"/>
              <a:t>verkemiddel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b-NO" dirty="0" err="1"/>
              <a:t>p</a:t>
            </a:r>
            <a:r>
              <a:rPr lang="no-NO" dirty="0" err="1"/>
              <a:t>e</a:t>
            </a:r>
            <a:r>
              <a:rPr lang="nb-NO" dirty="0" err="1"/>
              <a:t>i</a:t>
            </a:r>
            <a:r>
              <a:rPr lang="no-NO" dirty="0" err="1"/>
              <a:t>ke</a:t>
            </a:r>
            <a:r>
              <a:rPr lang="no-NO" dirty="0"/>
              <a:t> på oppbygging</a:t>
            </a:r>
            <a:r>
              <a:rPr lang="nb-NO" dirty="0"/>
              <a:t>a</a:t>
            </a:r>
            <a:r>
              <a:rPr lang="no-NO" dirty="0"/>
              <a:t> 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b-NO" dirty="0"/>
              <a:t>f</a:t>
            </a:r>
            <a:r>
              <a:rPr lang="no-NO" dirty="0"/>
              <a:t>orstå konteksten</a:t>
            </a:r>
            <a:endParaRPr dirty="0"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o-NO" dirty="0"/>
              <a:t>10</a:t>
            </a:r>
            <a:r>
              <a:rPr lang="nb-NO" dirty="0"/>
              <a:t>–</a:t>
            </a:r>
            <a:r>
              <a:rPr lang="no-NO" dirty="0"/>
              <a:t>15 minutt</a:t>
            </a:r>
            <a:endParaRPr dirty="0"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Oppsummer i fellesskap – gjerne </a:t>
            </a:r>
            <a:r>
              <a:rPr lang="no-NO" dirty="0" err="1"/>
              <a:t>ut</a:t>
            </a:r>
            <a:r>
              <a:rPr lang="nb-NO" dirty="0" err="1"/>
              <a:t>a</a:t>
            </a:r>
            <a:r>
              <a:rPr lang="no-NO" dirty="0" err="1"/>
              <a:t>n</a:t>
            </a:r>
            <a:r>
              <a:rPr lang="no-NO" dirty="0"/>
              <a:t> å vise dette bildet først. </a:t>
            </a:r>
            <a:endParaRPr dirty="0"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Jobb som med forrige tekst, 10</a:t>
            </a:r>
            <a:r>
              <a:rPr lang="nb-NO" dirty="0"/>
              <a:t>–</a:t>
            </a:r>
            <a:r>
              <a:rPr lang="no-NO" dirty="0"/>
              <a:t>15 minutt</a:t>
            </a:r>
            <a:endParaRPr dirty="0"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Oppsummer gjerne </a:t>
            </a:r>
            <a:r>
              <a:rPr lang="no-NO" dirty="0" err="1"/>
              <a:t>ut</a:t>
            </a:r>
            <a:r>
              <a:rPr lang="nb-NO" dirty="0" err="1"/>
              <a:t>a</a:t>
            </a:r>
            <a:r>
              <a:rPr lang="no-NO" dirty="0" err="1"/>
              <a:t>n</a:t>
            </a:r>
            <a:r>
              <a:rPr lang="no-NO" dirty="0"/>
              <a:t> å vise denne «fasiten». </a:t>
            </a: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La </a:t>
            </a:r>
            <a:r>
              <a:rPr lang="no-NO" dirty="0" err="1"/>
              <a:t>elev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jobbe i 2</a:t>
            </a:r>
            <a:r>
              <a:rPr lang="nb-NO" dirty="0"/>
              <a:t>–</a:t>
            </a:r>
            <a:r>
              <a:rPr lang="no-NO" dirty="0"/>
              <a:t>4 minutt før de op</a:t>
            </a:r>
            <a:r>
              <a:rPr lang="nb-NO" dirty="0"/>
              <a:t>p</a:t>
            </a:r>
            <a:r>
              <a:rPr lang="no-NO" dirty="0"/>
              <a:t>summerer. </a:t>
            </a:r>
            <a:endParaRPr dirty="0"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02E00-DB0D-4263-B15A-BBF22329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  <a:latin typeface="Calibri "/>
              </a:rPr>
              <a:t>Til </a:t>
            </a:r>
            <a:r>
              <a:rPr lang="nb-NO" b="1" dirty="0" err="1">
                <a:solidFill>
                  <a:srgbClr val="FF0000"/>
                </a:solidFill>
                <a:latin typeface="Calibri "/>
              </a:rPr>
              <a:t>læraren</a:t>
            </a:r>
            <a:endParaRPr lang="nb-NO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229491-6A13-4813-A533-CA436810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9822" cy="4351338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Du finn </a:t>
            </a:r>
            <a:r>
              <a:rPr lang="nb-NO" dirty="0" err="1">
                <a:solidFill>
                  <a:srgbClr val="FF0000"/>
                </a:solidFill>
              </a:rPr>
              <a:t>kommentarar</a:t>
            </a:r>
            <a:r>
              <a:rPr lang="nb-NO" dirty="0">
                <a:solidFill>
                  <a:srgbClr val="FF0000"/>
                </a:solidFill>
              </a:rPr>
              <a:t> til undervisningsopplegget under kvart enkelt lysbilde.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Bilda er klarerte (kjøpte ut) og kan </a:t>
            </a:r>
            <a:r>
              <a:rPr lang="nb-NO" dirty="0" err="1">
                <a:solidFill>
                  <a:srgbClr val="FF0000"/>
                </a:solidFill>
              </a:rPr>
              <a:t>brukast</a:t>
            </a:r>
            <a:r>
              <a:rPr lang="nb-NO" dirty="0">
                <a:solidFill>
                  <a:srgbClr val="FF0000"/>
                </a:solidFill>
              </a:rPr>
              <a:t> fritt i </a:t>
            </a:r>
            <a:r>
              <a:rPr lang="nb-NO" i="1" dirty="0" err="1">
                <a:solidFill>
                  <a:srgbClr val="FF0000"/>
                </a:solidFill>
              </a:rPr>
              <a:t>Intertekst</a:t>
            </a:r>
            <a:r>
              <a:rPr lang="nb-NO" i="1" dirty="0">
                <a:solidFill>
                  <a:srgbClr val="FF0000"/>
                </a:solidFill>
              </a:rPr>
              <a:t> Vg2</a:t>
            </a:r>
            <a:r>
              <a:rPr lang="nb-NO" dirty="0">
                <a:solidFill>
                  <a:srgbClr val="FF0000"/>
                </a:solidFill>
              </a:rPr>
              <a:t>-undervisninga. Bilda skal </a:t>
            </a:r>
            <a:r>
              <a:rPr lang="nb-NO" b="1" i="1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vidaresendast</a:t>
            </a:r>
            <a:r>
              <a:rPr lang="nb-NO" dirty="0">
                <a:solidFill>
                  <a:srgbClr val="FF0000"/>
                </a:solidFill>
              </a:rPr>
              <a:t> til </a:t>
            </a:r>
            <a:r>
              <a:rPr lang="nb-NO" dirty="0" err="1">
                <a:solidFill>
                  <a:srgbClr val="FF0000"/>
                </a:solidFill>
              </a:rPr>
              <a:t>lærarar</a:t>
            </a:r>
            <a:r>
              <a:rPr lang="nb-NO" dirty="0">
                <a:solidFill>
                  <a:srgbClr val="FF0000"/>
                </a:solidFill>
              </a:rPr>
              <a:t> eller andre som </a:t>
            </a:r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bruker </a:t>
            </a:r>
            <a:r>
              <a:rPr lang="nb-NO" i="1" dirty="0">
                <a:solidFill>
                  <a:srgbClr val="FF0000"/>
                </a:solidFill>
              </a:rPr>
              <a:t>Intertekst Vg2</a:t>
            </a:r>
            <a:r>
              <a:rPr lang="nb-NO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1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Finn </a:t>
            </a:r>
            <a:r>
              <a:rPr lang="no-NO" b="1" dirty="0" err="1"/>
              <a:t>e</a:t>
            </a:r>
            <a:r>
              <a:rPr lang="nb-NO" b="1" dirty="0" err="1"/>
              <a:t>i</a:t>
            </a:r>
            <a:r>
              <a:rPr lang="no-NO" b="1" dirty="0" err="1"/>
              <a:t>t</a:t>
            </a:r>
            <a:r>
              <a:rPr lang="no-NO" b="1" dirty="0"/>
              <a:t> perspektiv</a:t>
            </a:r>
            <a:endParaRPr b="1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/>
              <a:t>K</a:t>
            </a:r>
            <a:r>
              <a:rPr lang="no-NO" dirty="0"/>
              <a:t>va vil du legge vekt på </a:t>
            </a:r>
            <a:r>
              <a:rPr lang="nb-NO" dirty="0"/>
              <a:t>i tolkinga di</a:t>
            </a:r>
            <a:r>
              <a:rPr lang="no-NO" dirty="0"/>
              <a:t>? </a:t>
            </a:r>
            <a:endParaRPr dirty="0"/>
          </a:p>
        </p:txBody>
      </p:sp>
      <p:pic>
        <p:nvPicPr>
          <p:cNvPr id="164" name="Google Shape;16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Forslag til perspektiv </a:t>
            </a:r>
            <a:endParaRPr b="1" dirty="0"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Begge dikt</a:t>
            </a:r>
            <a:r>
              <a:rPr lang="nb-NO" dirty="0"/>
              <a:t>a</a:t>
            </a:r>
            <a:r>
              <a:rPr lang="no-NO" dirty="0"/>
              <a:t> </a:t>
            </a:r>
            <a:r>
              <a:rPr lang="no-NO" dirty="0" err="1"/>
              <a:t>handl</a:t>
            </a:r>
            <a:r>
              <a:rPr lang="nb-NO" dirty="0" err="1"/>
              <a:t>a</a:t>
            </a:r>
            <a:r>
              <a:rPr lang="no-NO" dirty="0" err="1"/>
              <a:t>r</a:t>
            </a:r>
            <a:r>
              <a:rPr lang="no-NO" dirty="0"/>
              <a:t> om leng</a:t>
            </a:r>
            <a:r>
              <a:rPr lang="nb-NO" dirty="0"/>
              <a:t>t</a:t>
            </a:r>
            <a:r>
              <a:rPr lang="no-NO" dirty="0"/>
              <a:t> etter natur</a:t>
            </a:r>
            <a:r>
              <a:rPr lang="nb-NO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Romantikken: mystiske krefter, bli </a:t>
            </a:r>
            <a:r>
              <a:rPr lang="no-NO" dirty="0" err="1"/>
              <a:t>e</a:t>
            </a:r>
            <a:r>
              <a:rPr lang="nb-NO" dirty="0" err="1"/>
              <a:t>i</a:t>
            </a:r>
            <a:r>
              <a:rPr lang="no-NO" dirty="0" err="1"/>
              <a:t>tt</a:t>
            </a:r>
            <a:r>
              <a:rPr lang="no-NO" dirty="0"/>
              <a:t> med naturen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I dag: naturen som </a:t>
            </a:r>
            <a:r>
              <a:rPr lang="no-NO" dirty="0" err="1"/>
              <a:t>no</a:t>
            </a:r>
            <a:r>
              <a:rPr lang="nb-NO" dirty="0" err="1"/>
              <a:t>ko</a:t>
            </a:r>
            <a:r>
              <a:rPr lang="no-NO" dirty="0"/>
              <a:t> nært og trygt, </a:t>
            </a:r>
            <a:r>
              <a:rPr lang="nb-NO" dirty="0" err="1"/>
              <a:t>kvardagsleg</a:t>
            </a:r>
            <a:endParaRPr dirty="0"/>
          </a:p>
        </p:txBody>
      </p:sp>
      <p:pic>
        <p:nvPicPr>
          <p:cNvPr id="171" name="Google Shape;1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Overskrift</a:t>
            </a:r>
            <a:r>
              <a:rPr lang="no-NO" dirty="0"/>
              <a:t> </a:t>
            </a:r>
            <a:endParaRPr dirty="0"/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b="0" i="0" u="none" strike="noStrike" dirty="0"/>
              <a:t>Overskrift</a:t>
            </a:r>
            <a:r>
              <a:rPr lang="nb-NO" b="0" i="0" u="none" strike="noStrike" dirty="0"/>
              <a:t>a</a:t>
            </a:r>
            <a:r>
              <a:rPr lang="no-NO" b="0" i="0" u="none" strike="noStrike" dirty="0"/>
              <a:t> skal gi informasjon til </a:t>
            </a:r>
            <a:r>
              <a:rPr lang="no-NO" b="0" i="0" u="none" strike="noStrike" dirty="0" err="1"/>
              <a:t>les</a:t>
            </a:r>
            <a:r>
              <a:rPr lang="nb-NO" b="0" i="0" u="none" strike="noStrike" dirty="0" err="1"/>
              <a:t>a</a:t>
            </a:r>
            <a:r>
              <a:rPr lang="no-NO" b="0" i="0" u="none" strike="noStrike" dirty="0" err="1"/>
              <a:t>ren</a:t>
            </a:r>
            <a:r>
              <a:rPr lang="no-NO" b="0" i="0" u="none" strike="noStrike" dirty="0"/>
              <a:t> om </a:t>
            </a:r>
            <a:r>
              <a:rPr lang="nb-NO" b="0" i="0" u="none" strike="noStrike" dirty="0"/>
              <a:t>k</a:t>
            </a:r>
            <a:r>
              <a:rPr lang="no-NO" b="0" i="0" u="none" strike="noStrike" dirty="0"/>
              <a:t>va teksten din </a:t>
            </a:r>
            <a:r>
              <a:rPr lang="no-NO" b="0" i="0" u="none" strike="noStrike" dirty="0" err="1"/>
              <a:t>handl</a:t>
            </a:r>
            <a:r>
              <a:rPr lang="nb-NO" b="0" i="0" u="none" strike="noStrike" dirty="0" err="1"/>
              <a:t>a</a:t>
            </a:r>
            <a:r>
              <a:rPr lang="no-NO" b="0" i="0" u="none" strike="noStrike" dirty="0" err="1"/>
              <a:t>r</a:t>
            </a:r>
            <a:r>
              <a:rPr lang="no-NO" b="0" i="0" u="none" strike="noStrike" dirty="0"/>
              <a:t> om</a:t>
            </a:r>
            <a:r>
              <a:rPr lang="nb-NO" b="0" i="0" u="none" strike="noStrike" dirty="0"/>
              <a:t>.</a:t>
            </a:r>
            <a:r>
              <a:rPr lang="no-NO" b="0" i="0" u="none" strike="noStrike" dirty="0"/>
              <a:t> </a:t>
            </a:r>
            <a:endParaRPr b="0" i="0" u="none" strike="noStrike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b="0" i="0" u="none" strike="noStrike" dirty="0"/>
              <a:t>Vil du ha e</a:t>
            </a:r>
            <a:r>
              <a:rPr lang="nb-NO" b="0" i="0" u="none" strike="noStrike" dirty="0"/>
              <a:t>i</a:t>
            </a:r>
            <a:r>
              <a:rPr lang="no-NO" b="0" i="0" u="none" strike="noStrike" dirty="0"/>
              <a:t> enkel overskrift («</a:t>
            </a:r>
            <a:r>
              <a:rPr lang="no-NO" b="0" i="0" u="none" strike="noStrike" dirty="0" err="1"/>
              <a:t>Sam</a:t>
            </a:r>
            <a:r>
              <a:rPr lang="nb-NO" b="0" i="0" u="none" strike="noStrike" dirty="0" err="1"/>
              <a:t>a</a:t>
            </a:r>
            <a:r>
              <a:rPr lang="no-NO" b="0" i="0" u="none" strike="noStrike" dirty="0" err="1"/>
              <a:t>nlikning</a:t>
            </a:r>
            <a:r>
              <a:rPr lang="no-NO" b="0" i="0" u="none" strike="noStrike" dirty="0"/>
              <a:t> av …»?</a:t>
            </a:r>
            <a:r>
              <a:rPr lang="nb-NO" b="0" i="0" u="none" strike="noStrike" dirty="0"/>
              <a:t>)</a:t>
            </a:r>
            <a:endParaRPr b="0" i="0" u="none" strike="noStrike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b="0" i="0" u="none" strike="noStrike" dirty="0"/>
              <a:t>Vil du ha e</a:t>
            </a:r>
            <a:r>
              <a:rPr lang="nb-NO" b="0" i="0" u="none" strike="noStrike" dirty="0"/>
              <a:t>i</a:t>
            </a:r>
            <a:r>
              <a:rPr lang="no-NO" b="0" i="0" u="none" strike="noStrike" dirty="0"/>
              <a:t> overskrift som viser essensen av </a:t>
            </a:r>
            <a:r>
              <a:rPr lang="no-NO" b="0" i="0" u="none" strike="noStrike" dirty="0" err="1"/>
              <a:t>tekst</a:t>
            </a:r>
            <a:r>
              <a:rPr lang="nb-NO" b="0" i="0" u="none" strike="noStrike" dirty="0" err="1"/>
              <a:t>a</a:t>
            </a:r>
            <a:r>
              <a:rPr lang="no-NO" b="0" i="0" u="none" strike="noStrike" dirty="0" err="1"/>
              <a:t>ne</a:t>
            </a:r>
            <a:r>
              <a:rPr lang="no-NO" b="0" i="0" u="none" strike="noStrike" dirty="0"/>
              <a:t> du </a:t>
            </a:r>
            <a:r>
              <a:rPr lang="no-NO" b="0" i="0" u="none" strike="noStrike" dirty="0" err="1"/>
              <a:t>tolk</a:t>
            </a:r>
            <a:r>
              <a:rPr lang="nb-NO" b="0" i="0" u="none" strike="noStrike" dirty="0" err="1"/>
              <a:t>a</a:t>
            </a:r>
            <a:r>
              <a:rPr lang="no-NO" b="0" i="0" u="none" strike="noStrike" dirty="0" err="1"/>
              <a:t>r</a:t>
            </a:r>
            <a:r>
              <a:rPr lang="no-NO" b="0" i="0" u="none" strike="noStrike" dirty="0"/>
              <a:t>?</a:t>
            </a:r>
            <a:r>
              <a:rPr lang="nb-NO" b="0" i="0" u="none" strike="noStrike" dirty="0"/>
              <a:t> Begge kan fungere.</a:t>
            </a:r>
            <a:r>
              <a:rPr lang="no-NO" b="0" i="0" u="none" strike="noStrike" dirty="0"/>
              <a:t> </a:t>
            </a:r>
            <a:endParaRPr b="0" i="0" u="none" strike="noStrike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dirty="0"/>
              <a:t>Lag e</a:t>
            </a:r>
            <a:r>
              <a:rPr lang="nb-NO" dirty="0"/>
              <a:t>i</a:t>
            </a:r>
            <a:r>
              <a:rPr lang="no-NO" dirty="0"/>
              <a:t> overskrift til denne </a:t>
            </a:r>
            <a:r>
              <a:rPr lang="no-NO" dirty="0" err="1"/>
              <a:t>sam</a:t>
            </a:r>
            <a:r>
              <a:rPr lang="nb-NO" dirty="0" err="1"/>
              <a:t>an</a:t>
            </a:r>
            <a:r>
              <a:rPr lang="no-NO" dirty="0" err="1"/>
              <a:t>likning</a:t>
            </a:r>
            <a:r>
              <a:rPr lang="nb-NO" dirty="0" err="1"/>
              <a:t>a</a:t>
            </a:r>
            <a:r>
              <a:rPr lang="no-NO" dirty="0"/>
              <a:t>! </a:t>
            </a:r>
            <a:endParaRPr dirty="0"/>
          </a:p>
        </p:txBody>
      </p:sp>
      <p:pic>
        <p:nvPicPr>
          <p:cNvPr id="179" name="Google Shape;1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/>
              <a:t>I</a:t>
            </a:r>
            <a:r>
              <a:rPr lang="no-NO" b="1" dirty="0"/>
              <a:t>nnle</a:t>
            </a:r>
            <a:r>
              <a:rPr lang="nb-NO" b="1" dirty="0"/>
              <a:t>iing</a:t>
            </a:r>
            <a:r>
              <a:rPr lang="no-NO" b="1" dirty="0"/>
              <a:t> </a:t>
            </a:r>
            <a:endParaRPr b="1" dirty="0"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Presenter </a:t>
            </a:r>
            <a:r>
              <a:rPr lang="no-NO" dirty="0" err="1"/>
              <a:t>tekst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og </a:t>
            </a:r>
            <a:r>
              <a:rPr lang="no-NO" dirty="0" err="1"/>
              <a:t>set</a:t>
            </a:r>
            <a:r>
              <a:rPr lang="no-NO" dirty="0"/>
              <a:t> </a:t>
            </a:r>
            <a:r>
              <a:rPr lang="no-NO" dirty="0" err="1"/>
              <a:t>de</a:t>
            </a:r>
            <a:r>
              <a:rPr lang="nb-NO" dirty="0" err="1"/>
              <a:t>i</a:t>
            </a:r>
            <a:r>
              <a:rPr lang="no-NO" dirty="0"/>
              <a:t> i </a:t>
            </a:r>
            <a:r>
              <a:rPr lang="no-NO" dirty="0" err="1"/>
              <a:t>e</a:t>
            </a:r>
            <a:r>
              <a:rPr lang="nb-NO" dirty="0" err="1"/>
              <a:t>i</a:t>
            </a:r>
            <a:r>
              <a:rPr lang="no-NO" dirty="0" err="1"/>
              <a:t>n</a:t>
            </a:r>
            <a:r>
              <a:rPr lang="no-NO" dirty="0"/>
              <a:t> kontekst: </a:t>
            </a:r>
            <a:r>
              <a:rPr lang="no-NO" dirty="0" err="1"/>
              <a:t>forfatt</a:t>
            </a:r>
            <a:r>
              <a:rPr lang="nb-NO" dirty="0" err="1"/>
              <a:t>a</a:t>
            </a:r>
            <a:r>
              <a:rPr lang="no-NO" dirty="0" err="1"/>
              <a:t>r</a:t>
            </a:r>
            <a:r>
              <a:rPr lang="no-NO" dirty="0"/>
              <a:t>, utgivingsår, publiseringsmåte og evt. andre ting du ve</a:t>
            </a:r>
            <a:r>
              <a:rPr lang="nb-NO" dirty="0"/>
              <a:t>i</a:t>
            </a:r>
            <a:r>
              <a:rPr lang="no-NO" dirty="0"/>
              <a:t>t</a:t>
            </a:r>
            <a:r>
              <a:rPr lang="nb-NO" dirty="0"/>
              <a:t> som er viktig for tolkinga.</a:t>
            </a:r>
            <a:r>
              <a:rPr lang="no-NO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Presenter e</a:t>
            </a:r>
            <a:r>
              <a:rPr lang="nb-NO" dirty="0"/>
              <a:t>i</a:t>
            </a:r>
            <a:r>
              <a:rPr lang="no-NO" dirty="0"/>
              <a:t> kort og </a:t>
            </a:r>
            <a:r>
              <a:rPr lang="nb-NO" dirty="0"/>
              <a:t>førebels </a:t>
            </a:r>
            <a:r>
              <a:rPr lang="no-NO" dirty="0"/>
              <a:t>tolking</a:t>
            </a:r>
            <a:r>
              <a:rPr lang="nb-NO" dirty="0"/>
              <a:t>.</a:t>
            </a:r>
            <a:r>
              <a:rPr lang="no-NO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/>
              <a:t>Innleiinga </a:t>
            </a:r>
            <a:r>
              <a:rPr lang="no-NO" dirty="0"/>
              <a:t>blir derfor gjerne skr</a:t>
            </a:r>
            <a:r>
              <a:rPr lang="nb-NO" dirty="0"/>
              <a:t>ive</a:t>
            </a:r>
            <a:r>
              <a:rPr lang="no-NO" dirty="0"/>
              <a:t> til slutt</a:t>
            </a:r>
            <a:r>
              <a:rPr lang="nb-NO" dirty="0"/>
              <a:t>.</a:t>
            </a:r>
            <a:r>
              <a:rPr lang="no-NO" dirty="0"/>
              <a:t>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87" name="Google Shape;1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1203961" y="673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Slik kan overskrift og innle</a:t>
            </a:r>
            <a:r>
              <a:rPr lang="nb-NO" b="1" dirty="0"/>
              <a:t>iing</a:t>
            </a:r>
            <a:r>
              <a:rPr lang="no-NO" b="1" dirty="0"/>
              <a:t> s</a:t>
            </a:r>
            <a:r>
              <a:rPr lang="nb-NO" b="1" dirty="0"/>
              <a:t>jå</a:t>
            </a:r>
            <a:r>
              <a:rPr lang="no-NO" b="1" dirty="0"/>
              <a:t> ut</a:t>
            </a:r>
            <a:endParaRPr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BA839C-7866-4021-96A3-7CBD57CE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53" y="1251685"/>
            <a:ext cx="8963025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Formuler motiv og tema i </a:t>
            </a:r>
            <a:r>
              <a:rPr lang="no-NO" b="1" dirty="0" err="1"/>
              <a:t>tekst</a:t>
            </a:r>
            <a:r>
              <a:rPr lang="nb-NO" b="1" dirty="0" err="1"/>
              <a:t>a</a:t>
            </a:r>
            <a:r>
              <a:rPr lang="no-NO" b="1" dirty="0" err="1"/>
              <a:t>ne</a:t>
            </a:r>
            <a:r>
              <a:rPr lang="no-NO" b="1" dirty="0"/>
              <a:t> </a:t>
            </a:r>
            <a:endParaRPr b="1" dirty="0"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Finn stikkord</a:t>
            </a:r>
            <a:r>
              <a:rPr lang="nb-NO" dirty="0"/>
              <a:t>a</a:t>
            </a:r>
            <a:r>
              <a:rPr lang="no-NO" dirty="0"/>
              <a:t> de skre</a:t>
            </a:r>
            <a:r>
              <a:rPr lang="nb-NO" dirty="0"/>
              <a:t>i</a:t>
            </a:r>
            <a:r>
              <a:rPr lang="no-NO" dirty="0"/>
              <a:t>v </a:t>
            </a:r>
            <a:r>
              <a:rPr lang="no-NO" dirty="0" err="1"/>
              <a:t>tidl</a:t>
            </a:r>
            <a:r>
              <a:rPr lang="nb-NO" dirty="0" err="1"/>
              <a:t>e</a:t>
            </a:r>
            <a:r>
              <a:rPr lang="no-NO" dirty="0" err="1"/>
              <a:t>g</a:t>
            </a:r>
            <a:r>
              <a:rPr lang="nb-NO" dirty="0" err="1"/>
              <a:t>a</a:t>
            </a:r>
            <a:r>
              <a:rPr lang="no-NO" dirty="0" err="1"/>
              <a:t>re</a:t>
            </a:r>
            <a:r>
              <a:rPr lang="nb-NO" dirty="0"/>
              <a:t>.</a:t>
            </a:r>
            <a:r>
              <a:rPr lang="no-NO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Formuler </a:t>
            </a:r>
            <a:r>
              <a:rPr lang="no-NO" dirty="0" err="1"/>
              <a:t>no</a:t>
            </a:r>
            <a:r>
              <a:rPr lang="nb-NO" dirty="0" err="1"/>
              <a:t>kre</a:t>
            </a:r>
            <a:r>
              <a:rPr lang="no-NO" dirty="0"/>
              <a:t> </a:t>
            </a:r>
            <a:r>
              <a:rPr lang="no-NO" dirty="0" err="1"/>
              <a:t>setning</a:t>
            </a:r>
            <a:r>
              <a:rPr lang="nb-NO" dirty="0" err="1"/>
              <a:t>a</a:t>
            </a:r>
            <a:r>
              <a:rPr lang="no-NO" dirty="0" err="1"/>
              <a:t>r</a:t>
            </a:r>
            <a:r>
              <a:rPr lang="no-NO" dirty="0"/>
              <a:t> om motiv og tema i </a:t>
            </a:r>
            <a:r>
              <a:rPr lang="no-NO" dirty="0" err="1"/>
              <a:t>de</a:t>
            </a:r>
            <a:r>
              <a:rPr lang="nb-NO" dirty="0" err="1"/>
              <a:t>i</a:t>
            </a:r>
            <a:r>
              <a:rPr lang="no-NO" dirty="0"/>
              <a:t> to </a:t>
            </a:r>
            <a:r>
              <a:rPr lang="no-NO" dirty="0" err="1"/>
              <a:t>tekst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b-NO" dirty="0"/>
              <a:t>.</a:t>
            </a:r>
            <a:endParaRPr dirty="0"/>
          </a:p>
        </p:txBody>
      </p:sp>
      <p:pic>
        <p:nvPicPr>
          <p:cNvPr id="203" name="Google Shape;2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Motiv og tema i </a:t>
            </a:r>
            <a:r>
              <a:rPr lang="no-NO" b="1" dirty="0" err="1"/>
              <a:t>tekst</a:t>
            </a:r>
            <a:r>
              <a:rPr lang="nb-NO" b="1" dirty="0" err="1"/>
              <a:t>a</a:t>
            </a:r>
            <a:r>
              <a:rPr lang="no-NO" b="1" dirty="0" err="1"/>
              <a:t>ne</a:t>
            </a:r>
            <a:r>
              <a:rPr lang="no-NO" b="1" dirty="0"/>
              <a:t> – </a:t>
            </a:r>
            <a:r>
              <a:rPr lang="nb-NO" b="1" dirty="0"/>
              <a:t>ei løysing</a:t>
            </a:r>
            <a:endParaRPr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FD854A6-CA3D-40F3-936B-B5E3DAD8E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63" y="1406749"/>
            <a:ext cx="11087100" cy="223837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4F76BDC-46F5-4716-B255-824AD8134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76" y="3101303"/>
            <a:ext cx="11097787" cy="34968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07163" y="717084"/>
            <a:ext cx="3932237" cy="257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b="1" dirty="0"/>
              <a:t>Oppbygging og</a:t>
            </a:r>
            <a:br>
              <a:rPr lang="nb-NO" b="1" dirty="0"/>
            </a:br>
            <a:br>
              <a:rPr lang="nb-NO" b="1" dirty="0"/>
            </a:br>
            <a:r>
              <a:rPr lang="no-NO" b="1" dirty="0" err="1"/>
              <a:t>v</a:t>
            </a:r>
            <a:r>
              <a:rPr lang="nb-NO" b="1" dirty="0" err="1"/>
              <a:t>erkemiddel</a:t>
            </a:r>
            <a:r>
              <a:rPr lang="no-NO" b="1" dirty="0"/>
              <a:t> i tekst 1  </a:t>
            </a:r>
            <a:endParaRPr b="1" dirty="0"/>
          </a:p>
        </p:txBody>
      </p:sp>
      <p:pic>
        <p:nvPicPr>
          <p:cNvPr id="221" name="Google Shape;2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5C55D48-68C4-4A27-9393-A0866AAE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208" y="0"/>
            <a:ext cx="6988792" cy="6467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939603" y="157346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b="1" dirty="0"/>
              <a:t>Oppbygging og</a:t>
            </a:r>
            <a:br>
              <a:rPr lang="nb-NO" b="1" dirty="0"/>
            </a:br>
            <a:br>
              <a:rPr lang="nb-NO" b="1" dirty="0"/>
            </a:br>
            <a:r>
              <a:rPr lang="nb-NO" b="1" dirty="0" err="1"/>
              <a:t>verkemiddel</a:t>
            </a:r>
            <a:r>
              <a:rPr lang="no-NO" b="1" dirty="0"/>
              <a:t> i tekst</a:t>
            </a:r>
            <a:r>
              <a:rPr lang="nb-NO" b="1" dirty="0"/>
              <a:t> </a:t>
            </a:r>
            <a:r>
              <a:rPr lang="no-NO" b="1" dirty="0"/>
              <a:t>2 </a:t>
            </a:r>
            <a:endParaRPr b="1" dirty="0"/>
          </a:p>
        </p:txBody>
      </p:sp>
      <p:pic>
        <p:nvPicPr>
          <p:cNvPr id="232" name="Google Shape;2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9A06EEC-D0E6-470B-97E8-BBE25D538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89" y="0"/>
            <a:ext cx="6455412" cy="646380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FE67DA7-112B-4EAE-BEA7-6F041454E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815686"/>
            <a:ext cx="5736589" cy="1648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Oppsummering avslutning </a:t>
            </a:r>
            <a:endParaRPr b="1" dirty="0"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Her </a:t>
            </a:r>
            <a:r>
              <a:rPr lang="no-NO" dirty="0" err="1"/>
              <a:t>sam</a:t>
            </a:r>
            <a:r>
              <a:rPr lang="nb-NO" dirty="0" err="1"/>
              <a:t>anlikna</a:t>
            </a:r>
            <a:r>
              <a:rPr lang="no-NO" dirty="0" err="1"/>
              <a:t>r</a:t>
            </a:r>
            <a:r>
              <a:rPr lang="no-NO" dirty="0"/>
              <a:t> </a:t>
            </a:r>
            <a:r>
              <a:rPr lang="nb-NO" dirty="0" err="1"/>
              <a:t>ein</a:t>
            </a:r>
            <a:r>
              <a:rPr lang="no-NO" dirty="0"/>
              <a:t> dikt</a:t>
            </a:r>
            <a:r>
              <a:rPr lang="nb-NO" dirty="0"/>
              <a:t>a</a:t>
            </a:r>
            <a:r>
              <a:rPr lang="no-NO" dirty="0"/>
              <a:t> </a:t>
            </a:r>
            <a:r>
              <a:rPr lang="nb-NO" dirty="0" err="1"/>
              <a:t>heilskapleg</a:t>
            </a:r>
            <a:r>
              <a:rPr lang="nb-NO" dirty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Utd</a:t>
            </a:r>
            <a:r>
              <a:rPr lang="nb-NO" dirty="0"/>
              <a:t>ju</a:t>
            </a:r>
            <a:r>
              <a:rPr lang="no-NO" dirty="0"/>
              <a:t>p tematikken</a:t>
            </a:r>
            <a:r>
              <a:rPr lang="nb-NO" dirty="0"/>
              <a:t>.</a:t>
            </a:r>
            <a:r>
              <a:rPr lang="no-NO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Avrund teksten</a:t>
            </a:r>
            <a:r>
              <a:rPr lang="nb-NO" dirty="0"/>
              <a:t>.</a:t>
            </a:r>
            <a:r>
              <a:rPr lang="no-NO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Skriv e</a:t>
            </a:r>
            <a:r>
              <a:rPr lang="nb-NO" dirty="0"/>
              <a:t>i</a:t>
            </a:r>
            <a:r>
              <a:rPr lang="no-NO" dirty="0"/>
              <a:t> oppsummering og avslutning</a:t>
            </a:r>
            <a:r>
              <a:rPr lang="nb-NO" dirty="0"/>
              <a:t>.</a:t>
            </a:r>
            <a:r>
              <a:rPr lang="no-NO" dirty="0"/>
              <a:t> </a:t>
            </a:r>
            <a:endParaRPr dirty="0"/>
          </a:p>
        </p:txBody>
      </p:sp>
      <p:pic>
        <p:nvPicPr>
          <p:cNvPr id="240" name="Google Shape;2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03067" y="1805621"/>
            <a:ext cx="439214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o-NO" sz="4400" b="1" dirty="0">
                <a:latin typeface="Calibri "/>
                <a:cs typeface="Calibri Light" panose="020F0302020204030204" pitchFamily="34" charset="0"/>
              </a:rPr>
              <a:t>Å </a:t>
            </a:r>
            <a:br>
              <a:rPr lang="nb-NO" sz="4400" b="1" dirty="0">
                <a:latin typeface="Calibri "/>
                <a:cs typeface="Calibri Light" panose="020F0302020204030204" pitchFamily="34" charset="0"/>
              </a:rPr>
            </a:br>
            <a:r>
              <a:rPr lang="no-NO" sz="4400" b="1" dirty="0" err="1">
                <a:latin typeface="Calibri "/>
                <a:cs typeface="Calibri Light" panose="020F0302020204030204" pitchFamily="34" charset="0"/>
              </a:rPr>
              <a:t>sam</a:t>
            </a:r>
            <a:r>
              <a:rPr lang="nb-NO" sz="4400" b="1" dirty="0" err="1">
                <a:latin typeface="Calibri "/>
                <a:cs typeface="Calibri Light" panose="020F0302020204030204" pitchFamily="34" charset="0"/>
              </a:rPr>
              <a:t>an</a:t>
            </a:r>
            <a:r>
              <a:rPr lang="no-NO" sz="4400" b="1" dirty="0" err="1">
                <a:latin typeface="Calibri "/>
                <a:cs typeface="Calibri Light" panose="020F0302020204030204" pitchFamily="34" charset="0"/>
              </a:rPr>
              <a:t>li</a:t>
            </a:r>
            <a:r>
              <a:rPr lang="nb-NO" sz="4400" b="1" dirty="0" err="1">
                <a:latin typeface="Calibri "/>
                <a:cs typeface="Calibri Light" panose="020F0302020204030204" pitchFamily="34" charset="0"/>
              </a:rPr>
              <a:t>k</a:t>
            </a:r>
            <a:r>
              <a:rPr lang="no-NO" sz="4400" b="1" dirty="0" err="1">
                <a:latin typeface="Calibri "/>
                <a:cs typeface="Calibri Light" panose="020F0302020204030204" pitchFamily="34" charset="0"/>
              </a:rPr>
              <a:t>ne</a:t>
            </a:r>
            <a:r>
              <a:rPr lang="no-NO" sz="4400" b="1" dirty="0">
                <a:latin typeface="Calibri "/>
                <a:cs typeface="Calibri Light" panose="020F0302020204030204" pitchFamily="34" charset="0"/>
              </a:rPr>
              <a:t> </a:t>
            </a:r>
            <a:br>
              <a:rPr lang="nb-NO" sz="4400" b="1" dirty="0">
                <a:latin typeface="Calibri "/>
                <a:cs typeface="Calibri Light" panose="020F0302020204030204" pitchFamily="34" charset="0"/>
              </a:rPr>
            </a:br>
            <a:r>
              <a:rPr lang="no-NO" sz="4400" b="1" dirty="0">
                <a:latin typeface="Calibri "/>
                <a:cs typeface="Calibri Light" panose="020F0302020204030204" pitchFamily="34" charset="0"/>
              </a:rPr>
              <a:t>dikt </a:t>
            </a:r>
            <a:endParaRPr sz="4400" b="1" dirty="0">
              <a:latin typeface="Calibri "/>
              <a:cs typeface="Calibri Light" panose="020F0302020204030204" pitchFamily="34" charset="0"/>
            </a:endParaRPr>
          </a:p>
        </p:txBody>
      </p:sp>
      <p:pic>
        <p:nvPicPr>
          <p:cNvPr id="3" name="Bilde 2" descr="Et bilde som inneholder fugl, flygende, himmel, utendørs&#10;&#10;Automatisk generert beskrivelse">
            <a:extLst>
              <a:ext uri="{FF2B5EF4-FFF2-40B4-BE49-F238E27FC236}">
                <a16:creationId xmlns:a16="http://schemas.microsoft.com/office/drawing/2014/main" id="{EEC8680B-2E80-4172-B6D5-03644191A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83" r="4698"/>
          <a:stretch/>
        </p:blipFill>
        <p:spPr>
          <a:xfrm>
            <a:off x="5705826" y="0"/>
            <a:ext cx="6486174" cy="68671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Oppsummering og avslutning – </a:t>
            </a:r>
            <a:r>
              <a:rPr lang="nb-NO" b="1" dirty="0"/>
              <a:t>ei løysing</a:t>
            </a:r>
            <a:endParaRPr b="1" dirty="0"/>
          </a:p>
        </p:txBody>
      </p:sp>
      <p:pic>
        <p:nvPicPr>
          <p:cNvPr id="249" name="Google Shape;2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02CA30F-93B8-4A75-A030-5EFEE2386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8758"/>
            <a:ext cx="12192000" cy="4546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-163629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36933" y="245120"/>
            <a:ext cx="5167185" cy="168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b-NO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Kvi</a:t>
            </a:r>
            <a:r>
              <a:rPr lang="no-NO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o-NO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o-NO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nb-NO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o-NO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nli</a:t>
            </a:r>
            <a:r>
              <a:rPr lang="nb-NO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o-NO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no-NO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186619" y="355310"/>
            <a:ext cx="5719832" cy="168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Mange tema er felles på tvers av 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tekst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 i nytt lys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Får fram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kor</a:t>
            </a: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 konteksten har å 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o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 for utforming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o-NO" sz="2400" dirty="0">
                <a:latin typeface="Calibri" panose="020F0502020204030204" pitchFamily="34" charset="0"/>
                <a:cs typeface="Calibri" panose="020F0502020204030204" pitchFamily="34" charset="0"/>
              </a:rPr>
              <a:t> av litteraturen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F588F5-DFCD-4BB6-9F61-F0D23B2F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47453"/>
            <a:ext cx="5727033" cy="43105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F59FCA1-7E5A-4693-B891-487C6E4CC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147" y="2554769"/>
            <a:ext cx="6182805" cy="4303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 err="1"/>
              <a:t>Korleis</a:t>
            </a:r>
            <a:r>
              <a:rPr lang="no-NO" b="1" dirty="0"/>
              <a:t> </a:t>
            </a:r>
            <a:r>
              <a:rPr lang="nb-NO" b="1" dirty="0" err="1"/>
              <a:t>samanlikne</a:t>
            </a:r>
            <a:r>
              <a:rPr lang="nb-NO" b="1" dirty="0"/>
              <a:t>?</a:t>
            </a:r>
            <a:endParaRPr b="1"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Vi ser etter både </a:t>
            </a:r>
            <a:r>
              <a:rPr lang="no-NO" dirty="0" err="1"/>
              <a:t>lik</a:t>
            </a:r>
            <a:r>
              <a:rPr lang="nb-NO" dirty="0" err="1"/>
              <a:t>skapar</a:t>
            </a:r>
            <a:r>
              <a:rPr lang="no-NO" dirty="0"/>
              <a:t> og </a:t>
            </a:r>
            <a:r>
              <a:rPr lang="no-NO" dirty="0" err="1"/>
              <a:t>forskjell</a:t>
            </a:r>
            <a:r>
              <a:rPr lang="nb-NO" dirty="0" err="1"/>
              <a:t>a</a:t>
            </a:r>
            <a:r>
              <a:rPr lang="no-NO" dirty="0" err="1"/>
              <a:t>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dirty="0"/>
              <a:t>Vi kan </a:t>
            </a:r>
            <a:r>
              <a:rPr lang="nb-NO" dirty="0" err="1"/>
              <a:t>samanlikne</a:t>
            </a:r>
            <a:r>
              <a:rPr lang="nb-NO" dirty="0"/>
              <a:t> </a:t>
            </a:r>
            <a:r>
              <a:rPr lang="no-NO" dirty="0"/>
              <a:t>både form og </a:t>
            </a:r>
            <a:r>
              <a:rPr lang="no-NO" dirty="0" err="1"/>
              <a:t>innh</a:t>
            </a:r>
            <a:r>
              <a:rPr lang="nb-NO" dirty="0" err="1"/>
              <a:t>a</a:t>
            </a:r>
            <a:r>
              <a:rPr lang="no-NO" dirty="0" err="1"/>
              <a:t>ld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/>
              <a:t>Avhengig av </a:t>
            </a:r>
            <a:r>
              <a:rPr lang="no-NO" dirty="0" err="1"/>
              <a:t>tekst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: </a:t>
            </a:r>
            <a:endParaRPr lang="nb-NO" dirty="0"/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o-NO" dirty="0"/>
              <a:t>Vel </a:t>
            </a:r>
            <a:r>
              <a:rPr lang="no-NO" dirty="0" err="1"/>
              <a:t>e</a:t>
            </a:r>
            <a:r>
              <a:rPr lang="nb-NO" dirty="0" err="1"/>
              <a:t>i</a:t>
            </a:r>
            <a:r>
              <a:rPr lang="no-NO" dirty="0" err="1"/>
              <a:t>t</a:t>
            </a:r>
            <a:r>
              <a:rPr lang="no-NO" dirty="0"/>
              <a:t> perspektiv som </a:t>
            </a:r>
            <a:r>
              <a:rPr lang="no-NO" dirty="0" err="1"/>
              <a:t>pass</a:t>
            </a:r>
            <a:r>
              <a:rPr lang="nb-NO" dirty="0" err="1"/>
              <a:t>a</a:t>
            </a:r>
            <a:r>
              <a:rPr lang="no-NO" dirty="0" err="1"/>
              <a:t>r</a:t>
            </a:r>
            <a:r>
              <a:rPr lang="no-NO" dirty="0"/>
              <a:t> for </a:t>
            </a:r>
            <a:r>
              <a:rPr lang="no-NO" dirty="0" err="1"/>
              <a:t>de</a:t>
            </a:r>
            <a:r>
              <a:rPr lang="nb-NO" dirty="0" err="1"/>
              <a:t>i</a:t>
            </a:r>
            <a:r>
              <a:rPr lang="no-NO" dirty="0"/>
              <a:t> </a:t>
            </a:r>
            <a:r>
              <a:rPr lang="no-NO" dirty="0" err="1"/>
              <a:t>tekst</a:t>
            </a:r>
            <a:r>
              <a:rPr lang="nb-NO" dirty="0" err="1"/>
              <a:t>a</a:t>
            </a:r>
            <a:r>
              <a:rPr lang="no-NO" dirty="0" err="1"/>
              <a:t>ne</a:t>
            </a:r>
            <a:r>
              <a:rPr lang="no-NO" dirty="0"/>
              <a:t> du bruker. </a:t>
            </a:r>
            <a:endParaRPr dirty="0"/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Tips til diktlesing</a:t>
            </a:r>
            <a:endParaRPr b="1"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sz="2400" b="0" i="0" u="none" strike="noStrike" dirty="0"/>
              <a:t>Strek under eller noter ord du </a:t>
            </a:r>
            <a:r>
              <a:rPr lang="no-NO" sz="2400" b="0" i="0" u="none" strike="noStrike" dirty="0" err="1"/>
              <a:t>ikk</a:t>
            </a:r>
            <a:r>
              <a:rPr lang="nb-NO" sz="2400" b="0" i="0" u="none" strike="noStrike" dirty="0" err="1"/>
              <a:t>j</a:t>
            </a:r>
            <a:r>
              <a:rPr lang="no-NO" sz="2400" b="0" i="0" u="none" strike="noStrike" dirty="0" err="1"/>
              <a:t>e</a:t>
            </a:r>
            <a:r>
              <a:rPr lang="no-NO" sz="2400" b="0" i="0" u="none" strike="noStrike" dirty="0"/>
              <a:t> forstår – finn ut </a:t>
            </a:r>
            <a:r>
              <a:rPr lang="nb-NO" sz="2400" b="0" i="0" u="none" strike="noStrike" dirty="0"/>
              <a:t>k</a:t>
            </a:r>
            <a:r>
              <a:rPr lang="no-NO" sz="2400" b="0" i="0" u="none" strike="noStrike" dirty="0"/>
              <a:t>va </a:t>
            </a:r>
            <a:r>
              <a:rPr lang="no-NO" sz="2400" b="0" i="0" u="none" strike="noStrike" dirty="0" err="1"/>
              <a:t>de</a:t>
            </a:r>
            <a:r>
              <a:rPr lang="nb-NO" sz="2400" b="0" i="0" u="none" strike="noStrike" dirty="0" err="1"/>
              <a:t>i</a:t>
            </a:r>
            <a:r>
              <a:rPr lang="no-NO" sz="2400" b="0" i="0" u="none" strike="noStrike" dirty="0"/>
              <a:t> betyr.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sz="2400" b="0" i="0" u="none" strike="noStrike" dirty="0"/>
              <a:t>Zoom inn på </a:t>
            </a:r>
            <a:r>
              <a:rPr lang="no-NO" sz="2400" b="0" i="0" u="none" strike="noStrike" dirty="0" err="1"/>
              <a:t>detalj</a:t>
            </a:r>
            <a:r>
              <a:rPr lang="nb-NO" sz="2400" b="0" i="0" u="none" strike="noStrike" dirty="0" err="1"/>
              <a:t>a</a:t>
            </a:r>
            <a:r>
              <a:rPr lang="no-NO" sz="2400" b="0" i="0" u="none" strike="noStrike" dirty="0" err="1"/>
              <a:t>r</a:t>
            </a:r>
            <a:r>
              <a:rPr lang="no-NO" sz="2400" b="0" i="0" u="none" strike="noStrike" dirty="0"/>
              <a:t> og zoom ut igjen på </a:t>
            </a:r>
            <a:r>
              <a:rPr lang="nb-NO" sz="2400" b="0" i="0" u="none" strike="noStrike" dirty="0"/>
              <a:t>heilskapen</a:t>
            </a:r>
            <a:r>
              <a:rPr lang="no-NO" sz="2400" b="0" i="0" u="none" strike="noStrike" dirty="0"/>
              <a:t>. </a:t>
            </a:r>
            <a:r>
              <a:rPr lang="nb-NO" sz="2400" b="0" i="0" u="none" strike="noStrike" dirty="0"/>
              <a:t>Heilskapen </a:t>
            </a:r>
            <a:r>
              <a:rPr lang="no-NO" sz="2400" b="0" i="0" u="none" strike="noStrike" dirty="0"/>
              <a:t>blir til av alle </a:t>
            </a:r>
            <a:r>
              <a:rPr lang="no-NO" sz="2400" b="0" i="0" u="none" strike="noStrike" dirty="0" err="1"/>
              <a:t>de</a:t>
            </a:r>
            <a:r>
              <a:rPr lang="nb-NO" sz="2400" b="0" i="0" u="none" strike="noStrike" dirty="0" err="1"/>
              <a:t>i</a:t>
            </a:r>
            <a:r>
              <a:rPr lang="no-NO" sz="2400" b="0" i="0" u="none" strike="noStrike" dirty="0"/>
              <a:t> små </a:t>
            </a:r>
            <a:r>
              <a:rPr lang="no-NO" sz="2400" b="0" i="0" u="none" strike="noStrike" dirty="0" err="1"/>
              <a:t>del</a:t>
            </a:r>
            <a:r>
              <a:rPr lang="nb-NO" sz="2400" b="0" i="0" u="none" strike="noStrike" dirty="0" err="1"/>
              <a:t>a</a:t>
            </a:r>
            <a:r>
              <a:rPr lang="no-NO" sz="2400" b="0" i="0" u="none" strike="noStrike" dirty="0" err="1"/>
              <a:t>ne</a:t>
            </a:r>
            <a:r>
              <a:rPr lang="no-NO" sz="2400" b="0" i="0" u="none" strike="noStrike" dirty="0"/>
              <a:t>, men </a:t>
            </a:r>
            <a:r>
              <a:rPr lang="no-NO" sz="2400" b="0" i="0" u="none" strike="noStrike" dirty="0" err="1"/>
              <a:t>del</a:t>
            </a:r>
            <a:r>
              <a:rPr lang="nb-NO" sz="2400" b="0" i="0" u="none" strike="noStrike" dirty="0" err="1"/>
              <a:t>a</a:t>
            </a:r>
            <a:r>
              <a:rPr lang="no-NO" sz="2400" b="0" i="0" u="none" strike="noStrike" dirty="0" err="1"/>
              <a:t>ne</a:t>
            </a:r>
            <a:r>
              <a:rPr lang="no-NO" sz="2400" b="0" i="0" u="none" strike="noStrike" dirty="0"/>
              <a:t> må også </a:t>
            </a:r>
            <a:r>
              <a:rPr lang="no-NO" sz="2400" b="0" i="0" u="none" strike="noStrike" dirty="0" err="1"/>
              <a:t>forstå</a:t>
            </a:r>
            <a:r>
              <a:rPr lang="nb-NO" sz="2400" b="0" i="0" u="none" strike="noStrike" dirty="0" err="1"/>
              <a:t>ast</a:t>
            </a:r>
            <a:r>
              <a:rPr lang="no-NO" sz="2400" b="0" i="0" u="none" strike="noStrike" dirty="0"/>
              <a:t> i lys av </a:t>
            </a:r>
            <a:r>
              <a:rPr lang="nb-NO" sz="2400" b="0" i="0" u="none" strike="noStrike" dirty="0"/>
              <a:t>heilskapen</a:t>
            </a:r>
            <a:r>
              <a:rPr lang="no-NO" sz="2400" b="0" i="0" u="none" strike="noStrike" dirty="0"/>
              <a:t>.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sz="2400" b="0" i="0" u="none" strike="noStrike" dirty="0"/>
              <a:t>Når du ser </a:t>
            </a:r>
            <a:r>
              <a:rPr lang="no-NO" sz="2400" b="0" i="0" u="none" strike="noStrike" dirty="0" err="1"/>
              <a:t>e</a:t>
            </a:r>
            <a:r>
              <a:rPr lang="nb-NO" sz="2400" b="0" i="0" u="none" strike="noStrike" dirty="0" err="1"/>
              <a:t>i</a:t>
            </a:r>
            <a:r>
              <a:rPr lang="no-NO" sz="2400" b="0" i="0" u="none" strike="noStrike" dirty="0" err="1"/>
              <a:t>t</a:t>
            </a:r>
            <a:r>
              <a:rPr lang="no-NO" sz="2400" b="0" i="0" u="none" strike="noStrike" dirty="0"/>
              <a:t> </a:t>
            </a:r>
            <a:r>
              <a:rPr lang="no-NO" sz="2400" b="0" i="0" u="none" strike="noStrike" dirty="0" err="1"/>
              <a:t>v</a:t>
            </a:r>
            <a:r>
              <a:rPr lang="nb-NO" sz="2400" dirty="0" err="1"/>
              <a:t>e</a:t>
            </a:r>
            <a:r>
              <a:rPr lang="no-NO" sz="2400" b="0" i="0" u="none" strike="noStrike" dirty="0" err="1"/>
              <a:t>rkemiddel</a:t>
            </a:r>
            <a:r>
              <a:rPr lang="no-NO" sz="2400" b="0" i="0" u="none" strike="noStrike" dirty="0"/>
              <a:t>: </a:t>
            </a:r>
            <a:r>
              <a:rPr lang="nb-NO" sz="2400" b="0" i="0" u="none" strike="noStrike" dirty="0"/>
              <a:t>Kva </a:t>
            </a:r>
            <a:r>
              <a:rPr lang="no-NO" sz="2400" b="0" i="0" u="none" strike="noStrike" dirty="0"/>
              <a:t>me</a:t>
            </a:r>
            <a:r>
              <a:rPr lang="nb-NO" sz="2400" b="0" i="0" u="none" strike="noStrike" dirty="0"/>
              <a:t>i</a:t>
            </a:r>
            <a:r>
              <a:rPr lang="no-NO" sz="2400" b="0" i="0" u="none" strike="noStrike" dirty="0"/>
              <a:t>ning tilfører det teksten?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sz="2400" b="0" i="0" u="none" strike="noStrike" dirty="0"/>
              <a:t>Lag deg </a:t>
            </a:r>
            <a:r>
              <a:rPr lang="no-NO" sz="2400" b="0" i="0" u="none" strike="noStrike" dirty="0" err="1"/>
              <a:t>e</a:t>
            </a:r>
            <a:r>
              <a:rPr lang="nb-NO" sz="2400" b="0" i="0" u="none" strike="noStrike" dirty="0" err="1"/>
              <a:t>i</a:t>
            </a:r>
            <a:r>
              <a:rPr lang="no-NO" sz="2400" b="0" i="0" u="none" strike="noStrike" dirty="0" err="1"/>
              <a:t>n</a:t>
            </a:r>
            <a:r>
              <a:rPr lang="no-NO" sz="2400" b="0" i="0" u="none" strike="noStrike" dirty="0"/>
              <a:t> idé om </a:t>
            </a:r>
            <a:r>
              <a:rPr lang="nb-NO" sz="2400" b="0" i="0" u="none" strike="noStrike" dirty="0"/>
              <a:t>k</a:t>
            </a:r>
            <a:r>
              <a:rPr lang="no-NO" sz="2400" b="0" i="0" u="none" strike="noStrike" dirty="0"/>
              <a:t>va teksten </a:t>
            </a:r>
            <a:r>
              <a:rPr lang="no-NO" sz="2400" b="0" i="0" u="none" strike="noStrike" dirty="0" err="1"/>
              <a:t>handl</a:t>
            </a:r>
            <a:r>
              <a:rPr lang="nb-NO" sz="2400" b="0" i="0" u="none" strike="noStrike" dirty="0" err="1"/>
              <a:t>a</a:t>
            </a:r>
            <a:r>
              <a:rPr lang="no-NO" sz="2400" b="0" i="0" u="none" strike="noStrike" dirty="0" err="1"/>
              <a:t>r</a:t>
            </a:r>
            <a:r>
              <a:rPr lang="no-NO" sz="2400" b="0" i="0" u="none" strike="noStrike" dirty="0"/>
              <a:t> om – les igjen og test ut ideen.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sz="2400" b="0" i="0" u="none" strike="noStrike" dirty="0"/>
              <a:t>Noter undervegs og oppsummer notat</a:t>
            </a:r>
            <a:r>
              <a:rPr lang="nb-NO" sz="2400" b="0" i="0" u="none" strike="noStrike" dirty="0"/>
              <a:t>a</a:t>
            </a:r>
            <a:r>
              <a:rPr lang="no-NO" sz="2400" b="0" i="0" u="none" strike="noStrike" dirty="0"/>
              <a:t> dine.</a:t>
            </a:r>
            <a:endParaRPr sz="2400" dirty="0"/>
          </a:p>
        </p:txBody>
      </p:sp>
      <p:pic>
        <p:nvPicPr>
          <p:cNvPr id="117" name="Google Shape;1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A6F25B3-AC07-4487-A176-5A23D8CD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67724" cy="4178473"/>
          </a:xfrm>
          <a:prstGeom prst="rect">
            <a:avLst/>
          </a:prstGeom>
        </p:spPr>
      </p:pic>
      <p:pic>
        <p:nvPicPr>
          <p:cNvPr id="129" name="Google Shape;12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115044" y="4178473"/>
            <a:ext cx="5255854" cy="2068323"/>
          </a:xfrm>
          <a:prstGeom prst="wedgeRoundRectCallout">
            <a:avLst>
              <a:gd name="adj1" fmla="val 30678"/>
              <a:gd name="adj2" fmla="val -84759"/>
              <a:gd name="adj3" fmla="val 16667"/>
            </a:avLst>
          </a:prstGeom>
          <a:solidFill>
            <a:srgbClr val="E8E49C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Jobb med å: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Forstå diktet – finne motiv og tema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Finne </a:t>
            </a:r>
            <a:r>
              <a:rPr lang="nb-NO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verkemiddel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Kommentere oppbygging</a:t>
            </a:r>
            <a:r>
              <a:rPr lang="nb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Forstå konteksten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C58C580-E192-46CE-AC4B-FE26AE3B5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898" y="233017"/>
            <a:ext cx="4616360" cy="5605580"/>
          </a:xfrm>
          <a:prstGeom prst="rect">
            <a:avLst/>
          </a:prstGeom>
        </p:spPr>
      </p:pic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2AB0C5CA-0CFB-4A22-B0F9-00428EB7D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192" y="248893"/>
            <a:ext cx="2361736" cy="28004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>
                <a:latin typeface="Calibri" panose="020F0502020204030204" pitchFamily="34" charset="0"/>
                <a:cs typeface="Calibri" panose="020F0502020204030204" pitchFamily="34" charset="0"/>
              </a:rPr>
              <a:t>Stikkord til analyse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Motiv: </a:t>
            </a:r>
            <a:r>
              <a:rPr lang="nb-NO" dirty="0"/>
              <a:t>n</a:t>
            </a:r>
            <a:r>
              <a:rPr lang="no-NO" dirty="0"/>
              <a:t>aturskildring med </a:t>
            </a:r>
            <a:r>
              <a:rPr lang="no-NO" dirty="0" err="1"/>
              <a:t>gjet</a:t>
            </a:r>
            <a:r>
              <a:rPr lang="nb-NO" dirty="0" err="1"/>
              <a:t>a</a:t>
            </a:r>
            <a:r>
              <a:rPr lang="no-NO" dirty="0" err="1"/>
              <a:t>rgut</a:t>
            </a:r>
            <a:r>
              <a:rPr lang="no-NO" dirty="0"/>
              <a:t> og hulder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Tema: </a:t>
            </a:r>
            <a:r>
              <a:rPr lang="nb-NO" dirty="0"/>
              <a:t>l</a:t>
            </a:r>
            <a:r>
              <a:rPr lang="no-NO" dirty="0"/>
              <a:t>engt</a:t>
            </a:r>
            <a:r>
              <a:rPr lang="nb-NO" dirty="0"/>
              <a:t>en</a:t>
            </a:r>
            <a:r>
              <a:rPr lang="no-NO" dirty="0"/>
              <a:t> mot å bli </a:t>
            </a:r>
            <a:r>
              <a:rPr lang="no-NO" dirty="0" err="1"/>
              <a:t>e</a:t>
            </a:r>
            <a:r>
              <a:rPr lang="nb-NO" dirty="0" err="1"/>
              <a:t>i</a:t>
            </a:r>
            <a:r>
              <a:rPr lang="no-NO" dirty="0" err="1"/>
              <a:t>tt</a:t>
            </a:r>
            <a:r>
              <a:rPr lang="no-NO" dirty="0"/>
              <a:t> med naturen – erotisk lengt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Kontekst: </a:t>
            </a:r>
            <a:r>
              <a:rPr lang="no-NO" dirty="0"/>
              <a:t>nasjonalromantikken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Oppbygging: </a:t>
            </a:r>
            <a:r>
              <a:rPr lang="nb-NO" dirty="0"/>
              <a:t>s</a:t>
            </a:r>
            <a:r>
              <a:rPr lang="no-NO" dirty="0"/>
              <a:t>treng strofeinndeling, rim og rytme, </a:t>
            </a:r>
            <a:r>
              <a:rPr lang="no-NO" dirty="0" err="1"/>
              <a:t>fortel</a:t>
            </a:r>
            <a:r>
              <a:rPr lang="nb-NO" dirty="0" err="1"/>
              <a:t>ja</a:t>
            </a:r>
            <a:r>
              <a:rPr lang="no-NO" dirty="0" err="1"/>
              <a:t>nde</a:t>
            </a:r>
            <a:r>
              <a:rPr lang="no-NO" dirty="0"/>
              <a:t> dikt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 err="1"/>
              <a:t>Verkemi</a:t>
            </a:r>
            <a:r>
              <a:rPr lang="nb-NO" b="1" dirty="0" err="1"/>
              <a:t>ddel</a:t>
            </a:r>
            <a:r>
              <a:rPr lang="no-NO" b="1" dirty="0"/>
              <a:t>: </a:t>
            </a:r>
            <a:r>
              <a:rPr lang="nb-NO" dirty="0"/>
              <a:t>p</a:t>
            </a:r>
            <a:r>
              <a:rPr lang="no-NO" dirty="0"/>
              <a:t>ositivt ladde ord, mange adjektiv, metafor, besjeling, huldra symbol på naturkrefter – og erotikk? 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7" name="Google Shape;1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4D0EF83-77A1-4322-8DD0-9C662A7B6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16" y="367340"/>
            <a:ext cx="5835784" cy="501124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A9ABEB4-03A4-4717-AE09-F6B8DFF9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35554" cy="5880684"/>
          </a:xfrm>
          <a:prstGeom prst="rect">
            <a:avLst/>
          </a:prstGeom>
        </p:spPr>
      </p:pic>
      <p:sp>
        <p:nvSpPr>
          <p:cNvPr id="147" name="Google Shape;147;p7"/>
          <p:cNvSpPr/>
          <p:nvPr/>
        </p:nvSpPr>
        <p:spPr>
          <a:xfrm>
            <a:off x="3729155" y="4829452"/>
            <a:ext cx="4677997" cy="1482448"/>
          </a:xfrm>
          <a:prstGeom prst="wedgeRoundRectCallout">
            <a:avLst>
              <a:gd name="adj1" fmla="val -9475"/>
              <a:gd name="adj2" fmla="val -66373"/>
              <a:gd name="adj3" fmla="val 16667"/>
            </a:avLst>
          </a:prstGeom>
          <a:solidFill>
            <a:srgbClr val="E8E49C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Jobb med å: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Forstå diktet – finne motiv og tema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Finne </a:t>
            </a:r>
            <a:r>
              <a:rPr lang="nb-NO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verkemiddel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Kommentere oppbygging</a:t>
            </a:r>
            <a:r>
              <a:rPr lang="nb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Forstå konteksten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Stikkord til analyse</a:t>
            </a:r>
            <a:endParaRPr b="1" dirty="0"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Motiv: </a:t>
            </a:r>
            <a:r>
              <a:rPr lang="nb-NO" dirty="0"/>
              <a:t>p</a:t>
            </a:r>
            <a:r>
              <a:rPr lang="no-NO" dirty="0"/>
              <a:t>erson som </a:t>
            </a:r>
            <a:r>
              <a:rPr lang="no-NO" dirty="0" err="1"/>
              <a:t>ikk</a:t>
            </a:r>
            <a:r>
              <a:rPr lang="nb-NO" dirty="0" err="1"/>
              <a:t>j</a:t>
            </a:r>
            <a:r>
              <a:rPr lang="no-NO" dirty="0" err="1"/>
              <a:t>e</a:t>
            </a:r>
            <a:r>
              <a:rPr lang="no-NO" dirty="0"/>
              <a:t> </a:t>
            </a:r>
            <a:r>
              <a:rPr lang="no-NO" dirty="0" err="1"/>
              <a:t>ønsk</a:t>
            </a:r>
            <a:r>
              <a:rPr lang="nb-NO" dirty="0" err="1"/>
              <a:t>j</a:t>
            </a:r>
            <a:r>
              <a:rPr lang="no-NO" dirty="0" err="1"/>
              <a:t>er</a:t>
            </a:r>
            <a:r>
              <a:rPr lang="no-NO" dirty="0"/>
              <a:t> å reise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Tema: </a:t>
            </a:r>
            <a:r>
              <a:rPr lang="no-NO" dirty="0"/>
              <a:t>leng</a:t>
            </a:r>
            <a:r>
              <a:rPr lang="nb-NO" dirty="0"/>
              <a:t>t</a:t>
            </a:r>
            <a:r>
              <a:rPr lang="no-NO" dirty="0"/>
              <a:t> etter det nære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Kontekst: </a:t>
            </a:r>
            <a:r>
              <a:rPr lang="nb-NO" dirty="0"/>
              <a:t>g</a:t>
            </a:r>
            <a:r>
              <a:rPr lang="no-NO" dirty="0"/>
              <a:t>lobalisert, moderne verd</a:t>
            </a:r>
            <a:r>
              <a:rPr lang="nb-NO" dirty="0"/>
              <a:t>, </a:t>
            </a:r>
            <a:r>
              <a:rPr lang="nb-NO" dirty="0" err="1"/>
              <a:t>mykje</a:t>
            </a:r>
            <a:r>
              <a:rPr lang="nb-NO" dirty="0"/>
              <a:t> </a:t>
            </a:r>
            <a:r>
              <a:rPr lang="nb-NO" dirty="0" err="1"/>
              <a:t>utanlandsreising</a:t>
            </a:r>
            <a:endParaRPr lang="nb-N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-NO" b="1" dirty="0"/>
              <a:t>Oppbygging: </a:t>
            </a:r>
            <a:r>
              <a:rPr lang="nb-NO" dirty="0" err="1"/>
              <a:t>v</a:t>
            </a:r>
            <a:r>
              <a:rPr lang="no-NO" dirty="0" err="1"/>
              <a:t>arier</a:t>
            </a:r>
            <a:r>
              <a:rPr lang="nb-NO" dirty="0" err="1"/>
              <a:t>a</a:t>
            </a:r>
            <a:r>
              <a:rPr lang="no-NO" dirty="0" err="1"/>
              <a:t>nde</a:t>
            </a:r>
            <a:r>
              <a:rPr lang="no-NO" dirty="0"/>
              <a:t> strofer, </a:t>
            </a:r>
            <a:r>
              <a:rPr lang="no-NO" dirty="0" err="1"/>
              <a:t>no</a:t>
            </a:r>
            <a:r>
              <a:rPr lang="nb-NO" dirty="0" err="1"/>
              <a:t>ko</a:t>
            </a:r>
            <a:r>
              <a:rPr lang="no-NO" dirty="0"/>
              <a:t> rim, refreng, </a:t>
            </a:r>
            <a:r>
              <a:rPr lang="no-NO" dirty="0" err="1"/>
              <a:t>dikt</a:t>
            </a:r>
            <a:r>
              <a:rPr lang="nb-NO" dirty="0" err="1"/>
              <a:t>a</a:t>
            </a:r>
            <a:r>
              <a:rPr lang="no-NO" dirty="0" err="1"/>
              <a:t>r-eg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b="1" dirty="0" err="1"/>
              <a:t>Verkemiddel</a:t>
            </a:r>
            <a:r>
              <a:rPr lang="no-NO" b="1" dirty="0"/>
              <a:t>: </a:t>
            </a:r>
            <a:r>
              <a:rPr lang="nb-NO" dirty="0"/>
              <a:t>k</a:t>
            </a:r>
            <a:r>
              <a:rPr lang="no-NO" dirty="0"/>
              <a:t>ontrast, nøytralt og enkelt språk, elg blir symbol på den </a:t>
            </a:r>
            <a:r>
              <a:rPr lang="no-NO" dirty="0" err="1"/>
              <a:t>fasciner</a:t>
            </a:r>
            <a:r>
              <a:rPr lang="nb-NO" dirty="0" err="1"/>
              <a:t>a</a:t>
            </a:r>
            <a:r>
              <a:rPr lang="no-NO" dirty="0" err="1"/>
              <a:t>nde</a:t>
            </a:r>
            <a:r>
              <a:rPr lang="no-NO" dirty="0"/>
              <a:t> naturen?</a:t>
            </a:r>
            <a:endParaRPr dirty="0"/>
          </a:p>
        </p:txBody>
      </p:sp>
      <p:pic>
        <p:nvPicPr>
          <p:cNvPr id="156" name="Google Shape;1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1211</Words>
  <Application>Microsoft Office PowerPoint</Application>
  <PresentationFormat>Widescreen</PresentationFormat>
  <Paragraphs>131</Paragraphs>
  <Slides>20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</vt:lpstr>
      <vt:lpstr>Roboto</vt:lpstr>
      <vt:lpstr>Office-tema</vt:lpstr>
      <vt:lpstr>Til læraren</vt:lpstr>
      <vt:lpstr>Å  samanlikne  dikt </vt:lpstr>
      <vt:lpstr>Kvifor samanlikne?</vt:lpstr>
      <vt:lpstr>Korleis samanlikne?</vt:lpstr>
      <vt:lpstr>Tips til diktlesing</vt:lpstr>
      <vt:lpstr>PowerPoint-presentasjon</vt:lpstr>
      <vt:lpstr>Stikkord til analyse</vt:lpstr>
      <vt:lpstr>PowerPoint-presentasjon</vt:lpstr>
      <vt:lpstr>Stikkord til analyse</vt:lpstr>
      <vt:lpstr>Finn eit perspektiv</vt:lpstr>
      <vt:lpstr>Forslag til perspektiv </vt:lpstr>
      <vt:lpstr>Overskrift </vt:lpstr>
      <vt:lpstr>Innleiing </vt:lpstr>
      <vt:lpstr>Slik kan overskrift og innleiing sjå ut</vt:lpstr>
      <vt:lpstr>Formuler motiv og tema i tekstane </vt:lpstr>
      <vt:lpstr>Motiv og tema i tekstane – ei løysing</vt:lpstr>
      <vt:lpstr>Oppbygging og  verkemiddel i tekst 1  </vt:lpstr>
      <vt:lpstr>Oppbygging og  verkemiddel i tekst 2 </vt:lpstr>
      <vt:lpstr>Oppsummering avslutning </vt:lpstr>
      <vt:lpstr>Oppsummering og avslutning – ei løysing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  sammenligne to dikt </dc:title>
  <dc:creator>Karen Marie Kvåle Garthus</dc:creator>
  <cp:lastModifiedBy>Line Ellingsen</cp:lastModifiedBy>
  <cp:revision>26</cp:revision>
  <dcterms:created xsi:type="dcterms:W3CDTF">2021-03-03T06:03:40Z</dcterms:created>
  <dcterms:modified xsi:type="dcterms:W3CDTF">2021-07-02T14:29:03Z</dcterms:modified>
</cp:coreProperties>
</file>