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5" r:id="rId2"/>
    <p:sldId id="269" r:id="rId3"/>
    <p:sldId id="270" r:id="rId4"/>
    <p:sldId id="271" r:id="rId5"/>
    <p:sldId id="272" r:id="rId6"/>
    <p:sldId id="256" r:id="rId7"/>
    <p:sldId id="268" r:id="rId8"/>
    <p:sldId id="257" r:id="rId9"/>
    <p:sldId id="258" r:id="rId10"/>
    <p:sldId id="259" r:id="rId11"/>
    <p:sldId id="260" r:id="rId12"/>
    <p:sldId id="261" r:id="rId13"/>
    <p:sldId id="264" r:id="rId14"/>
    <p:sldId id="265" r:id="rId15"/>
    <p:sldId id="262" r:id="rId16"/>
    <p:sldId id="273" r:id="rId17"/>
    <p:sldId id="263" r:id="rId18"/>
    <p:sldId id="266" r:id="rId19"/>
    <p:sldId id="274"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9294"/>
    <a:srgbClr val="DAAACD"/>
    <a:srgbClr val="9CC7C8"/>
    <a:srgbClr val="D399C4"/>
    <a:srgbClr val="CD9FCD"/>
    <a:srgbClr val="CE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72841-B49C-4376-99DE-44D49887C0E6}" v="283" dt="2025-01-13T09:35:56.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54" autoAdjust="0"/>
  </p:normalViewPr>
  <p:slideViewPr>
    <p:cSldViewPr snapToGrid="0">
      <p:cViewPr varScale="1">
        <p:scale>
          <a:sx n="100" d="100"/>
          <a:sy n="100" d="100"/>
        </p:scale>
        <p:origin x="990" y="84"/>
      </p:cViewPr>
      <p:guideLst/>
    </p:cSldViewPr>
  </p:slideViewPr>
  <p:outlineViewPr>
    <p:cViewPr>
      <p:scale>
        <a:sx n="33" d="100"/>
        <a:sy n="33" d="100"/>
      </p:scale>
      <p:origin x="0" y="-8386"/>
    </p:cViewPr>
  </p:outlineViewPr>
  <p:notesTextViewPr>
    <p:cViewPr>
      <p:scale>
        <a:sx n="1" d="1"/>
        <a:sy n="1" d="1"/>
      </p:scale>
      <p:origin x="0" y="0"/>
    </p:cViewPr>
  </p:notesTextViewPr>
  <p:sorterViewPr>
    <p:cViewPr>
      <p:scale>
        <a:sx n="100" d="100"/>
        <a:sy n="100" d="100"/>
      </p:scale>
      <p:origin x="0" y="-629"/>
    </p:cViewPr>
  </p:sorterViewPr>
  <p:notesViewPr>
    <p:cSldViewPr snapToGrid="0">
      <p:cViewPr>
        <p:scale>
          <a:sx n="75" d="100"/>
          <a:sy n="75" d="100"/>
        </p:scale>
        <p:origin x="2083" y="-30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Ellingsen" userId="d8f4e4d2-3730-43d2-9326-c4c75fd0e0f1" providerId="ADAL" clId="{90972841-B49C-4376-99DE-44D49887C0E6}"/>
    <pc:docChg chg="undo custSel modSld">
      <pc:chgData name="Line Ellingsen" userId="d8f4e4d2-3730-43d2-9326-c4c75fd0e0f1" providerId="ADAL" clId="{90972841-B49C-4376-99DE-44D49887C0E6}" dt="2025-01-13T09:35:56.285" v="1039"/>
      <pc:docMkLst>
        <pc:docMk/>
      </pc:docMkLst>
      <pc:sldChg chg="modAnim modNotesTx">
        <pc:chgData name="Line Ellingsen" userId="d8f4e4d2-3730-43d2-9326-c4c75fd0e0f1" providerId="ADAL" clId="{90972841-B49C-4376-99DE-44D49887C0E6}" dt="2025-01-13T09:34:27.424" v="1036"/>
        <pc:sldMkLst>
          <pc:docMk/>
          <pc:sldMk cId="639545153" sldId="256"/>
        </pc:sldMkLst>
      </pc:sldChg>
      <pc:sldChg chg="modSp mod modNotesTx">
        <pc:chgData name="Line Ellingsen" userId="d8f4e4d2-3730-43d2-9326-c4c75fd0e0f1" providerId="ADAL" clId="{90972841-B49C-4376-99DE-44D49887C0E6}" dt="2025-01-13T08:39:30.385" v="259" actId="20577"/>
        <pc:sldMkLst>
          <pc:docMk/>
          <pc:sldMk cId="2986638467" sldId="257"/>
        </pc:sldMkLst>
        <pc:spChg chg="mod">
          <ac:chgData name="Line Ellingsen" userId="d8f4e4d2-3730-43d2-9326-c4c75fd0e0f1" providerId="ADAL" clId="{90972841-B49C-4376-99DE-44D49887C0E6}" dt="2025-01-13T08:38:52.008" v="240"/>
          <ac:spMkLst>
            <pc:docMk/>
            <pc:sldMk cId="2986638467" sldId="257"/>
            <ac:spMk id="2" creationId="{12B1A942-F914-4DB5-BDCE-D478D8C6CD89}"/>
          </ac:spMkLst>
        </pc:spChg>
      </pc:sldChg>
      <pc:sldChg chg="modSp mod modAnim modNotesTx">
        <pc:chgData name="Line Ellingsen" userId="d8f4e4d2-3730-43d2-9326-c4c75fd0e0f1" providerId="ADAL" clId="{90972841-B49C-4376-99DE-44D49887C0E6}" dt="2025-01-13T09:31:59.177" v="1019"/>
        <pc:sldMkLst>
          <pc:docMk/>
          <pc:sldMk cId="4166488182" sldId="258"/>
        </pc:sldMkLst>
        <pc:spChg chg="mod">
          <ac:chgData name="Line Ellingsen" userId="d8f4e4d2-3730-43d2-9326-c4c75fd0e0f1" providerId="ADAL" clId="{90972841-B49C-4376-99DE-44D49887C0E6}" dt="2025-01-13T08:39:56.320" v="263" actId="20577"/>
          <ac:spMkLst>
            <pc:docMk/>
            <pc:sldMk cId="4166488182" sldId="258"/>
            <ac:spMk id="2" creationId="{8A5E4337-C499-4603-9A53-956635426EA5}"/>
          </ac:spMkLst>
        </pc:spChg>
        <pc:spChg chg="mod">
          <ac:chgData name="Line Ellingsen" userId="d8f4e4d2-3730-43d2-9326-c4c75fd0e0f1" providerId="ADAL" clId="{90972841-B49C-4376-99DE-44D49887C0E6}" dt="2025-01-13T09:02:28.601" v="494" actId="207"/>
          <ac:spMkLst>
            <pc:docMk/>
            <pc:sldMk cId="4166488182" sldId="258"/>
            <ac:spMk id="3" creationId="{D1CC4BDB-C0EE-4901-B96B-A7BBF86BE754}"/>
          </ac:spMkLst>
        </pc:spChg>
      </pc:sldChg>
      <pc:sldChg chg="modSp modAnim modNotesTx">
        <pc:chgData name="Line Ellingsen" userId="d8f4e4d2-3730-43d2-9326-c4c75fd0e0f1" providerId="ADAL" clId="{90972841-B49C-4376-99DE-44D49887C0E6}" dt="2025-01-13T09:32:02.326" v="1020"/>
        <pc:sldMkLst>
          <pc:docMk/>
          <pc:sldMk cId="2644891206" sldId="259"/>
        </pc:sldMkLst>
        <pc:spChg chg="mod">
          <ac:chgData name="Line Ellingsen" userId="d8f4e4d2-3730-43d2-9326-c4c75fd0e0f1" providerId="ADAL" clId="{90972841-B49C-4376-99DE-44D49887C0E6}" dt="2025-01-13T09:02:24.316" v="493" actId="207"/>
          <ac:spMkLst>
            <pc:docMk/>
            <pc:sldMk cId="2644891206" sldId="259"/>
            <ac:spMk id="3" creationId="{19C925D0-EB23-4FB6-9B80-B7A29B6AA441}"/>
          </ac:spMkLst>
        </pc:spChg>
      </pc:sldChg>
      <pc:sldChg chg="modSp modAnim modNotesTx">
        <pc:chgData name="Line Ellingsen" userId="d8f4e4d2-3730-43d2-9326-c4c75fd0e0f1" providerId="ADAL" clId="{90972841-B49C-4376-99DE-44D49887C0E6}" dt="2025-01-13T09:32:06.150" v="1021"/>
        <pc:sldMkLst>
          <pc:docMk/>
          <pc:sldMk cId="2284789166" sldId="260"/>
        </pc:sldMkLst>
        <pc:spChg chg="mod">
          <ac:chgData name="Line Ellingsen" userId="d8f4e4d2-3730-43d2-9326-c4c75fd0e0f1" providerId="ADAL" clId="{90972841-B49C-4376-99DE-44D49887C0E6}" dt="2025-01-13T08:52:53.112" v="372" actId="20577"/>
          <ac:spMkLst>
            <pc:docMk/>
            <pc:sldMk cId="2284789166" sldId="260"/>
            <ac:spMk id="3" creationId="{CF58ED36-8320-41E3-8893-CB0E445B959F}"/>
          </ac:spMkLst>
        </pc:spChg>
      </pc:sldChg>
      <pc:sldChg chg="modSp modAnim modNotesTx">
        <pc:chgData name="Line Ellingsen" userId="d8f4e4d2-3730-43d2-9326-c4c75fd0e0f1" providerId="ADAL" clId="{90972841-B49C-4376-99DE-44D49887C0E6}" dt="2025-01-13T09:32:25.458" v="1024"/>
        <pc:sldMkLst>
          <pc:docMk/>
          <pc:sldMk cId="2315157287" sldId="261"/>
        </pc:sldMkLst>
        <pc:spChg chg="mod">
          <ac:chgData name="Line Ellingsen" userId="d8f4e4d2-3730-43d2-9326-c4c75fd0e0f1" providerId="ADAL" clId="{90972841-B49C-4376-99DE-44D49887C0E6}" dt="2025-01-13T09:02:15.430" v="492" actId="207"/>
          <ac:spMkLst>
            <pc:docMk/>
            <pc:sldMk cId="2315157287" sldId="261"/>
            <ac:spMk id="3" creationId="{AC960421-1438-460C-BABE-5F8348D8A889}"/>
          </ac:spMkLst>
        </pc:spChg>
      </pc:sldChg>
      <pc:sldChg chg="modSp modAnim modNotesTx">
        <pc:chgData name="Line Ellingsen" userId="d8f4e4d2-3730-43d2-9326-c4c75fd0e0f1" providerId="ADAL" clId="{90972841-B49C-4376-99DE-44D49887C0E6}" dt="2025-01-13T09:32:57.501" v="1028"/>
        <pc:sldMkLst>
          <pc:docMk/>
          <pc:sldMk cId="3336579363" sldId="262"/>
        </pc:sldMkLst>
        <pc:spChg chg="mod">
          <ac:chgData name="Line Ellingsen" userId="d8f4e4d2-3730-43d2-9326-c4c75fd0e0f1" providerId="ADAL" clId="{90972841-B49C-4376-99DE-44D49887C0E6}" dt="2025-01-13T09:00:56.532" v="489" actId="20577"/>
          <ac:spMkLst>
            <pc:docMk/>
            <pc:sldMk cId="3336579363" sldId="262"/>
            <ac:spMk id="3" creationId="{D13A00A7-FB75-49DF-A305-FA674FA824FE}"/>
          </ac:spMkLst>
        </pc:spChg>
      </pc:sldChg>
      <pc:sldChg chg="modSp mod modNotesTx">
        <pc:chgData name="Line Ellingsen" userId="d8f4e4d2-3730-43d2-9326-c4c75fd0e0f1" providerId="ADAL" clId="{90972841-B49C-4376-99DE-44D49887C0E6}" dt="2025-01-13T09:15:50.482" v="834" actId="20577"/>
        <pc:sldMkLst>
          <pc:docMk/>
          <pc:sldMk cId="631238500" sldId="263"/>
        </pc:sldMkLst>
        <pc:spChg chg="mod">
          <ac:chgData name="Line Ellingsen" userId="d8f4e4d2-3730-43d2-9326-c4c75fd0e0f1" providerId="ADAL" clId="{90972841-B49C-4376-99DE-44D49887C0E6}" dt="2025-01-13T09:10:24.066" v="715" actId="20577"/>
          <ac:spMkLst>
            <pc:docMk/>
            <pc:sldMk cId="631238500" sldId="263"/>
            <ac:spMk id="2" creationId="{3FED21E7-A8D2-458F-B0CC-8A9E815CD377}"/>
          </ac:spMkLst>
        </pc:spChg>
        <pc:spChg chg="mod">
          <ac:chgData name="Line Ellingsen" userId="d8f4e4d2-3730-43d2-9326-c4c75fd0e0f1" providerId="ADAL" clId="{90972841-B49C-4376-99DE-44D49887C0E6}" dt="2025-01-13T09:10:06.785" v="697" actId="20577"/>
          <ac:spMkLst>
            <pc:docMk/>
            <pc:sldMk cId="631238500" sldId="263"/>
            <ac:spMk id="5" creationId="{9488B839-81B7-A5D1-4C2B-BB1EEE6EFA58}"/>
          </ac:spMkLst>
        </pc:spChg>
      </pc:sldChg>
      <pc:sldChg chg="modSp modAnim">
        <pc:chgData name="Line Ellingsen" userId="d8f4e4d2-3730-43d2-9326-c4c75fd0e0f1" providerId="ADAL" clId="{90972841-B49C-4376-99DE-44D49887C0E6}" dt="2025-01-13T09:32:32.648" v="1025"/>
        <pc:sldMkLst>
          <pc:docMk/>
          <pc:sldMk cId="3464313733" sldId="264"/>
        </pc:sldMkLst>
        <pc:spChg chg="mod">
          <ac:chgData name="Line Ellingsen" userId="d8f4e4d2-3730-43d2-9326-c4c75fd0e0f1" providerId="ADAL" clId="{90972841-B49C-4376-99DE-44D49887C0E6}" dt="2025-01-13T09:02:10.577" v="491" actId="207"/>
          <ac:spMkLst>
            <pc:docMk/>
            <pc:sldMk cId="3464313733" sldId="264"/>
            <ac:spMk id="3" creationId="{D13A00A7-FB75-49DF-A305-FA674FA824FE}"/>
          </ac:spMkLst>
        </pc:spChg>
      </pc:sldChg>
      <pc:sldChg chg="modSp mod modNotesTx">
        <pc:chgData name="Line Ellingsen" userId="d8f4e4d2-3730-43d2-9326-c4c75fd0e0f1" providerId="ADAL" clId="{90972841-B49C-4376-99DE-44D49887C0E6}" dt="2025-01-13T09:02:06.379" v="490" actId="207"/>
        <pc:sldMkLst>
          <pc:docMk/>
          <pc:sldMk cId="620715870" sldId="265"/>
        </pc:sldMkLst>
        <pc:spChg chg="mod">
          <ac:chgData name="Line Ellingsen" userId="d8f4e4d2-3730-43d2-9326-c4c75fd0e0f1" providerId="ADAL" clId="{90972841-B49C-4376-99DE-44D49887C0E6}" dt="2025-01-13T08:58:31.482" v="434" actId="20577"/>
          <ac:spMkLst>
            <pc:docMk/>
            <pc:sldMk cId="620715870" sldId="265"/>
            <ac:spMk id="2" creationId="{3FED21E7-A8D2-458F-B0CC-8A9E815CD377}"/>
          </ac:spMkLst>
        </pc:spChg>
        <pc:spChg chg="mod">
          <ac:chgData name="Line Ellingsen" userId="d8f4e4d2-3730-43d2-9326-c4c75fd0e0f1" providerId="ADAL" clId="{90972841-B49C-4376-99DE-44D49887C0E6}" dt="2025-01-13T09:02:06.379" v="490" actId="207"/>
          <ac:spMkLst>
            <pc:docMk/>
            <pc:sldMk cId="620715870" sldId="265"/>
            <ac:spMk id="3" creationId="{D13A00A7-FB75-49DF-A305-FA674FA824FE}"/>
          </ac:spMkLst>
        </pc:spChg>
      </pc:sldChg>
      <pc:sldChg chg="modSp mod modAnim modNotesTx">
        <pc:chgData name="Line Ellingsen" userId="d8f4e4d2-3730-43d2-9326-c4c75fd0e0f1" providerId="ADAL" clId="{90972841-B49C-4376-99DE-44D49887C0E6}" dt="2025-01-13T09:33:05.897" v="1029"/>
        <pc:sldMkLst>
          <pc:docMk/>
          <pc:sldMk cId="3391867051" sldId="266"/>
        </pc:sldMkLst>
        <pc:spChg chg="mod">
          <ac:chgData name="Line Ellingsen" userId="d8f4e4d2-3730-43d2-9326-c4c75fd0e0f1" providerId="ADAL" clId="{90972841-B49C-4376-99DE-44D49887C0E6}" dt="2025-01-13T09:17:05.373" v="843" actId="20577"/>
          <ac:spMkLst>
            <pc:docMk/>
            <pc:sldMk cId="3391867051" sldId="266"/>
            <ac:spMk id="2" creationId="{3FED21E7-A8D2-458F-B0CC-8A9E815CD377}"/>
          </ac:spMkLst>
        </pc:spChg>
      </pc:sldChg>
      <pc:sldChg chg="modSp mod modAnim modNotesTx">
        <pc:chgData name="Line Ellingsen" userId="d8f4e4d2-3730-43d2-9326-c4c75fd0e0f1" providerId="ADAL" clId="{90972841-B49C-4376-99DE-44D49887C0E6}" dt="2025-01-13T09:31:30.933" v="1016"/>
        <pc:sldMkLst>
          <pc:docMk/>
          <pc:sldMk cId="2905230374" sldId="270"/>
        </pc:sldMkLst>
        <pc:spChg chg="mod">
          <ac:chgData name="Line Ellingsen" userId="d8f4e4d2-3730-43d2-9326-c4c75fd0e0f1" providerId="ADAL" clId="{90972841-B49C-4376-99DE-44D49887C0E6}" dt="2025-01-13T08:31:13.383" v="184" actId="20577"/>
          <ac:spMkLst>
            <pc:docMk/>
            <pc:sldMk cId="2905230374" sldId="270"/>
            <ac:spMk id="3" creationId="{D13A00A7-FB75-49DF-A305-FA674FA824FE}"/>
          </ac:spMkLst>
        </pc:spChg>
      </pc:sldChg>
      <pc:sldChg chg="modSp modAnim">
        <pc:chgData name="Line Ellingsen" userId="d8f4e4d2-3730-43d2-9326-c4c75fd0e0f1" providerId="ADAL" clId="{90972841-B49C-4376-99DE-44D49887C0E6}" dt="2025-01-13T09:31:36.986" v="1017"/>
        <pc:sldMkLst>
          <pc:docMk/>
          <pc:sldMk cId="3233795877" sldId="271"/>
        </pc:sldMkLst>
        <pc:spChg chg="mod">
          <ac:chgData name="Line Ellingsen" userId="d8f4e4d2-3730-43d2-9326-c4c75fd0e0f1" providerId="ADAL" clId="{90972841-B49C-4376-99DE-44D49887C0E6}" dt="2025-01-13T08:34:25.137" v="204" actId="20577"/>
          <ac:spMkLst>
            <pc:docMk/>
            <pc:sldMk cId="3233795877" sldId="271"/>
            <ac:spMk id="3" creationId="{D13A00A7-FB75-49DF-A305-FA674FA824FE}"/>
          </ac:spMkLst>
        </pc:spChg>
      </pc:sldChg>
      <pc:sldChg chg="modSp modAnim">
        <pc:chgData name="Line Ellingsen" userId="d8f4e4d2-3730-43d2-9326-c4c75fd0e0f1" providerId="ADAL" clId="{90972841-B49C-4376-99DE-44D49887C0E6}" dt="2025-01-13T09:31:42.371" v="1018"/>
        <pc:sldMkLst>
          <pc:docMk/>
          <pc:sldMk cId="4154049780" sldId="272"/>
        </pc:sldMkLst>
        <pc:spChg chg="mod">
          <ac:chgData name="Line Ellingsen" userId="d8f4e4d2-3730-43d2-9326-c4c75fd0e0f1" providerId="ADAL" clId="{90972841-B49C-4376-99DE-44D49887C0E6}" dt="2025-01-13T08:35:49.691" v="221" actId="20577"/>
          <ac:spMkLst>
            <pc:docMk/>
            <pc:sldMk cId="4154049780" sldId="272"/>
            <ac:spMk id="3" creationId="{D13A00A7-FB75-49DF-A305-FA674FA824FE}"/>
          </ac:spMkLst>
        </pc:spChg>
      </pc:sldChg>
      <pc:sldChg chg="modSp mod modAnim modNotesTx">
        <pc:chgData name="Line Ellingsen" userId="d8f4e4d2-3730-43d2-9326-c4c75fd0e0f1" providerId="ADAL" clId="{90972841-B49C-4376-99DE-44D49887C0E6}" dt="2025-01-13T09:35:56.285" v="1039"/>
        <pc:sldMkLst>
          <pc:docMk/>
          <pc:sldMk cId="3855285244" sldId="274"/>
        </pc:sldMkLst>
        <pc:spChg chg="mod">
          <ac:chgData name="Line Ellingsen" userId="d8f4e4d2-3730-43d2-9326-c4c75fd0e0f1" providerId="ADAL" clId="{90972841-B49C-4376-99DE-44D49887C0E6}" dt="2025-01-13T09:20:45.220" v="999" actId="20577"/>
          <ac:spMkLst>
            <pc:docMk/>
            <pc:sldMk cId="3855285244" sldId="274"/>
            <ac:spMk id="3" creationId="{F646055D-F463-ABF7-A922-447489F5BD47}"/>
          </ac:spMkLst>
        </pc:spChg>
      </pc:sldChg>
      <pc:sldChg chg="modSp mod">
        <pc:chgData name="Line Ellingsen" userId="d8f4e4d2-3730-43d2-9326-c4c75fd0e0f1" providerId="ADAL" clId="{90972841-B49C-4376-99DE-44D49887C0E6}" dt="2025-01-13T08:29:20.739" v="137" actId="20577"/>
        <pc:sldMkLst>
          <pc:docMk/>
          <pc:sldMk cId="4083257584" sldId="275"/>
        </pc:sldMkLst>
        <pc:spChg chg="mod">
          <ac:chgData name="Line Ellingsen" userId="d8f4e4d2-3730-43d2-9326-c4c75fd0e0f1" providerId="ADAL" clId="{90972841-B49C-4376-99DE-44D49887C0E6}" dt="2025-01-13T08:29:20.739" v="137" actId="20577"/>
          <ac:spMkLst>
            <pc:docMk/>
            <pc:sldMk cId="4083257584" sldId="275"/>
            <ac:spMk id="3" creationId="{FB4881B4-0D5B-34A8-A655-71E0E4BA4C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C0356D2B-2780-1E12-06CE-2ACE1A06C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618AD1C2-8E5C-1124-6892-E1552CDC7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184AAD-361B-42B9-BF91-4B5A6577185C}" type="datetimeFigureOut">
              <a:rPr lang="nb-NO" smtClean="0"/>
              <a:t>13.01.2025</a:t>
            </a:fld>
            <a:endParaRPr lang="nb-NO"/>
          </a:p>
        </p:txBody>
      </p:sp>
      <p:sp>
        <p:nvSpPr>
          <p:cNvPr id="4" name="Plassholder for bunntekst 3">
            <a:extLst>
              <a:ext uri="{FF2B5EF4-FFF2-40B4-BE49-F238E27FC236}">
                <a16:creationId xmlns:a16="http://schemas.microsoft.com/office/drawing/2014/main" id="{01CF0347-5C75-5FC1-A414-4CF702835C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DBD37579-7F00-C0B9-DBE5-D2F68717C4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73FBAC-A133-4CC8-9D5D-F7DBE09E7867}" type="slidenum">
              <a:rPr lang="nb-NO" smtClean="0"/>
              <a:t>‹#›</a:t>
            </a:fld>
            <a:endParaRPr lang="nb-NO"/>
          </a:p>
        </p:txBody>
      </p:sp>
    </p:spTree>
    <p:extLst>
      <p:ext uri="{BB962C8B-B14F-4D97-AF65-F5344CB8AC3E}">
        <p14:creationId xmlns:p14="http://schemas.microsoft.com/office/powerpoint/2010/main" val="2971170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01836-D3DC-4C19-A6D6-2FB8D25A59DF}" type="datetimeFigureOut">
              <a:rPr lang="nb-NO" smtClean="0"/>
              <a:t>13.01.2025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1F1B5-9791-4E5A-ABCB-ADD031083000}" type="slidenum">
              <a:rPr lang="nb-NO" smtClean="0"/>
              <a:t>‹#›</a:t>
            </a:fld>
            <a:endParaRPr lang="nb-NO"/>
          </a:p>
        </p:txBody>
      </p:sp>
    </p:spTree>
    <p:extLst>
      <p:ext uri="{BB962C8B-B14F-4D97-AF65-F5344CB8AC3E}">
        <p14:creationId xmlns:p14="http://schemas.microsoft.com/office/powerpoint/2010/main" val="417400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2D1F1B5-9791-4E5A-ABCB-ADD031083000}" type="slidenum">
              <a:rPr lang="nb-NO" smtClean="0"/>
              <a:t>1</a:t>
            </a:fld>
            <a:endParaRPr lang="nb-NO"/>
          </a:p>
        </p:txBody>
      </p:sp>
    </p:spTree>
    <p:extLst>
      <p:ext uri="{BB962C8B-B14F-4D97-AF65-F5344CB8AC3E}">
        <p14:creationId xmlns:p14="http://schemas.microsoft.com/office/powerpoint/2010/main" val="260905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dirty="0"/>
              <a:t>La spørsmålet stå </a:t>
            </a:r>
            <a:r>
              <a:rPr lang="nb-NO" dirty="0" err="1"/>
              <a:t>utan</a:t>
            </a:r>
            <a:r>
              <a:rPr lang="nb-NO" dirty="0"/>
              <a:t> at du </a:t>
            </a:r>
            <a:r>
              <a:rPr lang="nb-NO" dirty="0" err="1"/>
              <a:t>klikkar</a:t>
            </a:r>
            <a:r>
              <a:rPr lang="nb-NO" dirty="0"/>
              <a:t> fram sitatet først. Kan hende </a:t>
            </a:r>
            <a:r>
              <a:rPr lang="nb-NO" dirty="0" err="1"/>
              <a:t>hugsar</a:t>
            </a:r>
            <a:r>
              <a:rPr lang="nb-NO" dirty="0"/>
              <a:t> </a:t>
            </a:r>
            <a:r>
              <a:rPr lang="nb-NO" dirty="0" err="1"/>
              <a:t>nokon</a:t>
            </a:r>
            <a:r>
              <a:rPr lang="nb-NO" dirty="0"/>
              <a:t> </a:t>
            </a:r>
            <a:r>
              <a:rPr lang="nb-NO" dirty="0" err="1"/>
              <a:t>noko</a:t>
            </a:r>
            <a:r>
              <a:rPr lang="nb-NO" dirty="0"/>
              <a:t> om det? </a:t>
            </a:r>
          </a:p>
        </p:txBody>
      </p:sp>
      <p:sp>
        <p:nvSpPr>
          <p:cNvPr id="4" name="Plassholder for lysbildenummer 3"/>
          <p:cNvSpPr>
            <a:spLocks noGrp="1"/>
          </p:cNvSpPr>
          <p:nvPr>
            <p:ph type="sldNum" sz="quarter" idx="5"/>
          </p:nvPr>
        </p:nvSpPr>
        <p:spPr/>
        <p:txBody>
          <a:bodyPr/>
          <a:lstStyle/>
          <a:p>
            <a:fld id="{C2D1F1B5-9791-4E5A-ABCB-ADD031083000}" type="slidenum">
              <a:rPr lang="nb-NO" smtClean="0"/>
              <a:t>10</a:t>
            </a:fld>
            <a:endParaRPr lang="nb-NO"/>
          </a:p>
        </p:txBody>
      </p:sp>
    </p:spTree>
    <p:extLst>
      <p:ext uri="{BB962C8B-B14F-4D97-AF65-F5344CB8AC3E}">
        <p14:creationId xmlns:p14="http://schemas.microsoft.com/office/powerpoint/2010/main" val="336998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r>
              <a:rPr lang="nb-NO" dirty="0"/>
              <a:t>La </a:t>
            </a:r>
            <a:r>
              <a:rPr lang="nb-NO" dirty="0" err="1"/>
              <a:t>elevane</a:t>
            </a:r>
            <a:r>
              <a:rPr lang="nb-NO" dirty="0"/>
              <a:t> jobbe med dette i </a:t>
            </a:r>
            <a:r>
              <a:rPr lang="nb-NO" dirty="0" err="1"/>
              <a:t>nokre</a:t>
            </a:r>
            <a:r>
              <a:rPr lang="nb-NO" dirty="0"/>
              <a:t> minutt. </a:t>
            </a:r>
          </a:p>
          <a:p>
            <a:r>
              <a:rPr lang="nb-NO" dirty="0" err="1"/>
              <a:t>Opprinneleg</a:t>
            </a:r>
            <a:r>
              <a:rPr lang="nb-NO" dirty="0"/>
              <a:t> tekst / retta til:</a:t>
            </a:r>
          </a:p>
          <a:p>
            <a:endParaRPr lang="nb-NO" dirty="0"/>
          </a:p>
          <a:p>
            <a:pPr marL="171450" indent="-171450">
              <a:buFont typeface="Arial" panose="020B0604020202020204" pitchFamily="34" charset="0"/>
              <a:buChar char="•"/>
            </a:pPr>
            <a:r>
              <a:rPr lang="nb-NO" dirty="0"/>
              <a:t>glømme – glemme</a:t>
            </a:r>
          </a:p>
          <a:p>
            <a:pPr marL="171450" indent="-171450">
              <a:buFont typeface="Arial" panose="020B0604020202020204" pitchFamily="34" charset="0"/>
              <a:buChar char="•"/>
            </a:pPr>
            <a:r>
              <a:rPr lang="nb-NO" dirty="0"/>
              <a:t>trolla – trollene </a:t>
            </a:r>
          </a:p>
          <a:p>
            <a:pPr marL="171450" indent="-171450">
              <a:buFont typeface="Arial" panose="020B0604020202020204" pitchFamily="34" charset="0"/>
              <a:buChar char="•"/>
            </a:pPr>
            <a:r>
              <a:rPr lang="nb-NO" dirty="0"/>
              <a:t>låge – lave </a:t>
            </a:r>
          </a:p>
          <a:p>
            <a:pPr marL="171450" indent="-171450">
              <a:buFont typeface="Arial" panose="020B0604020202020204" pitchFamily="34" charset="0"/>
              <a:buChar char="•"/>
            </a:pPr>
            <a:r>
              <a:rPr lang="nb-NO" dirty="0" err="1"/>
              <a:t>danste</a:t>
            </a:r>
            <a:r>
              <a:rPr lang="nb-NO" dirty="0"/>
              <a:t> – danset </a:t>
            </a:r>
          </a:p>
          <a:p>
            <a:pPr marL="171450" indent="-171450">
              <a:buFont typeface="Arial" panose="020B0604020202020204" pitchFamily="34" charset="0"/>
              <a:buChar char="•"/>
            </a:pPr>
            <a:r>
              <a:rPr lang="nb-NO" dirty="0" err="1"/>
              <a:t>smaug</a:t>
            </a:r>
            <a:r>
              <a:rPr lang="nb-NO" dirty="0"/>
              <a:t> – smøg </a:t>
            </a:r>
          </a:p>
          <a:p>
            <a:pPr marL="171450" indent="-171450">
              <a:buFont typeface="Arial" panose="020B0604020202020204" pitchFamily="34" charset="0"/>
              <a:buChar char="•"/>
            </a:pPr>
            <a:r>
              <a:rPr lang="nb-NO" dirty="0" err="1"/>
              <a:t>løktene</a:t>
            </a:r>
            <a:r>
              <a:rPr lang="nb-NO" dirty="0"/>
              <a:t> – lyktene </a:t>
            </a:r>
          </a:p>
          <a:p>
            <a:pPr marL="171450" indent="-171450">
              <a:buFont typeface="Arial" panose="020B0604020202020204" pitchFamily="34" charset="0"/>
              <a:buChar char="•"/>
            </a:pPr>
            <a:r>
              <a:rPr lang="nb-NO" dirty="0"/>
              <a:t>husa – husene </a:t>
            </a:r>
          </a:p>
          <a:p>
            <a:pPr marL="171450" indent="-171450">
              <a:buFont typeface="Arial" panose="020B0604020202020204" pitchFamily="34" charset="0"/>
              <a:buChar char="•"/>
            </a:pPr>
            <a:r>
              <a:rPr lang="nb-NO" dirty="0"/>
              <a:t>erta – ertet </a:t>
            </a:r>
          </a:p>
          <a:p>
            <a:pPr marL="171450" indent="-171450">
              <a:buFont typeface="Arial" panose="020B0604020202020204" pitchFamily="34" charset="0"/>
              <a:buChar char="•"/>
            </a:pPr>
            <a:r>
              <a:rPr lang="nb-NO" dirty="0"/>
              <a:t>grauten – grøten </a:t>
            </a:r>
          </a:p>
          <a:p>
            <a:pPr marL="171450" indent="-171450">
              <a:buFont typeface="Arial" panose="020B0604020202020204" pitchFamily="34" charset="0"/>
              <a:buChar char="•"/>
            </a:pPr>
            <a:r>
              <a:rPr lang="nb-NO" dirty="0"/>
              <a:t>bur – bor </a:t>
            </a:r>
          </a:p>
          <a:p>
            <a:endParaRPr lang="nb-NO" dirty="0"/>
          </a:p>
        </p:txBody>
      </p:sp>
      <p:sp>
        <p:nvSpPr>
          <p:cNvPr id="4" name="Plassholder for lysbildenummer 3"/>
          <p:cNvSpPr>
            <a:spLocks noGrp="1"/>
          </p:cNvSpPr>
          <p:nvPr>
            <p:ph type="sldNum" sz="quarter" idx="5"/>
          </p:nvPr>
        </p:nvSpPr>
        <p:spPr/>
        <p:txBody>
          <a:bodyPr/>
          <a:lstStyle/>
          <a:p>
            <a:fld id="{C2D1F1B5-9791-4E5A-ABCB-ADD031083000}" type="slidenum">
              <a:rPr lang="nb-NO" smtClean="0"/>
              <a:t>11</a:t>
            </a:fld>
            <a:endParaRPr lang="nb-NO"/>
          </a:p>
        </p:txBody>
      </p:sp>
    </p:spTree>
    <p:extLst>
      <p:ext uri="{BB962C8B-B14F-4D97-AF65-F5344CB8AC3E}">
        <p14:creationId xmlns:p14="http://schemas.microsoft.com/office/powerpoint/2010/main" val="225697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dirty="0"/>
              <a:t>Få gjerne </a:t>
            </a:r>
            <a:r>
              <a:rPr lang="nb-NO" dirty="0" err="1"/>
              <a:t>elevane</a:t>
            </a:r>
            <a:r>
              <a:rPr lang="nb-NO" dirty="0"/>
              <a:t> til å vurdere om det er godt sagt eller om det er tungt formulert.</a:t>
            </a:r>
          </a:p>
        </p:txBody>
      </p:sp>
      <p:sp>
        <p:nvSpPr>
          <p:cNvPr id="4" name="Plassholder for lysbildenummer 3"/>
          <p:cNvSpPr>
            <a:spLocks noGrp="1"/>
          </p:cNvSpPr>
          <p:nvPr>
            <p:ph type="sldNum" sz="quarter" idx="5"/>
          </p:nvPr>
        </p:nvSpPr>
        <p:spPr/>
        <p:txBody>
          <a:bodyPr/>
          <a:lstStyle/>
          <a:p>
            <a:fld id="{C2D1F1B5-9791-4E5A-ABCB-ADD031083000}" type="slidenum">
              <a:rPr lang="nb-NO" smtClean="0"/>
              <a:t>12</a:t>
            </a:fld>
            <a:endParaRPr lang="nb-NO"/>
          </a:p>
        </p:txBody>
      </p:sp>
    </p:spTree>
    <p:extLst>
      <p:ext uri="{BB962C8B-B14F-4D97-AF65-F5344CB8AC3E}">
        <p14:creationId xmlns:p14="http://schemas.microsoft.com/office/powerpoint/2010/main" val="362278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læreren</a:t>
            </a:r>
          </a:p>
          <a:p>
            <a:pPr marL="171450" indent="-171450">
              <a:buFont typeface="Arial" panose="020B0604020202020204" pitchFamily="34" charset="0"/>
              <a:buChar char="•"/>
            </a:pPr>
            <a:r>
              <a:rPr lang="nb-NO" dirty="0"/>
              <a:t>Undersøk om elevene husker hva han sa, før du klikker fram sitatet. </a:t>
            </a:r>
          </a:p>
        </p:txBody>
      </p:sp>
      <p:sp>
        <p:nvSpPr>
          <p:cNvPr id="4" name="Plassholder for lysbildenummer 3"/>
          <p:cNvSpPr>
            <a:spLocks noGrp="1"/>
          </p:cNvSpPr>
          <p:nvPr>
            <p:ph type="sldNum" sz="quarter" idx="5"/>
          </p:nvPr>
        </p:nvSpPr>
        <p:spPr/>
        <p:txBody>
          <a:bodyPr/>
          <a:lstStyle/>
          <a:p>
            <a:fld id="{C2D1F1B5-9791-4E5A-ABCB-ADD031083000}" type="slidenum">
              <a:rPr lang="nb-NO" smtClean="0"/>
              <a:t>13</a:t>
            </a:fld>
            <a:endParaRPr lang="nb-NO"/>
          </a:p>
        </p:txBody>
      </p:sp>
    </p:spTree>
    <p:extLst>
      <p:ext uri="{BB962C8B-B14F-4D97-AF65-F5344CB8AC3E}">
        <p14:creationId xmlns:p14="http://schemas.microsoft.com/office/powerpoint/2010/main" val="132734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dirty="0"/>
              <a:t>La elevene diskutere </a:t>
            </a:r>
            <a:r>
              <a:rPr lang="nb-NO" dirty="0" err="1"/>
              <a:t>utsegna</a:t>
            </a:r>
            <a:r>
              <a:rPr lang="nb-NO" dirty="0"/>
              <a:t>. </a:t>
            </a:r>
          </a:p>
          <a:p>
            <a:pPr marL="171450" indent="-171450">
              <a:buFont typeface="Arial" panose="020B0604020202020204" pitchFamily="34" charset="0"/>
              <a:buChar char="•"/>
            </a:pPr>
            <a:r>
              <a:rPr lang="nb-NO" dirty="0"/>
              <a:t>Øverland formulerer seg poetisk om språk, det </a:t>
            </a:r>
            <a:r>
              <a:rPr lang="nb-NO" dirty="0" err="1"/>
              <a:t>skin</a:t>
            </a:r>
            <a:r>
              <a:rPr lang="nb-NO" dirty="0"/>
              <a:t> gjennom at han er </a:t>
            </a:r>
            <a:r>
              <a:rPr lang="nb-NO" dirty="0" err="1"/>
              <a:t>diktar</a:t>
            </a:r>
            <a:r>
              <a:rPr lang="nb-NO" dirty="0"/>
              <a:t> </a:t>
            </a:r>
            <a:r>
              <a:rPr lang="nb-NO" dirty="0" err="1"/>
              <a:t>sjølv</a:t>
            </a:r>
            <a:r>
              <a:rPr lang="nb-NO" dirty="0"/>
              <a:t>, og </a:t>
            </a:r>
            <a:r>
              <a:rPr lang="nb-NO" dirty="0" err="1"/>
              <a:t>ikkje</a:t>
            </a:r>
            <a:r>
              <a:rPr lang="nb-NO" dirty="0"/>
              <a:t> byråkrat. </a:t>
            </a:r>
          </a:p>
          <a:p>
            <a:pPr marL="171450" indent="-171450">
              <a:buFont typeface="Arial" panose="020B0604020202020204" pitchFamily="34" charset="0"/>
              <a:buChar char="•"/>
            </a:pPr>
            <a:r>
              <a:rPr lang="nb-NO" dirty="0"/>
              <a:t>Det </a:t>
            </a:r>
            <a:r>
              <a:rPr lang="nb-NO" dirty="0" err="1"/>
              <a:t>høyrast</a:t>
            </a:r>
            <a:r>
              <a:rPr lang="nb-NO" dirty="0"/>
              <a:t> ut som om språket er både </a:t>
            </a:r>
            <a:r>
              <a:rPr lang="nb-NO" dirty="0" err="1"/>
              <a:t>ein</a:t>
            </a:r>
            <a:r>
              <a:rPr lang="nb-NO" dirty="0"/>
              <a:t> pynte- og </a:t>
            </a:r>
            <a:r>
              <a:rPr lang="nb-NO" dirty="0" err="1"/>
              <a:t>ein</a:t>
            </a:r>
            <a:r>
              <a:rPr lang="nb-NO" dirty="0"/>
              <a:t> nyttegjenstand. </a:t>
            </a:r>
          </a:p>
          <a:p>
            <a:pPr marL="171450" indent="-171450">
              <a:buFont typeface="Arial" panose="020B0604020202020204" pitchFamily="34" charset="0"/>
              <a:buChar char="•"/>
            </a:pPr>
            <a:r>
              <a:rPr lang="nb-NO" dirty="0"/>
              <a:t>Korleis «</a:t>
            </a:r>
            <a:r>
              <a:rPr lang="nb-NO" dirty="0" err="1"/>
              <a:t>følar</a:t>
            </a:r>
            <a:r>
              <a:rPr lang="nb-NO" dirty="0"/>
              <a:t>» </a:t>
            </a:r>
            <a:r>
              <a:rPr lang="nb-NO" dirty="0" err="1"/>
              <a:t>ein</a:t>
            </a:r>
            <a:r>
              <a:rPr lang="nb-NO" dirty="0"/>
              <a:t> </a:t>
            </a:r>
            <a:r>
              <a:rPr lang="nb-NO" dirty="0" err="1"/>
              <a:t>eit</a:t>
            </a:r>
            <a:r>
              <a:rPr lang="nb-NO" dirty="0"/>
              <a:t> språk slik at det blir varmt, rikt og vakkert? </a:t>
            </a:r>
          </a:p>
        </p:txBody>
      </p:sp>
      <p:sp>
        <p:nvSpPr>
          <p:cNvPr id="4" name="Plassholder for lysbildenummer 3"/>
          <p:cNvSpPr>
            <a:spLocks noGrp="1"/>
          </p:cNvSpPr>
          <p:nvPr>
            <p:ph type="sldNum" sz="quarter" idx="5"/>
          </p:nvPr>
        </p:nvSpPr>
        <p:spPr/>
        <p:txBody>
          <a:bodyPr/>
          <a:lstStyle/>
          <a:p>
            <a:fld id="{C2D1F1B5-9791-4E5A-ABCB-ADD031083000}" type="slidenum">
              <a:rPr lang="nb-NO" smtClean="0"/>
              <a:t>14</a:t>
            </a:fld>
            <a:endParaRPr lang="nb-NO"/>
          </a:p>
        </p:txBody>
      </p:sp>
    </p:spTree>
    <p:extLst>
      <p:ext uri="{BB962C8B-B14F-4D97-AF65-F5344CB8AC3E}">
        <p14:creationId xmlns:p14="http://schemas.microsoft.com/office/powerpoint/2010/main" val="155754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dirty="0" err="1"/>
              <a:t>Verdiar</a:t>
            </a:r>
            <a:r>
              <a:rPr lang="nb-NO" dirty="0"/>
              <a:t>: Øverland meiner at </a:t>
            </a:r>
            <a:r>
              <a:rPr lang="nb-NO" dirty="0" err="1"/>
              <a:t>dei</a:t>
            </a:r>
            <a:r>
              <a:rPr lang="nb-NO" dirty="0"/>
              <a:t> konservative formene i «</a:t>
            </a:r>
            <a:r>
              <a:rPr lang="nb-NO" dirty="0" err="1"/>
              <a:t>sproget</a:t>
            </a:r>
            <a:r>
              <a:rPr lang="nb-NO" dirty="0"/>
              <a:t>» er </a:t>
            </a:r>
            <a:r>
              <a:rPr lang="nb-NO" dirty="0" err="1"/>
              <a:t>bærarar</a:t>
            </a:r>
            <a:r>
              <a:rPr lang="nb-NO" dirty="0"/>
              <a:t> av positive </a:t>
            </a:r>
            <a:r>
              <a:rPr lang="nb-NO" dirty="0" err="1"/>
              <a:t>verdiar</a:t>
            </a:r>
            <a:r>
              <a:rPr lang="nb-NO" dirty="0"/>
              <a:t>. </a:t>
            </a:r>
          </a:p>
          <a:p>
            <a:pPr marL="171450" indent="-171450">
              <a:buFont typeface="Arial" panose="020B0604020202020204" pitchFamily="34" charset="0"/>
              <a:buChar char="•"/>
            </a:pPr>
            <a:r>
              <a:rPr lang="nb-NO" dirty="0"/>
              <a:t>Dersom vi </a:t>
            </a:r>
            <a:r>
              <a:rPr lang="nb-NO" dirty="0" err="1"/>
              <a:t>forkastar</a:t>
            </a:r>
            <a:r>
              <a:rPr lang="nb-NO" dirty="0"/>
              <a:t> </a:t>
            </a:r>
            <a:r>
              <a:rPr lang="nb-NO" dirty="0" err="1"/>
              <a:t>dei</a:t>
            </a:r>
            <a:r>
              <a:rPr lang="nb-NO" dirty="0"/>
              <a:t> konservative formene, mistar vi «</a:t>
            </a:r>
            <a:r>
              <a:rPr lang="nb-NO" dirty="0" err="1"/>
              <a:t>noko</a:t>
            </a:r>
            <a:r>
              <a:rPr lang="nb-NO" dirty="0"/>
              <a:t>», påstår han, </a:t>
            </a:r>
            <a:r>
              <a:rPr lang="nb-NO" dirty="0" err="1"/>
              <a:t>utan</a:t>
            </a:r>
            <a:r>
              <a:rPr lang="nb-NO" dirty="0"/>
              <a:t> at han </a:t>
            </a:r>
            <a:r>
              <a:rPr lang="nb-NO" dirty="0" err="1"/>
              <a:t>definerar</a:t>
            </a:r>
            <a:r>
              <a:rPr lang="nb-NO" dirty="0"/>
              <a:t> dette. </a:t>
            </a:r>
          </a:p>
          <a:p>
            <a:pPr marL="171450" indent="-171450">
              <a:buFont typeface="Arial" panose="020B0604020202020204" pitchFamily="34" charset="0"/>
              <a:buChar char="•"/>
            </a:pPr>
            <a:r>
              <a:rPr lang="nb-NO" dirty="0"/>
              <a:t>Vi kan tru at han meiner at vi taper danning fordi vi mistar kontakt med historia og litteraturen og kunsten </a:t>
            </a:r>
            <a:r>
              <a:rPr lang="nb-NO" dirty="0" err="1"/>
              <a:t>frå</a:t>
            </a:r>
            <a:r>
              <a:rPr lang="nb-NO" dirty="0"/>
              <a:t> </a:t>
            </a:r>
            <a:r>
              <a:rPr lang="nb-NO" dirty="0" err="1"/>
              <a:t>tidlegare</a:t>
            </a:r>
            <a:r>
              <a:rPr lang="nb-NO" dirty="0"/>
              <a:t> tider, når skriftspråket </a:t>
            </a:r>
            <a:r>
              <a:rPr lang="nb-NO" dirty="0" err="1"/>
              <a:t>endrast</a:t>
            </a:r>
            <a:r>
              <a:rPr lang="nb-NO" dirty="0"/>
              <a:t> i retning av arbeiderklassen sitt talemål. </a:t>
            </a:r>
          </a:p>
          <a:p>
            <a:pPr marL="171450" indent="-171450">
              <a:buFont typeface="Arial" panose="020B0604020202020204" pitchFamily="34" charset="0"/>
              <a:buChar char="•"/>
            </a:pPr>
            <a:r>
              <a:rPr lang="nb-NO" dirty="0"/>
              <a:t>Vi kan tru at han mener at </a:t>
            </a:r>
            <a:r>
              <a:rPr lang="nb-NO" dirty="0" err="1"/>
              <a:t>dei</a:t>
            </a:r>
            <a:r>
              <a:rPr lang="nb-NO" dirty="0"/>
              <a:t> konservative formene ber med seg klassisk danning, i motsetning til </a:t>
            </a:r>
            <a:r>
              <a:rPr lang="nb-NO" dirty="0" err="1"/>
              <a:t>dei</a:t>
            </a:r>
            <a:r>
              <a:rPr lang="nb-NO" dirty="0"/>
              <a:t> radikale formene som vi knyt til </a:t>
            </a:r>
            <a:r>
              <a:rPr lang="nb-NO" dirty="0" err="1"/>
              <a:t>arbeidarklassen</a:t>
            </a:r>
            <a:r>
              <a:rPr lang="nb-NO" dirty="0"/>
              <a:t> og talemålet. </a:t>
            </a:r>
          </a:p>
        </p:txBody>
      </p:sp>
      <p:sp>
        <p:nvSpPr>
          <p:cNvPr id="4" name="Plassholder for lysbildenummer 3"/>
          <p:cNvSpPr>
            <a:spLocks noGrp="1"/>
          </p:cNvSpPr>
          <p:nvPr>
            <p:ph type="sldNum" sz="quarter" idx="5"/>
          </p:nvPr>
        </p:nvSpPr>
        <p:spPr/>
        <p:txBody>
          <a:bodyPr/>
          <a:lstStyle/>
          <a:p>
            <a:fld id="{C2D1F1B5-9791-4E5A-ABCB-ADD031083000}" type="slidenum">
              <a:rPr lang="nb-NO" smtClean="0"/>
              <a:t>15</a:t>
            </a:fld>
            <a:endParaRPr lang="nb-NO"/>
          </a:p>
        </p:txBody>
      </p:sp>
    </p:spTree>
    <p:extLst>
      <p:ext uri="{BB962C8B-B14F-4D97-AF65-F5344CB8AC3E}">
        <p14:creationId xmlns:p14="http://schemas.microsoft.com/office/powerpoint/2010/main" val="117374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2D1F1B5-9791-4E5A-ABCB-ADD031083000}" type="slidenum">
              <a:rPr lang="nb-NO" smtClean="0"/>
              <a:t>16</a:t>
            </a:fld>
            <a:endParaRPr lang="nb-NO"/>
          </a:p>
        </p:txBody>
      </p:sp>
    </p:spTree>
    <p:extLst>
      <p:ext uri="{BB962C8B-B14F-4D97-AF65-F5344CB8AC3E}">
        <p14:creationId xmlns:p14="http://schemas.microsoft.com/office/powerpoint/2010/main" val="312604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5800" y="4400550"/>
            <a:ext cx="5486400" cy="396113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Til </a:t>
            </a:r>
            <a:r>
              <a:rPr lang="nb-NO" b="1" dirty="0" err="1"/>
              <a:t>læraren</a:t>
            </a:r>
            <a:endParaRPr lang="nb-NO"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La </a:t>
            </a:r>
            <a:r>
              <a:rPr lang="nb-NO" dirty="0" err="1"/>
              <a:t>elevane</a:t>
            </a:r>
            <a:r>
              <a:rPr lang="nb-NO" dirty="0"/>
              <a:t> prøve å formulere Øverland sitt språksyn.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Forslag til formuleringer om Øverland sitt språksyn: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«Språk kan </a:t>
            </a:r>
            <a:r>
              <a:rPr lang="nb-NO" dirty="0" err="1"/>
              <a:t>ikkje</a:t>
            </a:r>
            <a:r>
              <a:rPr lang="nb-NO" dirty="0"/>
              <a:t> </a:t>
            </a:r>
            <a:r>
              <a:rPr lang="nb-NO" dirty="0" err="1"/>
              <a:t>vedtakast</a:t>
            </a:r>
            <a:r>
              <a:rPr lang="nb-NO" dirty="0"/>
              <a:t>, det må utvikle seg gjennom bruk. </a:t>
            </a:r>
            <a:r>
              <a:rPr lang="nb-NO" dirty="0" err="1"/>
              <a:t>Eit</a:t>
            </a:r>
            <a:r>
              <a:rPr lang="nb-NO" dirty="0"/>
              <a:t> konservativt språk har større verdi enn </a:t>
            </a:r>
            <a:r>
              <a:rPr lang="nb-NO" dirty="0" err="1"/>
              <a:t>eit</a:t>
            </a:r>
            <a:r>
              <a:rPr lang="nb-NO" dirty="0"/>
              <a:t> moderne språk som blir vedtatt av </a:t>
            </a:r>
            <a:r>
              <a:rPr lang="nb-NO" dirty="0" err="1"/>
              <a:t>byråkratar</a:t>
            </a:r>
            <a:r>
              <a:rPr lang="nb-NO" dirty="0"/>
              <a:t>. Språk er estetikk.» </a:t>
            </a:r>
          </a:p>
          <a:p>
            <a:pPr marL="171450" indent="-171450">
              <a:buFont typeface="Arial" panose="020B0604020202020204" pitchFamily="34" charset="0"/>
              <a:buChar char="•"/>
            </a:pPr>
            <a:r>
              <a:rPr lang="nb-NO" dirty="0"/>
              <a:t>Han meiner at språket </a:t>
            </a:r>
            <a:r>
              <a:rPr lang="nb-NO" dirty="0" err="1"/>
              <a:t>utviklar</a:t>
            </a:r>
            <a:r>
              <a:rPr lang="nb-NO" dirty="0"/>
              <a:t> seg av seg </a:t>
            </a:r>
            <a:r>
              <a:rPr lang="nb-NO" dirty="0" err="1"/>
              <a:t>sjølv</a:t>
            </a:r>
            <a:r>
              <a:rPr lang="nb-NO" dirty="0"/>
              <a:t>, det kan ikke </a:t>
            </a:r>
            <a:r>
              <a:rPr lang="nb-NO" dirty="0" err="1"/>
              <a:t>skapast</a:t>
            </a:r>
            <a:r>
              <a:rPr lang="nb-NO" dirty="0"/>
              <a:t> eller </a:t>
            </a:r>
            <a:r>
              <a:rPr lang="nb-NO" dirty="0" err="1"/>
              <a:t>vedtakast</a:t>
            </a:r>
            <a:r>
              <a:rPr lang="nb-NO" dirty="0"/>
              <a:t> av </a:t>
            </a:r>
            <a:r>
              <a:rPr lang="nb-NO" dirty="0" err="1"/>
              <a:t>byråkratar</a:t>
            </a:r>
            <a:r>
              <a:rPr lang="nb-NO" dirty="0"/>
              <a:t>.</a:t>
            </a:r>
          </a:p>
          <a:p>
            <a:pPr marL="171450" indent="-171450">
              <a:buFont typeface="Arial" panose="020B0604020202020204" pitchFamily="34" charset="0"/>
              <a:buChar char="•"/>
            </a:pPr>
            <a:r>
              <a:rPr lang="nb-NO" dirty="0"/>
              <a:t>Han er opptatt av det som er «klart, vakkert, fantasivekkende, uttrykksfullt, smidig, hensiktsmessig og levende» vil leve </a:t>
            </a:r>
            <a:r>
              <a:rPr lang="nb-NO" dirty="0" err="1"/>
              <a:t>vidare</a:t>
            </a:r>
            <a:r>
              <a:rPr lang="nb-NO" dirty="0"/>
              <a:t>.</a:t>
            </a:r>
          </a:p>
          <a:p>
            <a:pPr marL="171450" indent="-171450">
              <a:buFont typeface="Arial" panose="020B0604020202020204" pitchFamily="34" charset="0"/>
              <a:buChar char="•"/>
            </a:pPr>
            <a:r>
              <a:rPr lang="nb-NO" dirty="0"/>
              <a:t>Han er opptatt av at det som er «tungt, stivt, uklart, unaturlig og oppstyltet» vil falle bort.</a:t>
            </a:r>
          </a:p>
          <a:p>
            <a:pPr marL="171450" indent="-171450">
              <a:buFont typeface="Arial" panose="020B0604020202020204" pitchFamily="34" charset="0"/>
              <a:buChar char="•"/>
            </a:pPr>
            <a:r>
              <a:rPr lang="nb-NO" dirty="0"/>
              <a:t>Han seier: «Bruk det så det blir smidig! Tenk det, så det blir klart! Føl det, så det blir varmt, rikt og vakkert! La det synge!»</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b="1" dirty="0"/>
              <a:t>Trekk gjerne fram også det som han </a:t>
            </a:r>
            <a:r>
              <a:rPr lang="nb-NO" b="1" i="1" dirty="0" err="1"/>
              <a:t>ikkje</a:t>
            </a:r>
            <a:r>
              <a:rPr lang="nb-NO" b="1" dirty="0"/>
              <a:t> seier </a:t>
            </a:r>
            <a:r>
              <a:rPr lang="nb-NO" b="1" dirty="0" err="1"/>
              <a:t>noko</a:t>
            </a:r>
            <a:r>
              <a:rPr lang="nb-NO" b="1" dirty="0"/>
              <a:t> om. Han seier ingenting om…</a:t>
            </a:r>
          </a:p>
          <a:p>
            <a:pPr marL="171450" indent="-171450">
              <a:buFont typeface="Arial" panose="020B0604020202020204" pitchFamily="34" charset="0"/>
              <a:buChar char="•"/>
            </a:pPr>
            <a:r>
              <a:rPr lang="nb-NO" dirty="0" err="1"/>
              <a:t>dei</a:t>
            </a:r>
            <a:r>
              <a:rPr lang="nb-NO" dirty="0"/>
              <a:t> tekniske sidene ved språket (</a:t>
            </a:r>
            <a:r>
              <a:rPr lang="nb-NO" dirty="0" err="1"/>
              <a:t>ein</a:t>
            </a:r>
            <a:r>
              <a:rPr lang="nb-NO" dirty="0"/>
              <a:t> logisk grammatikk)</a:t>
            </a:r>
          </a:p>
          <a:p>
            <a:pPr marL="171450" indent="-171450">
              <a:buFont typeface="Arial" panose="020B0604020202020204" pitchFamily="34" charset="0"/>
              <a:buChar char="•"/>
            </a:pPr>
            <a:r>
              <a:rPr lang="nb-NO" dirty="0"/>
              <a:t>forholdet mellom tale og skrift</a:t>
            </a:r>
          </a:p>
          <a:p>
            <a:pPr marL="171450" indent="-171450">
              <a:buFont typeface="Arial" panose="020B0604020202020204" pitchFamily="34" charset="0"/>
              <a:buChar char="•"/>
            </a:pPr>
            <a:r>
              <a:rPr lang="nb-NO" dirty="0"/>
              <a:t>Etymologien sin betydning for rettskrivinga. Han ser ut til å </a:t>
            </a:r>
            <a:r>
              <a:rPr lang="nb-NO" dirty="0" err="1"/>
              <a:t>vere</a:t>
            </a:r>
            <a:r>
              <a:rPr lang="nb-NO" dirty="0"/>
              <a:t> </a:t>
            </a:r>
            <a:r>
              <a:rPr lang="nb-NO" dirty="0" err="1"/>
              <a:t>meir</a:t>
            </a:r>
            <a:r>
              <a:rPr lang="nb-NO" dirty="0"/>
              <a:t> opptatt av estetikk. </a:t>
            </a:r>
          </a:p>
        </p:txBody>
      </p:sp>
      <p:sp>
        <p:nvSpPr>
          <p:cNvPr id="4" name="Plassholder for lysbildenummer 3"/>
          <p:cNvSpPr>
            <a:spLocks noGrp="1"/>
          </p:cNvSpPr>
          <p:nvPr>
            <p:ph type="sldNum" sz="quarter" idx="5"/>
          </p:nvPr>
        </p:nvSpPr>
        <p:spPr/>
        <p:txBody>
          <a:bodyPr/>
          <a:lstStyle/>
          <a:p>
            <a:fld id="{C2D1F1B5-9791-4E5A-ABCB-ADD031083000}" type="slidenum">
              <a:rPr lang="nb-NO" smtClean="0"/>
              <a:t>17</a:t>
            </a:fld>
            <a:endParaRPr lang="nb-NO"/>
          </a:p>
        </p:txBody>
      </p:sp>
    </p:spTree>
    <p:extLst>
      <p:ext uri="{BB962C8B-B14F-4D97-AF65-F5344CB8AC3E}">
        <p14:creationId xmlns:p14="http://schemas.microsoft.com/office/powerpoint/2010/main" val="236263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Be </a:t>
            </a:r>
            <a:r>
              <a:rPr lang="nb-NO" dirty="0" err="1"/>
              <a:t>elevane</a:t>
            </a:r>
            <a:r>
              <a:rPr lang="nb-NO" dirty="0"/>
              <a:t> finne ut gjennom å søke.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Oppsummer </a:t>
            </a:r>
            <a:r>
              <a:rPr lang="nb-NO" dirty="0" err="1"/>
              <a:t>saman</a:t>
            </a:r>
            <a:r>
              <a:rPr lang="nb-NO" dirty="0"/>
              <a:t> og få </a:t>
            </a:r>
            <a:r>
              <a:rPr lang="nb-NO" dirty="0" err="1"/>
              <a:t>elevane</a:t>
            </a:r>
            <a:r>
              <a:rPr lang="nb-NO" dirty="0"/>
              <a:t> til å skrive.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0" indent="0">
              <a:buFont typeface="Arial" panose="020B0604020202020204" pitchFamily="34" charset="0"/>
              <a:buNone/>
            </a:pPr>
            <a:r>
              <a:rPr lang="nb-NO" dirty="0"/>
              <a:t>https://www.riksmalsforbundet.no/organisasjon/#</a:t>
            </a:r>
          </a:p>
          <a:p>
            <a:pPr marL="0" indent="0">
              <a:buFont typeface="Arial" panose="020B0604020202020204" pitchFamily="34" charset="0"/>
              <a:buNone/>
            </a:pPr>
            <a:r>
              <a:rPr lang="nb-NO" dirty="0"/>
              <a:t>https://snl.no/riksm%C3%A5l</a:t>
            </a:r>
          </a:p>
        </p:txBody>
      </p:sp>
      <p:sp>
        <p:nvSpPr>
          <p:cNvPr id="4" name="Plassholder for lysbildenummer 3"/>
          <p:cNvSpPr>
            <a:spLocks noGrp="1"/>
          </p:cNvSpPr>
          <p:nvPr>
            <p:ph type="sldNum" sz="quarter" idx="5"/>
          </p:nvPr>
        </p:nvSpPr>
        <p:spPr/>
        <p:txBody>
          <a:bodyPr/>
          <a:lstStyle/>
          <a:p>
            <a:fld id="{C2D1F1B5-9791-4E5A-ABCB-ADD031083000}" type="slidenum">
              <a:rPr lang="nb-NO" smtClean="0"/>
              <a:t>18</a:t>
            </a:fld>
            <a:endParaRPr lang="nb-NO"/>
          </a:p>
        </p:txBody>
      </p:sp>
    </p:spTree>
    <p:extLst>
      <p:ext uri="{BB962C8B-B14F-4D97-AF65-F5344CB8AC3E}">
        <p14:creationId xmlns:p14="http://schemas.microsoft.com/office/powerpoint/2010/main" val="3090952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3490-2D11-C12F-AADB-D8602D85980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2F40E81-DACA-2B52-303B-3CB4CD7D188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5271158-1C2F-9C97-072F-3CDFAF4D90EA}"/>
              </a:ext>
            </a:extLst>
          </p:cNvPr>
          <p:cNvSpPr>
            <a:spLocks noGrp="1"/>
          </p:cNvSpPr>
          <p:nvPr>
            <p:ph type="body" idx="1"/>
          </p:nvPr>
        </p:nvSpPr>
        <p:spPr/>
        <p:txBody>
          <a:bodyPr/>
          <a:lstStyle/>
          <a:p>
            <a:r>
              <a:rPr lang="nb-NO" b="1" dirty="0"/>
              <a:t>Til læreren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err="1"/>
              <a:t>Nokre</a:t>
            </a:r>
            <a:r>
              <a:rPr lang="nb-NO" dirty="0"/>
              <a:t> </a:t>
            </a:r>
            <a:r>
              <a:rPr lang="nb-NO" dirty="0" err="1"/>
              <a:t>lenkjer</a:t>
            </a:r>
            <a:r>
              <a:rPr lang="nb-NO"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https://www.riksmalsforbundet.no/organisasjon/#</a:t>
            </a:r>
          </a:p>
          <a:p>
            <a:pPr marL="171450" indent="-171450">
              <a:buFont typeface="Arial" panose="020B0604020202020204" pitchFamily="34" charset="0"/>
              <a:buChar char="•"/>
            </a:pPr>
            <a:r>
              <a:rPr lang="nb-NO" dirty="0"/>
              <a:t>https://snl.no/riksm%C3%A5l</a:t>
            </a:r>
          </a:p>
        </p:txBody>
      </p:sp>
      <p:sp>
        <p:nvSpPr>
          <p:cNvPr id="4" name="Plassholder for lysbildenummer 3">
            <a:extLst>
              <a:ext uri="{FF2B5EF4-FFF2-40B4-BE49-F238E27FC236}">
                <a16:creationId xmlns:a16="http://schemas.microsoft.com/office/drawing/2014/main" id="{967DA3B7-0799-72CE-2D1D-3DEF9B9C5F94}"/>
              </a:ext>
            </a:extLst>
          </p:cNvPr>
          <p:cNvSpPr>
            <a:spLocks noGrp="1"/>
          </p:cNvSpPr>
          <p:nvPr>
            <p:ph type="sldNum" sz="quarter" idx="5"/>
          </p:nvPr>
        </p:nvSpPr>
        <p:spPr/>
        <p:txBody>
          <a:bodyPr/>
          <a:lstStyle/>
          <a:p>
            <a:fld id="{C2D1F1B5-9791-4E5A-ABCB-ADD031083000}" type="slidenum">
              <a:rPr lang="nb-NO" smtClean="0"/>
              <a:t>19</a:t>
            </a:fld>
            <a:endParaRPr lang="nb-NO"/>
          </a:p>
        </p:txBody>
      </p:sp>
    </p:spTree>
    <p:extLst>
      <p:ext uri="{BB962C8B-B14F-4D97-AF65-F5344CB8AC3E}">
        <p14:creationId xmlns:p14="http://schemas.microsoft.com/office/powerpoint/2010/main" val="234591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C2D1F1B5-9791-4E5A-ABCB-ADD031083000}" type="slidenum">
              <a:rPr lang="nb-NO" smtClean="0"/>
              <a:t>2</a:t>
            </a:fld>
            <a:endParaRPr lang="nb-NO"/>
          </a:p>
        </p:txBody>
      </p:sp>
    </p:spTree>
    <p:extLst>
      <p:ext uri="{BB962C8B-B14F-4D97-AF65-F5344CB8AC3E}">
        <p14:creationId xmlns:p14="http://schemas.microsoft.com/office/powerpoint/2010/main" val="426654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dirty="0" err="1"/>
              <a:t>Avgjer</a:t>
            </a:r>
            <a:r>
              <a:rPr lang="nb-NO" dirty="0"/>
              <a:t> om </a:t>
            </a:r>
            <a:r>
              <a:rPr lang="nb-NO" dirty="0" err="1"/>
              <a:t>dei</a:t>
            </a:r>
            <a:r>
              <a:rPr lang="nb-NO" dirty="0"/>
              <a:t> skal diskutere i full klasse eller i mindre grupper.</a:t>
            </a:r>
          </a:p>
        </p:txBody>
      </p:sp>
      <p:sp>
        <p:nvSpPr>
          <p:cNvPr id="4" name="Plassholder for lysbildenummer 3"/>
          <p:cNvSpPr>
            <a:spLocks noGrp="1"/>
          </p:cNvSpPr>
          <p:nvPr>
            <p:ph type="sldNum" sz="quarter" idx="5"/>
          </p:nvPr>
        </p:nvSpPr>
        <p:spPr/>
        <p:txBody>
          <a:bodyPr/>
          <a:lstStyle/>
          <a:p>
            <a:fld id="{C2D1F1B5-9791-4E5A-ABCB-ADD031083000}" type="slidenum">
              <a:rPr lang="nb-NO" smtClean="0"/>
              <a:t>3</a:t>
            </a:fld>
            <a:endParaRPr lang="nb-NO"/>
          </a:p>
        </p:txBody>
      </p:sp>
    </p:spTree>
    <p:extLst>
      <p:ext uri="{BB962C8B-B14F-4D97-AF65-F5344CB8AC3E}">
        <p14:creationId xmlns:p14="http://schemas.microsoft.com/office/powerpoint/2010/main" val="253311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2D1F1B5-9791-4E5A-ABCB-ADD031083000}" type="slidenum">
              <a:rPr lang="nb-NO" smtClean="0"/>
              <a:t>4</a:t>
            </a:fld>
            <a:endParaRPr lang="nb-NO"/>
          </a:p>
        </p:txBody>
      </p:sp>
    </p:spTree>
    <p:extLst>
      <p:ext uri="{BB962C8B-B14F-4D97-AF65-F5344CB8AC3E}">
        <p14:creationId xmlns:p14="http://schemas.microsoft.com/office/powerpoint/2010/main" val="390743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2D1F1B5-9791-4E5A-ABCB-ADD031083000}" type="slidenum">
              <a:rPr lang="nb-NO" smtClean="0"/>
              <a:t>5</a:t>
            </a:fld>
            <a:endParaRPr lang="nb-NO"/>
          </a:p>
        </p:txBody>
      </p:sp>
    </p:spTree>
    <p:extLst>
      <p:ext uri="{BB962C8B-B14F-4D97-AF65-F5344CB8AC3E}">
        <p14:creationId xmlns:p14="http://schemas.microsoft.com/office/powerpoint/2010/main" val="125420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b="0" dirty="0"/>
              <a:t>Få gjerne fram det paradoksale i at Øverland var radikal politisk, men svært konservativ </a:t>
            </a:r>
            <a:r>
              <a:rPr lang="nb-NO" b="0" dirty="0" err="1"/>
              <a:t>språkleg</a:t>
            </a:r>
            <a:r>
              <a:rPr lang="nb-NO" b="0" dirty="0"/>
              <a:t>. </a:t>
            </a:r>
          </a:p>
          <a:p>
            <a:pPr marL="171450" indent="-171450">
              <a:buFont typeface="Arial" panose="020B0604020202020204" pitchFamily="34" charset="0"/>
              <a:buChar char="•"/>
            </a:pPr>
            <a:r>
              <a:rPr lang="nb-NO" b="0" dirty="0"/>
              <a:t>Han var òg svært konservativ når det gjaldt dikterisk form, og var sterkt imot dikt </a:t>
            </a:r>
            <a:r>
              <a:rPr lang="nb-NO" b="0" dirty="0" err="1"/>
              <a:t>utan</a:t>
            </a:r>
            <a:r>
              <a:rPr lang="nb-NO" b="0" dirty="0"/>
              <a:t> rim og fast form.</a:t>
            </a:r>
          </a:p>
        </p:txBody>
      </p:sp>
      <p:sp>
        <p:nvSpPr>
          <p:cNvPr id="4" name="Plassholder for lysbildenummer 3"/>
          <p:cNvSpPr>
            <a:spLocks noGrp="1"/>
          </p:cNvSpPr>
          <p:nvPr>
            <p:ph type="sldNum" sz="quarter" idx="5"/>
          </p:nvPr>
        </p:nvSpPr>
        <p:spPr/>
        <p:txBody>
          <a:bodyPr/>
          <a:lstStyle/>
          <a:p>
            <a:fld id="{C2D1F1B5-9791-4E5A-ABCB-ADD031083000}" type="slidenum">
              <a:rPr lang="nb-NO" smtClean="0"/>
              <a:t>6</a:t>
            </a:fld>
            <a:endParaRPr lang="nb-NO"/>
          </a:p>
        </p:txBody>
      </p:sp>
    </p:spTree>
    <p:extLst>
      <p:ext uri="{BB962C8B-B14F-4D97-AF65-F5344CB8AC3E}">
        <p14:creationId xmlns:p14="http://schemas.microsoft.com/office/powerpoint/2010/main" val="100517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2D1F1B5-9791-4E5A-ABCB-ADD031083000}" type="slidenum">
              <a:rPr lang="nb-NO" smtClean="0"/>
              <a:t>7</a:t>
            </a:fld>
            <a:endParaRPr lang="nb-NO"/>
          </a:p>
        </p:txBody>
      </p:sp>
    </p:spTree>
    <p:extLst>
      <p:ext uri="{BB962C8B-B14F-4D97-AF65-F5344CB8AC3E}">
        <p14:creationId xmlns:p14="http://schemas.microsoft.com/office/powerpoint/2010/main" val="360299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dirty="0"/>
              <a:t>Du </a:t>
            </a:r>
            <a:r>
              <a:rPr lang="nb-NO" dirty="0" err="1"/>
              <a:t>avgjer</a:t>
            </a:r>
            <a:r>
              <a:rPr lang="nb-NO" dirty="0"/>
              <a:t> om </a:t>
            </a:r>
            <a:r>
              <a:rPr lang="nb-NO" dirty="0" err="1"/>
              <a:t>elevane</a:t>
            </a:r>
            <a:r>
              <a:rPr lang="nb-NO" dirty="0"/>
              <a:t> skal lese kvar for seg, eller om de les teksten høgt </a:t>
            </a:r>
            <a:r>
              <a:rPr lang="nb-NO" dirty="0" err="1"/>
              <a:t>saman</a:t>
            </a:r>
            <a:r>
              <a:rPr lang="nb-NO" dirty="0"/>
              <a:t>. </a:t>
            </a:r>
          </a:p>
        </p:txBody>
      </p:sp>
      <p:sp>
        <p:nvSpPr>
          <p:cNvPr id="4" name="Plassholder for lysbildenummer 3"/>
          <p:cNvSpPr>
            <a:spLocks noGrp="1"/>
          </p:cNvSpPr>
          <p:nvPr>
            <p:ph type="sldNum" sz="quarter" idx="5"/>
          </p:nvPr>
        </p:nvSpPr>
        <p:spPr/>
        <p:txBody>
          <a:bodyPr/>
          <a:lstStyle/>
          <a:p>
            <a:fld id="{C2D1F1B5-9791-4E5A-ABCB-ADD031083000}" type="slidenum">
              <a:rPr lang="nb-NO" smtClean="0"/>
              <a:t>8</a:t>
            </a:fld>
            <a:endParaRPr lang="nb-NO"/>
          </a:p>
        </p:txBody>
      </p:sp>
    </p:spTree>
    <p:extLst>
      <p:ext uri="{BB962C8B-B14F-4D97-AF65-F5344CB8AC3E}">
        <p14:creationId xmlns:p14="http://schemas.microsoft.com/office/powerpoint/2010/main" val="385615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a:t>
            </a:r>
            <a:r>
              <a:rPr lang="nb-NO" b="1" dirty="0" err="1"/>
              <a:t>læraren</a:t>
            </a:r>
            <a:endParaRPr lang="nb-NO" b="1" dirty="0"/>
          </a:p>
          <a:p>
            <a:pPr marL="171450" indent="-171450">
              <a:buFont typeface="Arial" panose="020B0604020202020204" pitchFamily="34" charset="0"/>
              <a:buChar char="•"/>
            </a:pPr>
            <a:r>
              <a:rPr lang="nb-NO" dirty="0"/>
              <a:t>Klikk fram kvart enkelt sitat og få </a:t>
            </a:r>
            <a:r>
              <a:rPr lang="nb-NO" dirty="0" err="1"/>
              <a:t>elevane</a:t>
            </a:r>
            <a:r>
              <a:rPr lang="nb-NO" dirty="0"/>
              <a:t> til å omformulere kvart sitat </a:t>
            </a:r>
            <a:r>
              <a:rPr lang="nb-NO" dirty="0" err="1"/>
              <a:t>skriftleg</a:t>
            </a:r>
            <a:r>
              <a:rPr lang="nb-NO" dirty="0"/>
              <a:t>. </a:t>
            </a:r>
          </a:p>
        </p:txBody>
      </p:sp>
      <p:sp>
        <p:nvSpPr>
          <p:cNvPr id="4" name="Plassholder for lysbildenummer 3"/>
          <p:cNvSpPr>
            <a:spLocks noGrp="1"/>
          </p:cNvSpPr>
          <p:nvPr>
            <p:ph type="sldNum" sz="quarter" idx="5"/>
          </p:nvPr>
        </p:nvSpPr>
        <p:spPr/>
        <p:txBody>
          <a:bodyPr/>
          <a:lstStyle/>
          <a:p>
            <a:fld id="{C2D1F1B5-9791-4E5A-ABCB-ADD031083000}" type="slidenum">
              <a:rPr lang="nb-NO" smtClean="0"/>
              <a:t>9</a:t>
            </a:fld>
            <a:endParaRPr lang="nb-NO"/>
          </a:p>
        </p:txBody>
      </p:sp>
    </p:spTree>
    <p:extLst>
      <p:ext uri="{BB962C8B-B14F-4D97-AF65-F5344CB8AC3E}">
        <p14:creationId xmlns:p14="http://schemas.microsoft.com/office/powerpoint/2010/main" val="373022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33A55B-57D6-4931-A946-F135FAD11C0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8CF007C-98CB-4E05-AC18-63F892797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B511D96-DD1E-478F-8987-103D29A430BC}"/>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A8ECCE80-9A17-4A9B-92D9-6E680322B2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03CAA6-913C-4EB7-A4FA-9063485F97C1}"/>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47829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8ACAC3-CBD0-4B77-8306-2C3A403B20B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42691D-921B-4E93-91B1-C172587ECB1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71A260-E3BA-4C4C-9FC3-34FC14126C0B}"/>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F1BE338B-5402-4EC5-BDB7-8381C80068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49750BC-DFED-4CCF-B23D-DEAEB597086D}"/>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78336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34BA56E-56B7-4CB3-9A3A-741991A10B6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1864F29-1109-4FD1-AF3B-41D9FC9CE4E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E00C97D-4C28-4364-AD7D-F5520B49758D}"/>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6181AA78-FAFF-4042-BE69-B49D83DCAA1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7DAEDB-FDF3-4768-9546-5C640D51D3EE}"/>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350334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3D3776-DEEE-4E32-AC63-9070D26702B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163FA4A-0C0E-43FA-9C36-6F07970AE5D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BB8A09-F8FF-4B63-B5BA-9E86F1CC64E9}"/>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4DEF2608-4DA9-4398-ADD4-025B440CF1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66F52B5-892F-47F6-A782-A76AEB631CF0}"/>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45356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72F7C0-89C5-4BBF-A174-661A5742E71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6958C5D-75E2-472C-A2B8-2B233D187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4E7429B-3879-401E-9106-2CCD9A44E936}"/>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7976BD8B-E66A-4EC9-A6D1-851B7652EF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7A7A69-8690-41F7-BA69-D395FC8865CE}"/>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56945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F0E27-177F-4923-9DE1-9F1CE7D62C8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E73F771-7CC1-4903-B67C-BF3CA9F7FC1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B6ABEF1-D52D-4270-8D88-2123262CFF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4E16C1B-74A4-457D-9363-266AB123D3EC}"/>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6" name="Plassholder for bunntekst 5">
            <a:extLst>
              <a:ext uri="{FF2B5EF4-FFF2-40B4-BE49-F238E27FC236}">
                <a16:creationId xmlns:a16="http://schemas.microsoft.com/office/drawing/2014/main" id="{3B73196C-35C7-4955-A80F-7292B7B70FF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3326E4-F724-4745-96BC-4E2702AC8B80}"/>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02547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3C3CC6-E8A2-4B7A-BFD0-547A5FB142F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E460F8A-757A-4238-89C2-3B0F2F310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ED688D8-FA1B-4A1B-BD47-6A087220581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D2E25DD-F77E-4683-AA0E-1225077A2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C91996A-99FD-419F-B55C-27ECFC9C149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C6DAFAA-7C86-44F4-82E3-3FF7F60F690F}"/>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8" name="Plassholder for bunntekst 7">
            <a:extLst>
              <a:ext uri="{FF2B5EF4-FFF2-40B4-BE49-F238E27FC236}">
                <a16:creationId xmlns:a16="http://schemas.microsoft.com/office/drawing/2014/main" id="{2132D44C-DA4E-418E-B10F-2F95B61E7C6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DE6E03F-228E-4DC8-9BA3-720B5CAC4AF8}"/>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92178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AD2E78-2E07-4359-96CA-3D342337F54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59BD60C-0F3C-4C9D-9E1F-8A69901A7473}"/>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4" name="Plassholder for bunntekst 3">
            <a:extLst>
              <a:ext uri="{FF2B5EF4-FFF2-40B4-BE49-F238E27FC236}">
                <a16:creationId xmlns:a16="http://schemas.microsoft.com/office/drawing/2014/main" id="{DF9E9C15-F058-40FC-A6DB-6B71DAA32EF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C5BF654-C31B-4314-B4B2-11F60848F0D3}"/>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55978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B601204-5466-4C7A-9E1E-DE0D38961104}"/>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3" name="Plassholder for bunntekst 2">
            <a:extLst>
              <a:ext uri="{FF2B5EF4-FFF2-40B4-BE49-F238E27FC236}">
                <a16:creationId xmlns:a16="http://schemas.microsoft.com/office/drawing/2014/main" id="{FAAB2665-711E-4273-9488-1050238349F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3BD8CEE-1C6A-4372-B3B2-F0DF5B9DB22F}"/>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02276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0FF2D-A943-4735-84FC-4E119015B3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7974DC9-8831-4930-94E6-BA035BCB5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A924E64-33F2-441E-AE03-CAD2B8036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253ADA7-B87A-4D4C-8608-B695CA55A836}"/>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6" name="Plassholder for bunntekst 5">
            <a:extLst>
              <a:ext uri="{FF2B5EF4-FFF2-40B4-BE49-F238E27FC236}">
                <a16:creationId xmlns:a16="http://schemas.microsoft.com/office/drawing/2014/main" id="{144F5A58-9DD8-46BC-AF23-A5B5911FC73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7D83F36-6DFA-42F1-9A4C-F03ED8EC846D}"/>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557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EEE8FD-1FA3-4085-A05A-E9E77380B1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7103F50-9B08-439A-A944-EB4365FF4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82CA5E06-20AF-450C-BA20-E8161CB8D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2B780B1-5CB1-442E-9287-97FD96385B9A}"/>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6" name="Plassholder for bunntekst 5">
            <a:extLst>
              <a:ext uri="{FF2B5EF4-FFF2-40B4-BE49-F238E27FC236}">
                <a16:creationId xmlns:a16="http://schemas.microsoft.com/office/drawing/2014/main" id="{F0404A50-D893-4918-9B01-565E931B12A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9AC110D-0CC5-4F84-8F20-05016870C175}"/>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46078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95B5AC7-0794-4CB4-8404-56C4E1E3A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46AD6AC-CA55-496C-B715-5257B0175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0C3323B-09F1-4F9E-BBF7-96EDC5B72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F763244E-0E5D-4034-9C99-36CC7BB5A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53F45A3-6487-4AB6-9971-D932B6C90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77B83-61C4-4131-A262-B48BD48B03FE}" type="slidenum">
              <a:rPr lang="nb-NO" smtClean="0"/>
              <a:t>‹#›</a:t>
            </a:fld>
            <a:endParaRPr lang="nb-NO"/>
          </a:p>
        </p:txBody>
      </p:sp>
    </p:spTree>
    <p:extLst>
      <p:ext uri="{BB962C8B-B14F-4D97-AF65-F5344CB8AC3E}">
        <p14:creationId xmlns:p14="http://schemas.microsoft.com/office/powerpoint/2010/main" val="3313165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16F6D6-2C57-5937-2568-45D617B0D913}"/>
              </a:ext>
            </a:extLst>
          </p:cNvPr>
          <p:cNvSpPr>
            <a:spLocks noGrp="1"/>
          </p:cNvSpPr>
          <p:nvPr>
            <p:ph type="title"/>
          </p:nvPr>
        </p:nvSpPr>
        <p:spPr>
          <a:xfrm>
            <a:off x="838200" y="-208801"/>
            <a:ext cx="10515600" cy="1325563"/>
          </a:xfrm>
        </p:spPr>
        <p:txBody>
          <a:bodyPr>
            <a:normAutofit/>
          </a:bodyPr>
          <a:lstStyle/>
          <a:p>
            <a:r>
              <a:rPr sz="4000" b="1" dirty="0">
                <a:solidFill>
                  <a:srgbClr val="FF0000"/>
                </a:solidFill>
                <a:latin typeface="Calibri "/>
              </a:rPr>
              <a:t>Til læraren</a:t>
            </a:r>
          </a:p>
        </p:txBody>
      </p:sp>
      <p:sp>
        <p:nvSpPr>
          <p:cNvPr id="3" name="Plassholder for innhold 2">
            <a:extLst>
              <a:ext uri="{FF2B5EF4-FFF2-40B4-BE49-F238E27FC236}">
                <a16:creationId xmlns:a16="http://schemas.microsoft.com/office/drawing/2014/main" id="{FB4881B4-0D5B-34A8-A655-71E0E4BA4CDA}"/>
              </a:ext>
            </a:extLst>
          </p:cNvPr>
          <p:cNvSpPr>
            <a:spLocks noGrp="1"/>
          </p:cNvSpPr>
          <p:nvPr>
            <p:ph idx="1"/>
          </p:nvPr>
        </p:nvSpPr>
        <p:spPr>
          <a:xfrm>
            <a:off x="838200" y="1002462"/>
            <a:ext cx="10515600" cy="5204619"/>
          </a:xfrm>
        </p:spPr>
        <p:txBody>
          <a:bodyPr>
            <a:noAutofit/>
          </a:bodyPr>
          <a:lstStyle/>
          <a:p>
            <a:pPr marL="0" indent="0">
              <a:buNone/>
            </a:pPr>
            <a:r>
              <a:rPr sz="2000" b="1" dirty="0">
                <a:solidFill>
                  <a:srgbClr val="FF0000"/>
                </a:solidFill>
              </a:rPr>
              <a:t>Tidsbruk: </a:t>
            </a:r>
            <a:r>
              <a:rPr sz="2000" dirty="0">
                <a:solidFill>
                  <a:srgbClr val="FF0000"/>
                </a:solidFill>
              </a:rPr>
              <a:t>45–60 minutt</a:t>
            </a:r>
          </a:p>
          <a:p>
            <a:pPr marL="0" marR="0" lvl="0" indent="0" algn="l" defTabSz="914400" rtl="0" eaLnBrk="1" fontAlgn="auto" latinLnBrk="0" hangingPunct="1">
              <a:lnSpc>
                <a:spcPct val="100000"/>
              </a:lnSpc>
              <a:spcBef>
                <a:spcPts val="0"/>
              </a:spcBef>
              <a:spcAft>
                <a:spcPts val="0"/>
              </a:spcAft>
              <a:buClrTx/>
              <a:buSzTx/>
              <a:buFontTx/>
              <a:buNone/>
              <a:tabLst/>
              <a:defRPr/>
            </a:pPr>
            <a:r>
              <a:rPr sz="2000" b="1" dirty="0">
                <a:solidFill>
                  <a:srgbClr val="FF0000"/>
                </a:solidFill>
              </a:rPr>
              <a:t>Kompetansemål: </a:t>
            </a:r>
            <a:r>
              <a:rPr sz="2000" b="0" i="0" dirty="0">
                <a:solidFill>
                  <a:srgbClr val="FF0000"/>
                </a:solidFill>
                <a:effectLst/>
              </a:rPr>
              <a:t>gjere greie for den historiske bakgrunnen for språksituasjonen i Noreg i dag</a:t>
            </a:r>
          </a:p>
          <a:p>
            <a:pPr marL="0" indent="0">
              <a:buNone/>
            </a:pPr>
            <a:r>
              <a:rPr sz="2000" b="1" dirty="0">
                <a:solidFill>
                  <a:srgbClr val="FF0000"/>
                </a:solidFill>
              </a:rPr>
              <a:t> Kva + kvifor:</a:t>
            </a:r>
          </a:p>
          <a:p>
            <a:r>
              <a:rPr sz="2000" dirty="0">
                <a:solidFill>
                  <a:srgbClr val="FF0000"/>
                </a:solidFill>
              </a:rPr>
              <a:t>Vi </a:t>
            </a:r>
            <a:r>
              <a:rPr sz="2000" dirty="0" err="1">
                <a:solidFill>
                  <a:srgbClr val="FF0000"/>
                </a:solidFill>
              </a:rPr>
              <a:t>bruker</a:t>
            </a:r>
            <a:r>
              <a:rPr sz="2000" dirty="0">
                <a:solidFill>
                  <a:srgbClr val="FF0000"/>
                </a:solidFill>
              </a:rPr>
              <a:t> </a:t>
            </a:r>
            <a:r>
              <a:rPr lang="nb-NO" sz="2000" dirty="0">
                <a:solidFill>
                  <a:srgbClr val="FF0000"/>
                </a:solidFill>
              </a:rPr>
              <a:t>teksten til </a:t>
            </a:r>
            <a:r>
              <a:rPr sz="2000" dirty="0">
                <a:solidFill>
                  <a:srgbClr val="FF0000"/>
                </a:solidFill>
              </a:rPr>
              <a:t>Arnulf </a:t>
            </a:r>
            <a:r>
              <a:rPr sz="2000" dirty="0" err="1">
                <a:solidFill>
                  <a:srgbClr val="FF0000"/>
                </a:solidFill>
              </a:rPr>
              <a:t>Øverland</a:t>
            </a:r>
            <a:r>
              <a:rPr sz="2000" dirty="0">
                <a:solidFill>
                  <a:srgbClr val="FF0000"/>
                </a:solidFill>
              </a:rPr>
              <a:t>, «Bokmålet – eit avstumpa landsmål», for å vise dei store variasjonane innanfor bokmålet og kva som var opphavet til variasjonane. Ein annan grunn til å bruke utdraget er at det viser temperaturen i språkdebatten på 1900-talet. </a:t>
            </a:r>
          </a:p>
          <a:p>
            <a:pPr marL="0" indent="0">
              <a:buNone/>
            </a:pPr>
            <a:r>
              <a:rPr sz="2000" b="1" dirty="0">
                <a:solidFill>
                  <a:srgbClr val="FF0000"/>
                </a:solidFill>
              </a:rPr>
              <a:t>Korleis:</a:t>
            </a:r>
          </a:p>
          <a:p>
            <a:r>
              <a:rPr sz="2000" dirty="0">
                <a:solidFill>
                  <a:srgbClr val="FF0000"/>
                </a:solidFill>
              </a:rPr>
              <a:t>Teksten står i </a:t>
            </a:r>
            <a:r>
              <a:rPr sz="2000" i="1" dirty="0">
                <a:solidFill>
                  <a:srgbClr val="FF0000"/>
                </a:solidFill>
              </a:rPr>
              <a:t>Intertekst vg2 </a:t>
            </a:r>
            <a:r>
              <a:rPr sz="2000" dirty="0">
                <a:solidFill>
                  <a:srgbClr val="FF0000"/>
                </a:solidFill>
              </a:rPr>
              <a:t>på side 494.</a:t>
            </a:r>
            <a:endParaRPr sz="2000" b="1" dirty="0">
              <a:solidFill>
                <a:srgbClr val="FF0000"/>
              </a:solidFill>
            </a:endParaRPr>
          </a:p>
          <a:p>
            <a:r>
              <a:rPr sz="2000" dirty="0">
                <a:solidFill>
                  <a:srgbClr val="FF0000"/>
                </a:solidFill>
              </a:rPr>
              <a:t>Elevane får oppgåver undervegs som problematiserer teksten. </a:t>
            </a:r>
            <a:r>
              <a:rPr lang="nb-NO" sz="2000" dirty="0">
                <a:solidFill>
                  <a:srgbClr val="FF0000"/>
                </a:solidFill>
              </a:rPr>
              <a:t>Under </a:t>
            </a:r>
            <a:r>
              <a:rPr lang="nb-NO" sz="2000" dirty="0" err="1">
                <a:solidFill>
                  <a:srgbClr val="FF0000"/>
                </a:solidFill>
              </a:rPr>
              <a:t>dei</a:t>
            </a:r>
            <a:r>
              <a:rPr lang="nb-NO" sz="2000" dirty="0">
                <a:solidFill>
                  <a:srgbClr val="FF0000"/>
                </a:solidFill>
              </a:rPr>
              <a:t> enkelte lysbilda </a:t>
            </a:r>
            <a:r>
              <a:rPr sz="2000" dirty="0" err="1">
                <a:solidFill>
                  <a:srgbClr val="FF0000"/>
                </a:solidFill>
              </a:rPr>
              <a:t>vil</a:t>
            </a:r>
            <a:r>
              <a:rPr sz="2000" dirty="0">
                <a:solidFill>
                  <a:srgbClr val="FF0000"/>
                </a:solidFill>
              </a:rPr>
              <a:t> du</a:t>
            </a:r>
            <a:r>
              <a:rPr lang="nb-NO" sz="2000" dirty="0">
                <a:solidFill>
                  <a:srgbClr val="FF0000"/>
                </a:solidFill>
              </a:rPr>
              <a:t> </a:t>
            </a:r>
            <a:r>
              <a:rPr sz="2000" dirty="0" err="1">
                <a:solidFill>
                  <a:srgbClr val="FF0000"/>
                </a:solidFill>
              </a:rPr>
              <a:t>finne</a:t>
            </a:r>
            <a:r>
              <a:rPr sz="2000" dirty="0">
                <a:solidFill>
                  <a:srgbClr val="FF0000"/>
                </a:solidFill>
              </a:rPr>
              <a:t> hjelpekommentarar til læraren.</a:t>
            </a:r>
          </a:p>
          <a:p>
            <a:r>
              <a:rPr sz="2000" dirty="0">
                <a:solidFill>
                  <a:srgbClr val="FF0000"/>
                </a:solidFill>
              </a:rPr>
              <a:t>Vi tilrår at elevane noterer undervegs, slik at dei kan skrive svaret på fleire av oppgåvene. Dei får beskjed om kva dei skal gjere når, under dei </a:t>
            </a:r>
            <a:r>
              <a:rPr sz="2000" dirty="0" err="1">
                <a:solidFill>
                  <a:srgbClr val="FF0000"/>
                </a:solidFill>
              </a:rPr>
              <a:t>enkelte</a:t>
            </a:r>
            <a:r>
              <a:rPr sz="2000" dirty="0">
                <a:solidFill>
                  <a:srgbClr val="FF0000"/>
                </a:solidFill>
              </a:rPr>
              <a:t> </a:t>
            </a:r>
            <a:r>
              <a:rPr sz="2000" dirty="0" err="1">
                <a:solidFill>
                  <a:srgbClr val="FF0000"/>
                </a:solidFill>
              </a:rPr>
              <a:t>lysbil</a:t>
            </a:r>
            <a:r>
              <a:rPr lang="nb-NO" sz="2000" dirty="0">
                <a:solidFill>
                  <a:srgbClr val="FF0000"/>
                </a:solidFill>
              </a:rPr>
              <a:t>d</a:t>
            </a:r>
            <a:r>
              <a:rPr sz="2000" dirty="0">
                <a:solidFill>
                  <a:srgbClr val="FF0000"/>
                </a:solidFill>
              </a:rPr>
              <a:t>a. </a:t>
            </a:r>
          </a:p>
          <a:p>
            <a:r>
              <a:rPr sz="2000" dirty="0">
                <a:solidFill>
                  <a:srgbClr val="FF0000"/>
                </a:solidFill>
              </a:rPr>
              <a:t>Det er også lagt inn to «stopp» undervegs for at elevane skal få samanfatta for seg sjølv det dei har høyrt så langt. </a:t>
            </a:r>
            <a:endParaRPr sz="2000" b="1" dirty="0">
              <a:solidFill>
                <a:srgbClr val="FF0000"/>
              </a:solidFill>
            </a:endParaRPr>
          </a:p>
          <a:p>
            <a:pPr marL="0" indent="0">
              <a:buNone/>
            </a:pPr>
            <a:r>
              <a:rPr sz="2000" dirty="0">
                <a:solidFill>
                  <a:srgbClr val="FF0000"/>
                </a:solidFill>
                <a:cs typeface="Calibri" panose="020F0502020204030204" pitchFamily="34" charset="0"/>
              </a:rPr>
              <a:t>Det</a:t>
            </a:r>
            <a:r>
              <a:rPr lang="nb-NO" sz="2000" dirty="0">
                <a:solidFill>
                  <a:srgbClr val="FF0000"/>
                </a:solidFill>
                <a:cs typeface="Calibri" panose="020F0502020204030204" pitchFamily="34" charset="0"/>
              </a:rPr>
              <a:t> er knytt </a:t>
            </a:r>
            <a:r>
              <a:rPr lang="nb-NO" sz="2000" dirty="0" err="1">
                <a:solidFill>
                  <a:srgbClr val="FF0000"/>
                </a:solidFill>
                <a:cs typeface="Calibri" panose="020F0502020204030204" pitchFamily="34" charset="0"/>
              </a:rPr>
              <a:t>rettar</a:t>
            </a:r>
            <a:r>
              <a:rPr lang="nb-NO" sz="2000" dirty="0">
                <a:solidFill>
                  <a:srgbClr val="FF0000"/>
                </a:solidFill>
                <a:cs typeface="Calibri" panose="020F0502020204030204" pitchFamily="34" charset="0"/>
              </a:rPr>
              <a:t> til dette materialet</a:t>
            </a:r>
            <a:r>
              <a:rPr sz="2000" dirty="0">
                <a:solidFill>
                  <a:srgbClr val="FF0000"/>
                </a:solidFill>
                <a:cs typeface="Calibri" panose="020F0502020204030204" pitchFamily="34" charset="0"/>
              </a:rPr>
              <a:t>. Takk for at du </a:t>
            </a:r>
            <a:r>
              <a:rPr sz="2000" b="1" dirty="0">
                <a:solidFill>
                  <a:srgbClr val="FF0000"/>
                </a:solidFill>
                <a:cs typeface="Calibri" panose="020F0502020204030204" pitchFamily="34" charset="0"/>
              </a:rPr>
              <a:t>IKKJE </a:t>
            </a:r>
            <a:r>
              <a:rPr sz="2000" dirty="0" err="1">
                <a:solidFill>
                  <a:srgbClr val="FF0000"/>
                </a:solidFill>
                <a:cs typeface="Calibri" panose="020F0502020204030204" pitchFamily="34" charset="0"/>
              </a:rPr>
              <a:t>vidaresender</a:t>
            </a:r>
            <a:r>
              <a:rPr sz="2000" dirty="0">
                <a:solidFill>
                  <a:srgbClr val="FF0000"/>
                </a:solidFill>
                <a:cs typeface="Calibri" panose="020F0502020204030204" pitchFamily="34" charset="0"/>
              </a:rPr>
              <a:t> </a:t>
            </a:r>
            <a:r>
              <a:rPr sz="2000" dirty="0" err="1">
                <a:solidFill>
                  <a:srgbClr val="FF0000"/>
                </a:solidFill>
                <a:cs typeface="Calibri" panose="020F0502020204030204" pitchFamily="34" charset="0"/>
              </a:rPr>
              <a:t>PPT'ein</a:t>
            </a:r>
            <a:r>
              <a:rPr sz="2000" dirty="0">
                <a:solidFill>
                  <a:srgbClr val="FF0000"/>
                </a:solidFill>
                <a:cs typeface="Calibri" panose="020F0502020204030204" pitchFamily="34" charset="0"/>
              </a:rPr>
              <a:t> til </a:t>
            </a:r>
            <a:r>
              <a:rPr sz="2000" dirty="0" err="1">
                <a:solidFill>
                  <a:srgbClr val="FF0000"/>
                </a:solidFill>
                <a:cs typeface="Calibri" panose="020F0502020204030204" pitchFamily="34" charset="0"/>
              </a:rPr>
              <a:t>lærarar</a:t>
            </a:r>
            <a:r>
              <a:rPr sz="2000" dirty="0">
                <a:solidFill>
                  <a:srgbClr val="FF0000"/>
                </a:solidFill>
                <a:cs typeface="Calibri" panose="020F0502020204030204" pitchFamily="34" charset="0"/>
              </a:rPr>
              <a:t> </a:t>
            </a:r>
            <a:r>
              <a:rPr lang="nb-NO" sz="2000" dirty="0">
                <a:solidFill>
                  <a:srgbClr val="FF0000"/>
                </a:solidFill>
                <a:cs typeface="Calibri" panose="020F0502020204030204" pitchFamily="34" charset="0"/>
              </a:rPr>
              <a:t>som</a:t>
            </a:r>
            <a:r>
              <a:rPr sz="2000" dirty="0">
                <a:solidFill>
                  <a:srgbClr val="FF0000"/>
                </a:solidFill>
                <a:cs typeface="Calibri" panose="020F0502020204030204" pitchFamily="34" charset="0"/>
              </a:rPr>
              <a:t> </a:t>
            </a:r>
            <a:r>
              <a:rPr sz="2000" dirty="0" err="1">
                <a:solidFill>
                  <a:srgbClr val="FF0000"/>
                </a:solidFill>
                <a:cs typeface="Calibri" panose="020F0502020204030204" pitchFamily="34" charset="0"/>
              </a:rPr>
              <a:t>ikkje</a:t>
            </a:r>
            <a:r>
              <a:rPr lang="nb-NO" sz="2000" dirty="0">
                <a:solidFill>
                  <a:srgbClr val="FF0000"/>
                </a:solidFill>
                <a:cs typeface="Calibri" panose="020F0502020204030204" pitchFamily="34" charset="0"/>
              </a:rPr>
              <a:t> brukar</a:t>
            </a:r>
            <a:r>
              <a:rPr sz="2000" dirty="0">
                <a:solidFill>
                  <a:srgbClr val="FF0000"/>
                </a:solidFill>
                <a:cs typeface="Calibri" panose="020F0502020204030204" pitchFamily="34" charset="0"/>
              </a:rPr>
              <a:t> </a:t>
            </a:r>
            <a:r>
              <a:rPr sz="2000" i="1" dirty="0">
                <a:solidFill>
                  <a:srgbClr val="FF0000"/>
                </a:solidFill>
                <a:cs typeface="Calibri" panose="020F0502020204030204" pitchFamily="34" charset="0"/>
              </a:rPr>
              <a:t>Intertekst</a:t>
            </a:r>
            <a:r>
              <a:rPr lang="nb-NO" sz="2000" dirty="0">
                <a:solidFill>
                  <a:srgbClr val="FF0000"/>
                </a:solidFill>
                <a:cs typeface="Calibri" panose="020F0502020204030204" pitchFamily="34" charset="0"/>
              </a:rPr>
              <a:t>.</a:t>
            </a:r>
            <a:endParaRPr sz="2000" dirty="0">
              <a:solidFill>
                <a:srgbClr val="FF0000"/>
              </a:solidFill>
            </a:endParaRPr>
          </a:p>
          <a:p>
            <a:endParaRPr sz="2000" dirty="0">
              <a:solidFill>
                <a:srgbClr val="FF0000"/>
              </a:solidFill>
              <a:cs typeface="Calibri" panose="020F0502020204030204" pitchFamily="34" charset="0"/>
            </a:endParaRPr>
          </a:p>
        </p:txBody>
      </p:sp>
    </p:spTree>
    <p:extLst>
      <p:ext uri="{BB962C8B-B14F-4D97-AF65-F5344CB8AC3E}">
        <p14:creationId xmlns:p14="http://schemas.microsoft.com/office/powerpoint/2010/main" val="408325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8940F1-0B7B-4989-8D8F-55797C6BBB5A}"/>
              </a:ext>
            </a:extLst>
          </p:cNvPr>
          <p:cNvSpPr>
            <a:spLocks noGrp="1"/>
          </p:cNvSpPr>
          <p:nvPr>
            <p:ph type="title"/>
          </p:nvPr>
        </p:nvSpPr>
        <p:spPr/>
        <p:txBody>
          <a:bodyPr>
            <a:normAutofit/>
          </a:bodyPr>
          <a:lstStyle/>
          <a:p>
            <a:r>
              <a:rPr sz="4000" b="1" dirty="0">
                <a:latin typeface="Calibri "/>
              </a:rPr>
              <a:t>Kva meiner Øverland om språket i skulebøkene? </a:t>
            </a:r>
          </a:p>
        </p:txBody>
      </p:sp>
      <p:sp>
        <p:nvSpPr>
          <p:cNvPr id="3" name="Plassholder for innhold 2">
            <a:extLst>
              <a:ext uri="{FF2B5EF4-FFF2-40B4-BE49-F238E27FC236}">
                <a16:creationId xmlns:a16="http://schemas.microsoft.com/office/drawing/2014/main" id="{19C925D0-EB23-4FB6-9B80-B7A29B6AA441}"/>
              </a:ext>
            </a:extLst>
          </p:cNvPr>
          <p:cNvSpPr>
            <a:spLocks noGrp="1"/>
          </p:cNvSpPr>
          <p:nvPr>
            <p:ph idx="1"/>
          </p:nvPr>
        </p:nvSpPr>
        <p:spPr/>
        <p:txBody>
          <a:bodyPr/>
          <a:lstStyle/>
          <a:p>
            <a:r>
              <a:rPr lang="nb-NO" dirty="0">
                <a:solidFill>
                  <a:srgbClr val="7030A0"/>
                </a:solidFill>
              </a:rPr>
              <a:t>«Jeg vil si til dem som har barn på skolene: Se engang på skolebøkene deres, og gni dere i øynene! Det er ingen drøm. Det er det åndelige lavmål som er autorisert. Få ende på det!»</a:t>
            </a:r>
          </a:p>
          <a:p>
            <a:r>
              <a:rPr lang="nb-NO" dirty="0">
                <a:solidFill>
                  <a:srgbClr val="7030A0"/>
                </a:solidFill>
              </a:rPr>
              <a:t>«Slutt dere sammen i foreldreforeninger og gå til myndighetene og si til dem at vi vil ikke finne oss i at de øver åndelig vold mot våre barn!»</a:t>
            </a:r>
          </a:p>
        </p:txBody>
      </p:sp>
      <p:pic>
        <p:nvPicPr>
          <p:cNvPr id="3074" name="Picture 2">
            <a:extLst>
              <a:ext uri="{FF2B5EF4-FFF2-40B4-BE49-F238E27FC236}">
                <a16:creationId xmlns:a16="http://schemas.microsoft.com/office/drawing/2014/main" id="{91C7A8EA-DDB9-4361-8FC3-F0C227769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7007"/>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DE22F008-B599-A180-979A-94148195D75D}"/>
              </a:ext>
            </a:extLst>
          </p:cNvPr>
          <p:cNvPicPr>
            <a:picLocks noChangeAspect="1"/>
          </p:cNvPicPr>
          <p:nvPr/>
        </p:nvPicPr>
        <p:blipFill>
          <a:blip r:embed="rId4"/>
          <a:stretch>
            <a:fillRect/>
          </a:stretch>
        </p:blipFill>
        <p:spPr>
          <a:xfrm>
            <a:off x="2752559" y="4336409"/>
            <a:ext cx="6837633" cy="1641603"/>
          </a:xfrm>
          <a:prstGeom prst="rect">
            <a:avLst/>
          </a:prstGeom>
        </p:spPr>
      </p:pic>
    </p:spTree>
    <p:extLst>
      <p:ext uri="{BB962C8B-B14F-4D97-AF65-F5344CB8AC3E}">
        <p14:creationId xmlns:p14="http://schemas.microsoft.com/office/powerpoint/2010/main" val="26448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08CF44-EA90-4351-9961-A43F02423DB2}"/>
              </a:ext>
            </a:extLst>
          </p:cNvPr>
          <p:cNvSpPr>
            <a:spLocks noGrp="1"/>
          </p:cNvSpPr>
          <p:nvPr>
            <p:ph type="title"/>
          </p:nvPr>
        </p:nvSpPr>
        <p:spPr/>
        <p:txBody>
          <a:bodyPr>
            <a:normAutofit/>
          </a:bodyPr>
          <a:lstStyle/>
          <a:p>
            <a:r>
              <a:rPr sz="4000" b="1" dirty="0">
                <a:latin typeface="Calibri "/>
              </a:rPr>
              <a:t>Dette var foreldreaksjonen</a:t>
            </a:r>
          </a:p>
        </p:txBody>
      </p:sp>
      <p:sp>
        <p:nvSpPr>
          <p:cNvPr id="3" name="Plassholder for innhold 2">
            <a:extLst>
              <a:ext uri="{FF2B5EF4-FFF2-40B4-BE49-F238E27FC236}">
                <a16:creationId xmlns:a16="http://schemas.microsoft.com/office/drawing/2014/main" id="{CF58ED36-8320-41E3-8893-CB0E445B959F}"/>
              </a:ext>
            </a:extLst>
          </p:cNvPr>
          <p:cNvSpPr>
            <a:spLocks noGrp="1"/>
          </p:cNvSpPr>
          <p:nvPr>
            <p:ph idx="1"/>
          </p:nvPr>
        </p:nvSpPr>
        <p:spPr>
          <a:xfrm>
            <a:off x="838200" y="1825625"/>
            <a:ext cx="4215581" cy="4351338"/>
          </a:xfrm>
        </p:spPr>
        <p:txBody>
          <a:bodyPr/>
          <a:lstStyle/>
          <a:p>
            <a:r>
              <a:rPr dirty="0"/>
              <a:t>Foreldre i Oslo korrigerte språket i </a:t>
            </a:r>
            <a:r>
              <a:rPr lang="nb-NO" dirty="0"/>
              <a:t>barna sine </a:t>
            </a:r>
            <a:r>
              <a:rPr dirty="0" err="1"/>
              <a:t>lærebøke</a:t>
            </a:r>
            <a:r>
              <a:rPr lang="nb-NO" dirty="0"/>
              <a:t>r</a:t>
            </a:r>
            <a:r>
              <a:rPr dirty="0"/>
              <a:t>.</a:t>
            </a:r>
          </a:p>
          <a:p>
            <a:r>
              <a:rPr dirty="0"/>
              <a:t>Sjå på korrigeringane: Kva stod det her før foreldra korrigerte? Kva tenkjer du om originalteksten? </a:t>
            </a:r>
          </a:p>
        </p:txBody>
      </p:sp>
      <p:pic>
        <p:nvPicPr>
          <p:cNvPr id="4098" name="Picture 2">
            <a:extLst>
              <a:ext uri="{FF2B5EF4-FFF2-40B4-BE49-F238E27FC236}">
                <a16:creationId xmlns:a16="http://schemas.microsoft.com/office/drawing/2014/main" id="{86CA4C52-5375-4583-8554-187161473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28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BB6E54E2-9C48-4D2C-1597-0FD54459F6C4}"/>
              </a:ext>
            </a:extLst>
          </p:cNvPr>
          <p:cNvPicPr>
            <a:picLocks noChangeAspect="1"/>
          </p:cNvPicPr>
          <p:nvPr/>
        </p:nvPicPr>
        <p:blipFill>
          <a:blip r:embed="rId4"/>
          <a:stretch>
            <a:fillRect/>
          </a:stretch>
        </p:blipFill>
        <p:spPr>
          <a:xfrm>
            <a:off x="5168651" y="1406166"/>
            <a:ext cx="7023349" cy="4247381"/>
          </a:xfrm>
          <a:prstGeom prst="rect">
            <a:avLst/>
          </a:prstGeom>
        </p:spPr>
      </p:pic>
    </p:spTree>
    <p:extLst>
      <p:ext uri="{BB962C8B-B14F-4D97-AF65-F5344CB8AC3E}">
        <p14:creationId xmlns:p14="http://schemas.microsoft.com/office/powerpoint/2010/main" val="22847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4920F9-1AE7-4291-88BC-D42040EB9CEB}"/>
              </a:ext>
            </a:extLst>
          </p:cNvPr>
          <p:cNvSpPr>
            <a:spLocks noGrp="1"/>
          </p:cNvSpPr>
          <p:nvPr>
            <p:ph type="title"/>
          </p:nvPr>
        </p:nvSpPr>
        <p:spPr/>
        <p:txBody>
          <a:bodyPr>
            <a:normAutofit/>
          </a:bodyPr>
          <a:lstStyle/>
          <a:p>
            <a:r>
              <a:rPr sz="4000" b="1" dirty="0">
                <a:latin typeface="+mn-lt"/>
              </a:rPr>
              <a:t>Formuler Øverland-sitatet med dine eigne ord: </a:t>
            </a:r>
          </a:p>
        </p:txBody>
      </p:sp>
      <p:sp>
        <p:nvSpPr>
          <p:cNvPr id="3" name="Plassholder for innhold 2">
            <a:extLst>
              <a:ext uri="{FF2B5EF4-FFF2-40B4-BE49-F238E27FC236}">
                <a16:creationId xmlns:a16="http://schemas.microsoft.com/office/drawing/2014/main" id="{AC960421-1438-460C-BABE-5F8348D8A889}"/>
              </a:ext>
            </a:extLst>
          </p:cNvPr>
          <p:cNvSpPr>
            <a:spLocks noGrp="1"/>
          </p:cNvSpPr>
          <p:nvPr>
            <p:ph idx="1"/>
          </p:nvPr>
        </p:nvSpPr>
        <p:spPr/>
        <p:txBody>
          <a:bodyPr/>
          <a:lstStyle/>
          <a:p>
            <a:r>
              <a:rPr lang="nb-NO" dirty="0">
                <a:solidFill>
                  <a:srgbClr val="7030A0"/>
                </a:solidFill>
              </a:rPr>
              <a:t>«’bokmål’ er ikke noe språk, men en sjikane, en uhørt nedvurdering av det folk man vil påtvinge dette offentlige klovneri.»</a:t>
            </a:r>
          </a:p>
          <a:p>
            <a:pPr marL="457200" lvl="1" indent="0">
              <a:buNone/>
            </a:pPr>
            <a:endParaRPr dirty="0"/>
          </a:p>
          <a:p>
            <a:r>
              <a:rPr dirty="0"/>
              <a:t>Kva meiner du om dette? Sjå eventuelt på språket på </a:t>
            </a:r>
            <a:r>
              <a:rPr dirty="0" err="1"/>
              <a:t>førre</a:t>
            </a:r>
            <a:r>
              <a:rPr dirty="0"/>
              <a:t> </a:t>
            </a:r>
            <a:r>
              <a:rPr dirty="0" err="1"/>
              <a:t>lysbil</a:t>
            </a:r>
            <a:r>
              <a:rPr lang="nb-NO" dirty="0"/>
              <a:t>d</a:t>
            </a:r>
            <a:r>
              <a:rPr dirty="0"/>
              <a:t>e.</a:t>
            </a:r>
          </a:p>
        </p:txBody>
      </p:sp>
      <p:pic>
        <p:nvPicPr>
          <p:cNvPr id="5122" name="Picture 2">
            <a:extLst>
              <a:ext uri="{FF2B5EF4-FFF2-40B4-BE49-F238E27FC236}">
                <a16:creationId xmlns:a16="http://schemas.microsoft.com/office/drawing/2014/main" id="{AD41D3AB-3BFA-45F9-B8A5-710B67BAF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F91F19FE-3329-3FDD-3421-8932DAE292A5}"/>
              </a:ext>
            </a:extLst>
          </p:cNvPr>
          <p:cNvPicPr>
            <a:picLocks noChangeAspect="1"/>
          </p:cNvPicPr>
          <p:nvPr/>
        </p:nvPicPr>
        <p:blipFill>
          <a:blip r:embed="rId4"/>
          <a:stretch>
            <a:fillRect/>
          </a:stretch>
        </p:blipFill>
        <p:spPr>
          <a:xfrm>
            <a:off x="3614259" y="4470217"/>
            <a:ext cx="4648849" cy="1162212"/>
          </a:xfrm>
          <a:prstGeom prst="rect">
            <a:avLst/>
          </a:prstGeom>
        </p:spPr>
      </p:pic>
    </p:spTree>
    <p:extLst>
      <p:ext uri="{BB962C8B-B14F-4D97-AF65-F5344CB8AC3E}">
        <p14:creationId xmlns:p14="http://schemas.microsoft.com/office/powerpoint/2010/main" val="23151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8200" y="365125"/>
            <a:ext cx="11125200" cy="1325563"/>
          </a:xfrm>
        </p:spPr>
        <p:txBody>
          <a:bodyPr>
            <a:normAutofit/>
          </a:bodyPr>
          <a:lstStyle/>
          <a:p>
            <a:r>
              <a:rPr sz="4000" b="1" dirty="0">
                <a:latin typeface="Calibri "/>
              </a:rPr>
              <a:t>Kva seier Øverland om landsmålet, altså nynorsken?</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lang="nb-NO" dirty="0">
                <a:solidFill>
                  <a:srgbClr val="7030A0"/>
                </a:solidFill>
              </a:rPr>
              <a:t>«Jeg vil si til ungdommen: Velg et </a:t>
            </a:r>
            <a:r>
              <a:rPr lang="nb-NO" dirty="0" err="1">
                <a:solidFill>
                  <a:srgbClr val="7030A0"/>
                </a:solidFill>
              </a:rPr>
              <a:t>sprog</a:t>
            </a:r>
            <a:r>
              <a:rPr lang="nb-NO" dirty="0">
                <a:solidFill>
                  <a:srgbClr val="7030A0"/>
                </a:solidFill>
              </a:rPr>
              <a:t>, men et levende </a:t>
            </a:r>
            <a:r>
              <a:rPr lang="nb-NO" dirty="0" err="1">
                <a:solidFill>
                  <a:srgbClr val="7030A0"/>
                </a:solidFill>
              </a:rPr>
              <a:t>sprog</a:t>
            </a:r>
            <a:r>
              <a:rPr lang="nb-NO" dirty="0">
                <a:solidFill>
                  <a:srgbClr val="7030A0"/>
                </a:solidFill>
              </a:rPr>
              <a:t> – riksmål eller landsmål!»</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87CB372D-3606-7A7C-F326-E23A1A8FF0DE}"/>
              </a:ext>
            </a:extLst>
          </p:cNvPr>
          <p:cNvPicPr>
            <a:picLocks noChangeAspect="1"/>
          </p:cNvPicPr>
          <p:nvPr/>
        </p:nvPicPr>
        <p:blipFill>
          <a:blip r:embed="rId4"/>
          <a:stretch>
            <a:fillRect/>
          </a:stretch>
        </p:blipFill>
        <p:spPr>
          <a:xfrm>
            <a:off x="3614259" y="4470217"/>
            <a:ext cx="4648849" cy="1162212"/>
          </a:xfrm>
          <a:prstGeom prst="rect">
            <a:avLst/>
          </a:prstGeom>
        </p:spPr>
      </p:pic>
    </p:spTree>
    <p:extLst>
      <p:ext uri="{BB962C8B-B14F-4D97-AF65-F5344CB8AC3E}">
        <p14:creationId xmlns:p14="http://schemas.microsoft.com/office/powerpoint/2010/main" val="34643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Kva fortel denne ordbruken om </a:t>
            </a:r>
            <a:r>
              <a:rPr lang="nb-NO" sz="4000" b="1" dirty="0">
                <a:latin typeface="Calibri "/>
              </a:rPr>
              <a:t>forholdet </a:t>
            </a:r>
            <a:r>
              <a:rPr sz="4000" b="1" dirty="0" err="1">
                <a:latin typeface="Calibri "/>
              </a:rPr>
              <a:t>Øverland</a:t>
            </a:r>
            <a:r>
              <a:rPr lang="nb-NO" sz="4000" b="1" dirty="0">
                <a:latin typeface="Calibri "/>
              </a:rPr>
              <a:t> hadde </a:t>
            </a:r>
            <a:r>
              <a:rPr sz="4000" b="1" dirty="0" err="1">
                <a:latin typeface="Calibri "/>
              </a:rPr>
              <a:t>til</a:t>
            </a:r>
            <a:r>
              <a:rPr sz="4000" b="1" dirty="0">
                <a:latin typeface="Calibri "/>
              </a:rPr>
              <a:t> språket?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lang="nb-NO" dirty="0">
                <a:solidFill>
                  <a:srgbClr val="7030A0"/>
                </a:solidFill>
              </a:rPr>
              <a:t>«Velg et </a:t>
            </a:r>
            <a:r>
              <a:rPr lang="nb-NO" dirty="0" err="1">
                <a:solidFill>
                  <a:srgbClr val="7030A0"/>
                </a:solidFill>
              </a:rPr>
              <a:t>sprog</a:t>
            </a:r>
            <a:r>
              <a:rPr lang="nb-NO" dirty="0">
                <a:solidFill>
                  <a:srgbClr val="7030A0"/>
                </a:solidFill>
              </a:rPr>
              <a:t> – gjerne landsmål! Bruk det da med omtanke! Smi det sterkt, slip det skarpt, puss det blankt! Bruk det, så det blir smidig! Tenk det, så det blir klart! Føl det så det blir varmt, rikt og vakkert! La det synge!»</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CD15F8D0-DD2C-382D-32A9-05C9CC9BF643}"/>
              </a:ext>
            </a:extLst>
          </p:cNvPr>
          <p:cNvPicPr>
            <a:picLocks noChangeAspect="1"/>
          </p:cNvPicPr>
          <p:nvPr/>
        </p:nvPicPr>
        <p:blipFill>
          <a:blip r:embed="rId4"/>
          <a:stretch>
            <a:fillRect/>
          </a:stretch>
        </p:blipFill>
        <p:spPr>
          <a:xfrm>
            <a:off x="5162419" y="3517900"/>
            <a:ext cx="1867161" cy="2314898"/>
          </a:xfrm>
          <a:prstGeom prst="rect">
            <a:avLst/>
          </a:prstGeom>
        </p:spPr>
      </p:pic>
    </p:spTree>
    <p:extLst>
      <p:ext uri="{BB962C8B-B14F-4D97-AF65-F5344CB8AC3E}">
        <p14:creationId xmlns:p14="http://schemas.microsoft.com/office/powerpoint/2010/main" val="62071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Kva meiner Øverland her?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690688"/>
            <a:ext cx="10515600" cy="4351338"/>
          </a:xfrm>
        </p:spPr>
        <p:txBody>
          <a:bodyPr/>
          <a:lstStyle/>
          <a:p>
            <a:r>
              <a:rPr lang="nb-NO" dirty="0">
                <a:solidFill>
                  <a:srgbClr val="7030A0"/>
                </a:solidFill>
              </a:rPr>
              <a:t>«Skal vi fortsatt strides om </a:t>
            </a:r>
            <a:r>
              <a:rPr lang="nb-NO" dirty="0" err="1">
                <a:solidFill>
                  <a:srgbClr val="7030A0"/>
                </a:solidFill>
              </a:rPr>
              <a:t>sprogene</a:t>
            </a:r>
            <a:r>
              <a:rPr lang="nb-NO" dirty="0">
                <a:solidFill>
                  <a:srgbClr val="7030A0"/>
                </a:solidFill>
              </a:rPr>
              <a:t> her i landet, da bør vi tenke på de verdier vi setter på spill, og hva vi vinner ved å kaste dem fra oss. Kan hende vi også bør vise litt respekt – både for oss selv, så vi ikke nedlater oss til å bruke skammelige lovknep mot hverandre – og litt respekt for en ærlig motstander.»</a:t>
            </a:r>
          </a:p>
          <a:p>
            <a:endParaRPr lang="nb-NO" dirty="0"/>
          </a:p>
          <a:p>
            <a:r>
              <a:rPr dirty="0" err="1"/>
              <a:t>Kva</a:t>
            </a:r>
            <a:r>
              <a:rPr dirty="0"/>
              <a:t> verdiar kan det vere snakk om? </a:t>
            </a:r>
          </a:p>
          <a:p>
            <a:r>
              <a:rPr dirty="0"/>
              <a:t>Kva meiner han med at ein ikkje skal bruke «skammelege lovknep mot kvarandre»?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87D9E-AA25-1D57-5496-721BCFAC9C6E}"/>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DFEC95E1-2634-C6C0-DDE9-CB8985218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Snakkeboble: oval 3">
            <a:extLst>
              <a:ext uri="{FF2B5EF4-FFF2-40B4-BE49-F238E27FC236}">
                <a16:creationId xmlns:a16="http://schemas.microsoft.com/office/drawing/2014/main" id="{E24DDA0C-0970-DFBE-FE29-1B9AD2C26864}"/>
              </a:ext>
            </a:extLst>
          </p:cNvPr>
          <p:cNvSpPr/>
          <p:nvPr/>
        </p:nvSpPr>
        <p:spPr>
          <a:xfrm>
            <a:off x="2989006" y="1380972"/>
            <a:ext cx="6086168" cy="3431458"/>
          </a:xfrm>
          <a:prstGeom prst="wedgeEllipseCallout">
            <a:avLst/>
          </a:prstGeom>
          <a:solidFill>
            <a:srgbClr val="DAAA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3600" b="1" dirty="0"/>
              <a:t>Stopp opp og noter det du har fått med deg så langt!</a:t>
            </a:r>
          </a:p>
        </p:txBody>
      </p:sp>
    </p:spTree>
    <p:extLst>
      <p:ext uri="{BB962C8B-B14F-4D97-AF65-F5344CB8AC3E}">
        <p14:creationId xmlns:p14="http://schemas.microsoft.com/office/powerpoint/2010/main" val="77233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Kva språksyn kjem fram i </a:t>
            </a:r>
            <a:r>
              <a:rPr lang="nb-NO" sz="4000" b="1" dirty="0">
                <a:latin typeface="Calibri "/>
              </a:rPr>
              <a:t>teksten til </a:t>
            </a:r>
            <a:r>
              <a:rPr sz="4000" b="1" dirty="0" err="1">
                <a:latin typeface="Calibri "/>
              </a:rPr>
              <a:t>Øverland</a:t>
            </a:r>
            <a:r>
              <a:rPr sz="4000" b="1" dirty="0">
                <a:latin typeface="Calibri "/>
              </a:rPr>
              <a:t>?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5D7378BB-16FE-15DC-5758-A4B2FA024BEA}"/>
              </a:ext>
            </a:extLst>
          </p:cNvPr>
          <p:cNvPicPr>
            <a:picLocks noChangeAspect="1"/>
          </p:cNvPicPr>
          <p:nvPr/>
        </p:nvPicPr>
        <p:blipFill rotWithShape="1">
          <a:blip r:embed="rId4"/>
          <a:srcRect b="21792"/>
          <a:stretch/>
        </p:blipFill>
        <p:spPr>
          <a:xfrm>
            <a:off x="1438788" y="2068474"/>
            <a:ext cx="3574817" cy="3002014"/>
          </a:xfrm>
          <a:prstGeom prst="rect">
            <a:avLst/>
          </a:prstGeom>
          <a:noFill/>
        </p:spPr>
      </p:pic>
      <p:sp>
        <p:nvSpPr>
          <p:cNvPr id="5" name="Snakkeboble: oval 4">
            <a:extLst>
              <a:ext uri="{FF2B5EF4-FFF2-40B4-BE49-F238E27FC236}">
                <a16:creationId xmlns:a16="http://schemas.microsoft.com/office/drawing/2014/main" id="{9488B839-81B7-A5D1-4C2B-BB1EEE6EFA58}"/>
              </a:ext>
            </a:extLst>
          </p:cNvPr>
          <p:cNvSpPr/>
          <p:nvPr/>
        </p:nvSpPr>
        <p:spPr>
          <a:xfrm>
            <a:off x="6420083" y="1976386"/>
            <a:ext cx="3981217" cy="3190888"/>
          </a:xfrm>
          <a:prstGeom prst="wedgeEllipseCallout">
            <a:avLst>
              <a:gd name="adj1" fmla="val -78467"/>
              <a:gd name="adj2" fmla="val -2944"/>
            </a:avLst>
          </a:prstGeom>
          <a:solidFill>
            <a:srgbClr val="5292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4000" dirty="0"/>
              <a:t>Jeg mener at det norske </a:t>
            </a:r>
            <a:r>
              <a:rPr lang="nb-NO" sz="4000" dirty="0" err="1"/>
              <a:t>sprog</a:t>
            </a:r>
            <a:r>
              <a:rPr sz="4000" dirty="0"/>
              <a:t>….. </a:t>
            </a:r>
          </a:p>
        </p:txBody>
      </p:sp>
    </p:spTree>
    <p:extLst>
      <p:ext uri="{BB962C8B-B14F-4D97-AF65-F5344CB8AC3E}">
        <p14:creationId xmlns:p14="http://schemas.microsoft.com/office/powerpoint/2010/main" val="63123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Fin</a:t>
            </a:r>
            <a:r>
              <a:rPr lang="nb-NO" sz="4000" b="1" dirty="0" err="1">
                <a:latin typeface="Calibri "/>
              </a:rPr>
              <a:t>st</a:t>
            </a:r>
            <a:r>
              <a:rPr sz="4000" b="1" dirty="0">
                <a:latin typeface="Calibri "/>
              </a:rPr>
              <a:t> </a:t>
            </a:r>
            <a:r>
              <a:rPr sz="4000" b="1" dirty="0" err="1">
                <a:latin typeface="Calibri "/>
              </a:rPr>
              <a:t>riksmål</a:t>
            </a:r>
            <a:r>
              <a:rPr sz="4000" b="1" dirty="0">
                <a:latin typeface="Calibri "/>
              </a:rPr>
              <a:t> i dag?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903412"/>
            <a:ext cx="4648200" cy="4351338"/>
          </a:xfrm>
        </p:spPr>
        <p:txBody>
          <a:bodyPr/>
          <a:lstStyle/>
          <a:p>
            <a:r>
              <a:rPr dirty="0"/>
              <a:t>Kva er forholdet mellom riksmål og bokmål i dag? </a:t>
            </a:r>
          </a:p>
          <a:p>
            <a:endParaRPr sz="1000" dirty="0"/>
          </a:p>
          <a:p>
            <a:r>
              <a:rPr dirty="0"/>
              <a:t>Kva meiner Riksmålsforbundet? </a:t>
            </a:r>
          </a:p>
          <a:p>
            <a:pPr marL="0" indent="0">
              <a:buNone/>
            </a:pPr>
            <a:r>
              <a:rPr dirty="0"/>
              <a:t>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2A4A9761-DE37-A2EA-5BBD-340D3053F3CA}"/>
              </a:ext>
            </a:extLst>
          </p:cNvPr>
          <p:cNvPicPr>
            <a:picLocks noChangeAspect="1"/>
          </p:cNvPicPr>
          <p:nvPr/>
        </p:nvPicPr>
        <p:blipFill>
          <a:blip r:embed="rId4"/>
          <a:stretch>
            <a:fillRect/>
          </a:stretch>
        </p:blipFill>
        <p:spPr>
          <a:xfrm>
            <a:off x="5881551" y="-504"/>
            <a:ext cx="6310449" cy="6467979"/>
          </a:xfrm>
          <a:prstGeom prst="rect">
            <a:avLst/>
          </a:prstGeom>
        </p:spPr>
      </p:pic>
    </p:spTree>
    <p:extLst>
      <p:ext uri="{BB962C8B-B14F-4D97-AF65-F5344CB8AC3E}">
        <p14:creationId xmlns:p14="http://schemas.microsoft.com/office/powerpoint/2010/main" val="33918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2B88-C04C-1DA8-3D6D-539C52A6097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68EC415-AC9F-5C34-63C3-BE8AF9BCDE00}"/>
              </a:ext>
            </a:extLst>
          </p:cNvPr>
          <p:cNvSpPr>
            <a:spLocks noGrp="1"/>
          </p:cNvSpPr>
          <p:nvPr>
            <p:ph type="title"/>
          </p:nvPr>
        </p:nvSpPr>
        <p:spPr>
          <a:xfrm>
            <a:off x="839788" y="457200"/>
            <a:ext cx="5098896" cy="1600200"/>
          </a:xfrm>
        </p:spPr>
        <p:txBody>
          <a:bodyPr anchor="b">
            <a:normAutofit/>
          </a:bodyPr>
          <a:lstStyle/>
          <a:p>
            <a:r>
              <a:rPr sz="4000" b="1" dirty="0">
                <a:latin typeface="Calibri "/>
              </a:rPr>
              <a:t>Kva lærte du i dag? </a:t>
            </a:r>
          </a:p>
        </p:txBody>
      </p:sp>
      <p:pic>
        <p:nvPicPr>
          <p:cNvPr id="5" name="Bilde 4">
            <a:extLst>
              <a:ext uri="{FF2B5EF4-FFF2-40B4-BE49-F238E27FC236}">
                <a16:creationId xmlns:a16="http://schemas.microsoft.com/office/drawing/2014/main" id="{F00B95E8-7B16-977C-DD4E-6AE4C9B96EAB}"/>
              </a:ext>
            </a:extLst>
          </p:cNvPr>
          <p:cNvPicPr>
            <a:picLocks noChangeAspect="1"/>
          </p:cNvPicPr>
          <p:nvPr/>
        </p:nvPicPr>
        <p:blipFill>
          <a:blip r:embed="rId3"/>
          <a:stretch>
            <a:fillRect/>
          </a:stretch>
        </p:blipFill>
        <p:spPr>
          <a:xfrm>
            <a:off x="6102182" y="1649730"/>
            <a:ext cx="5253205" cy="3020593"/>
          </a:xfrm>
          <a:prstGeom prst="rect">
            <a:avLst/>
          </a:prstGeom>
          <a:noFill/>
        </p:spPr>
      </p:pic>
      <p:sp>
        <p:nvSpPr>
          <p:cNvPr id="3" name="Plassholder for innhold 2">
            <a:extLst>
              <a:ext uri="{FF2B5EF4-FFF2-40B4-BE49-F238E27FC236}">
                <a16:creationId xmlns:a16="http://schemas.microsoft.com/office/drawing/2014/main" id="{F646055D-F463-ABF7-A922-447489F5BD47}"/>
              </a:ext>
            </a:extLst>
          </p:cNvPr>
          <p:cNvSpPr>
            <a:spLocks noGrp="1"/>
          </p:cNvSpPr>
          <p:nvPr>
            <p:ph type="body" sz="half" idx="2"/>
          </p:nvPr>
        </p:nvSpPr>
        <p:spPr>
          <a:xfrm>
            <a:off x="836613" y="2356643"/>
            <a:ext cx="4430633" cy="3811588"/>
          </a:xfrm>
        </p:spPr>
        <p:txBody>
          <a:bodyPr>
            <a:normAutofit/>
          </a:bodyPr>
          <a:lstStyle/>
          <a:p>
            <a:pPr marL="457200" indent="-457200">
              <a:buFont typeface="Arial" panose="020B0604020202020204" pitchFamily="34" charset="0"/>
              <a:buChar char="•"/>
            </a:pPr>
            <a:r>
              <a:rPr lang="nb-NO" sz="2800" dirty="0"/>
              <a:t>Søk på nett i 5 minutt.</a:t>
            </a:r>
          </a:p>
          <a:p>
            <a:pPr marL="457200" indent="-457200">
              <a:buFont typeface="Arial" panose="020B0604020202020204" pitchFamily="34" charset="0"/>
              <a:buChar char="•"/>
            </a:pPr>
            <a:r>
              <a:rPr lang="nb-NO" sz="2800" dirty="0"/>
              <a:t>Oppsummer </a:t>
            </a:r>
            <a:r>
              <a:rPr lang="nb-NO" sz="2800" dirty="0" err="1"/>
              <a:t>saman</a:t>
            </a:r>
            <a:r>
              <a:rPr lang="nb-NO" sz="2800" dirty="0"/>
              <a:t> i klassen.</a:t>
            </a:r>
          </a:p>
          <a:p>
            <a:pPr marL="457200" indent="-457200">
              <a:buFont typeface="Arial" panose="020B0604020202020204" pitchFamily="34" charset="0"/>
              <a:buChar char="•"/>
            </a:pPr>
            <a:r>
              <a:rPr lang="nb-NO" sz="2800" dirty="0"/>
              <a:t>Skriv ned det du har fått med deg </a:t>
            </a:r>
            <a:r>
              <a:rPr lang="nb-NO" sz="2800" dirty="0" err="1"/>
              <a:t>frå</a:t>
            </a:r>
            <a:r>
              <a:rPr lang="nb-NO" sz="2800" dirty="0"/>
              <a:t> timen, </a:t>
            </a:r>
            <a:r>
              <a:rPr sz="2800" dirty="0"/>
              <a:t>med nokre setningar for deg </a:t>
            </a:r>
            <a:r>
              <a:rPr sz="2800" dirty="0" err="1"/>
              <a:t>sjølv</a:t>
            </a:r>
            <a:r>
              <a:rPr lang="nb-NO" sz="2800" dirty="0"/>
              <a:t>.</a:t>
            </a:r>
            <a:r>
              <a:rPr sz="2800" dirty="0"/>
              <a:t> </a:t>
            </a:r>
            <a:r>
              <a:rPr lang="nb-NO" sz="2800" dirty="0">
                <a:sym typeface="Wingdings" panose="05000000000000000000" pitchFamily="2" charset="2"/>
              </a:rPr>
              <a:t></a:t>
            </a:r>
            <a:endParaRPr sz="2800" dirty="0"/>
          </a:p>
          <a:p>
            <a:pPr marL="0" indent="0">
              <a:buNone/>
            </a:pPr>
            <a:r>
              <a:rPr dirty="0"/>
              <a:t> </a:t>
            </a:r>
          </a:p>
        </p:txBody>
      </p:sp>
      <p:pic>
        <p:nvPicPr>
          <p:cNvPr id="6146" name="Picture 2">
            <a:extLst>
              <a:ext uri="{FF2B5EF4-FFF2-40B4-BE49-F238E27FC236}">
                <a16:creationId xmlns:a16="http://schemas.microsoft.com/office/drawing/2014/main" id="{E1E85C53-4313-7921-A70F-D9FE59C01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8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4D71EC5-242D-5D5C-D82B-B37943DA32E0}"/>
              </a:ext>
            </a:extLst>
          </p:cNvPr>
          <p:cNvSpPr>
            <a:spLocks noGrp="1"/>
          </p:cNvSpPr>
          <p:nvPr>
            <p:ph type="title"/>
          </p:nvPr>
        </p:nvSpPr>
        <p:spPr>
          <a:xfrm>
            <a:off x="838200" y="1090613"/>
            <a:ext cx="10515600" cy="1325563"/>
          </a:xfrm>
        </p:spPr>
        <p:txBody>
          <a:bodyPr anchor="ctr">
            <a:normAutofit/>
          </a:bodyPr>
          <a:lstStyle/>
          <a:p>
            <a:r>
              <a:rPr sz="4000" b="1" dirty="0">
                <a:latin typeface="+mn-lt"/>
              </a:rPr>
              <a:t>Bokmål og riksmål</a:t>
            </a:r>
          </a:p>
        </p:txBody>
      </p:sp>
      <p:sp>
        <p:nvSpPr>
          <p:cNvPr id="5" name="Undertittel 4">
            <a:extLst>
              <a:ext uri="{FF2B5EF4-FFF2-40B4-BE49-F238E27FC236}">
                <a16:creationId xmlns:a16="http://schemas.microsoft.com/office/drawing/2014/main" id="{146248ED-3996-48A7-EB5C-19BCC6E314A2}"/>
              </a:ext>
            </a:extLst>
          </p:cNvPr>
          <p:cNvSpPr>
            <a:spLocks noGrp="1"/>
          </p:cNvSpPr>
          <p:nvPr>
            <p:ph sz="half" idx="1"/>
          </p:nvPr>
        </p:nvSpPr>
        <p:spPr>
          <a:xfrm>
            <a:off x="838200" y="2433031"/>
            <a:ext cx="5181600" cy="4351338"/>
          </a:xfrm>
        </p:spPr>
        <p:txBody>
          <a:bodyPr>
            <a:normAutofit/>
          </a:bodyPr>
          <a:lstStyle/>
          <a:p>
            <a:pPr marL="0" indent="0">
              <a:buNone/>
            </a:pPr>
            <a:r>
              <a:rPr dirty="0"/>
              <a:t>Om forholdet mellom det radikale og det konservative bokmålet </a:t>
            </a:r>
          </a:p>
        </p:txBody>
      </p:sp>
      <p:pic>
        <p:nvPicPr>
          <p:cNvPr id="3" name="Bilde 2">
            <a:extLst>
              <a:ext uri="{FF2B5EF4-FFF2-40B4-BE49-F238E27FC236}">
                <a16:creationId xmlns:a16="http://schemas.microsoft.com/office/drawing/2014/main" id="{B1B6405F-A11E-BBBD-9C4A-CFB02391EB20}"/>
              </a:ext>
            </a:extLst>
          </p:cNvPr>
          <p:cNvPicPr>
            <a:picLocks noChangeAspect="1"/>
          </p:cNvPicPr>
          <p:nvPr/>
        </p:nvPicPr>
        <p:blipFill>
          <a:blip r:embed="rId3"/>
          <a:stretch>
            <a:fillRect/>
          </a:stretch>
        </p:blipFill>
        <p:spPr>
          <a:xfrm>
            <a:off x="7344210" y="-61536"/>
            <a:ext cx="4847790" cy="6529011"/>
          </a:xfrm>
          <a:prstGeom prst="rect">
            <a:avLst/>
          </a:prstGeom>
          <a:noFill/>
        </p:spPr>
      </p:pic>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6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9788" y="365125"/>
            <a:ext cx="10515600" cy="1325563"/>
          </a:xfrm>
        </p:spPr>
        <p:txBody>
          <a:bodyPr anchor="ctr">
            <a:normAutofit/>
          </a:bodyPr>
          <a:lstStyle/>
          <a:p>
            <a:r>
              <a:rPr sz="4000" b="1" dirty="0">
                <a:latin typeface="Calibri "/>
              </a:rPr>
              <a:t>Refleksjon før vi startar</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sz="half" idx="2"/>
          </p:nvPr>
        </p:nvSpPr>
        <p:spPr>
          <a:xfrm>
            <a:off x="839788" y="1819275"/>
            <a:ext cx="5157787" cy="3684588"/>
          </a:xfrm>
        </p:spPr>
        <p:txBody>
          <a:bodyPr>
            <a:normAutofit/>
          </a:bodyPr>
          <a:lstStyle/>
          <a:p>
            <a:pPr marL="457200" indent="-457200">
              <a:buFont typeface="Arial" panose="020B0604020202020204" pitchFamily="34" charset="0"/>
              <a:buChar char="•"/>
            </a:pPr>
            <a:r>
              <a:rPr sz="2400" dirty="0"/>
              <a:t>Har du lagt merke til at det er variasjon </a:t>
            </a:r>
            <a:r>
              <a:rPr sz="2400" dirty="0" err="1"/>
              <a:t>også</a:t>
            </a:r>
            <a:r>
              <a:rPr sz="2400" dirty="0"/>
              <a:t> </a:t>
            </a:r>
            <a:r>
              <a:rPr sz="2400" dirty="0" err="1"/>
              <a:t>innan</a:t>
            </a:r>
            <a:r>
              <a:rPr sz="2400" dirty="0"/>
              <a:t> bokmålet? Det er </a:t>
            </a:r>
            <a:r>
              <a:rPr lang="nb-NO" sz="2400" dirty="0"/>
              <a:t>for eksempel </a:t>
            </a:r>
            <a:r>
              <a:rPr sz="2400" dirty="0" err="1"/>
              <a:t>lov</a:t>
            </a:r>
            <a:r>
              <a:rPr sz="2400" dirty="0"/>
              <a:t> å skrive både «ei jente» og «e</a:t>
            </a:r>
            <a:r>
              <a:rPr lang="nb-NO" sz="2400" dirty="0"/>
              <a:t>n</a:t>
            </a:r>
            <a:r>
              <a:rPr sz="2400" dirty="0"/>
              <a:t> jente». Kjem du </a:t>
            </a:r>
            <a:r>
              <a:rPr sz="2400" dirty="0" err="1"/>
              <a:t>på</a:t>
            </a:r>
            <a:r>
              <a:rPr sz="2400" dirty="0"/>
              <a:t> fleire </a:t>
            </a:r>
            <a:r>
              <a:rPr lang="nb-NO" sz="2400" dirty="0"/>
              <a:t>eksempel</a:t>
            </a:r>
            <a:r>
              <a:rPr sz="2400" dirty="0"/>
              <a:t>? </a:t>
            </a:r>
          </a:p>
          <a:p>
            <a:pPr marL="457200" indent="-457200">
              <a:buFont typeface="Arial" panose="020B0604020202020204" pitchFamily="34" charset="0"/>
              <a:buChar char="•"/>
            </a:pPr>
            <a:r>
              <a:rPr sz="2400" dirty="0" err="1"/>
              <a:t>Kva</a:t>
            </a:r>
            <a:r>
              <a:rPr sz="2400" dirty="0"/>
              <a:t> </a:t>
            </a:r>
            <a:r>
              <a:rPr lang="nb-NO" sz="2400" dirty="0"/>
              <a:t>assosierer</a:t>
            </a:r>
            <a:r>
              <a:rPr sz="2400" dirty="0"/>
              <a:t> du </a:t>
            </a:r>
            <a:r>
              <a:rPr lang="nb-NO" sz="2400" dirty="0"/>
              <a:t>med</a:t>
            </a:r>
            <a:r>
              <a:rPr sz="2400" dirty="0"/>
              <a:t> omgrepa RIKSMÅL og BOKMÅL?</a:t>
            </a:r>
          </a:p>
          <a:p>
            <a:pPr marL="457200" indent="-457200">
              <a:buFont typeface="Arial" panose="020B0604020202020204" pitchFamily="34" charset="0"/>
              <a:buChar char="•"/>
            </a:pPr>
            <a:r>
              <a:rPr sz="2400" dirty="0"/>
              <a:t>Diskuter!</a:t>
            </a:r>
          </a:p>
        </p:txBody>
      </p:sp>
      <p:pic>
        <p:nvPicPr>
          <p:cNvPr id="5" name="Bilde 4">
            <a:extLst>
              <a:ext uri="{FF2B5EF4-FFF2-40B4-BE49-F238E27FC236}">
                <a16:creationId xmlns:a16="http://schemas.microsoft.com/office/drawing/2014/main" id="{DCAEF5C2-D446-1BAE-E1B4-3EF0E67E878D}"/>
              </a:ext>
            </a:extLst>
          </p:cNvPr>
          <p:cNvPicPr>
            <a:picLocks noChangeAspect="1"/>
          </p:cNvPicPr>
          <p:nvPr/>
        </p:nvPicPr>
        <p:blipFill rotWithShape="1">
          <a:blip r:embed="rId3"/>
          <a:srcRect r="827" b="1"/>
          <a:stretch/>
        </p:blipFill>
        <p:spPr>
          <a:xfrm>
            <a:off x="6194427" y="1458413"/>
            <a:ext cx="5690821" cy="4045450"/>
          </a:xfrm>
          <a:prstGeom prst="rect">
            <a:avLst/>
          </a:prstGeom>
          <a:noFill/>
        </p:spPr>
      </p:pic>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23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Historikken bak </a:t>
            </a:r>
            <a:br>
              <a:rPr sz="4000" b="1" dirty="0">
                <a:latin typeface="Calibri "/>
              </a:rPr>
            </a:br>
            <a:r>
              <a:rPr sz="4000" b="1" dirty="0">
                <a:latin typeface="Calibri "/>
              </a:rPr>
              <a:t>omgrepa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1" y="1825625"/>
            <a:ext cx="6865306" cy="4351338"/>
          </a:xfrm>
        </p:spPr>
        <p:txBody>
          <a:bodyPr>
            <a:normAutofit/>
          </a:bodyPr>
          <a:lstStyle/>
          <a:p>
            <a:r>
              <a:rPr sz="2400" b="1" dirty="0"/>
              <a:t>1800-talet: </a:t>
            </a:r>
            <a:r>
              <a:rPr sz="2400" dirty="0"/>
              <a:t>Skriftspråket i Noreg </a:t>
            </a:r>
            <a:br>
              <a:rPr sz="2400" dirty="0"/>
            </a:br>
            <a:r>
              <a:rPr sz="2400" dirty="0"/>
              <a:t>var identisk med dansk, men ein </a:t>
            </a:r>
            <a:br>
              <a:rPr sz="2400" dirty="0"/>
            </a:br>
            <a:r>
              <a:rPr sz="2400" dirty="0"/>
              <a:t>kalla det </a:t>
            </a:r>
            <a:r>
              <a:rPr sz="2400" b="1" i="1" dirty="0" err="1"/>
              <a:t>bogmaal </a:t>
            </a:r>
            <a:r>
              <a:rPr sz="2400" dirty="0"/>
              <a:t>eller </a:t>
            </a:r>
            <a:r>
              <a:rPr sz="2400" b="1" i="1" dirty="0" err="1"/>
              <a:t>bogsprog</a:t>
            </a:r>
            <a:r>
              <a:rPr sz="2400" b="1" i="1" dirty="0"/>
              <a:t>.</a:t>
            </a:r>
            <a:br>
              <a:rPr sz="2400" b="1" i="1" dirty="0"/>
            </a:br>
            <a:endParaRPr sz="2400" b="1" i="1" dirty="0"/>
          </a:p>
          <a:p>
            <a:r>
              <a:rPr sz="2400" b="1" dirty="0"/>
              <a:t>1907: </a:t>
            </a:r>
            <a:r>
              <a:rPr sz="2400" dirty="0"/>
              <a:t>Ein </a:t>
            </a:r>
            <a:r>
              <a:rPr sz="2400" dirty="0" err="1"/>
              <a:t>gjennomfører</a:t>
            </a:r>
            <a:r>
              <a:rPr sz="2400" dirty="0"/>
              <a:t> </a:t>
            </a:r>
            <a:r>
              <a:rPr sz="2400" dirty="0" err="1"/>
              <a:t>ei</a:t>
            </a:r>
            <a:r>
              <a:rPr sz="2400" dirty="0"/>
              <a:t> </a:t>
            </a:r>
            <a:br>
              <a:rPr sz="2400" dirty="0"/>
            </a:br>
            <a:r>
              <a:rPr sz="2400" dirty="0"/>
              <a:t>rettskrivingsreform. Frå no av </a:t>
            </a:r>
            <a:br>
              <a:rPr sz="2400" dirty="0"/>
            </a:br>
            <a:r>
              <a:rPr sz="2400" dirty="0"/>
              <a:t>bruker ein </a:t>
            </a:r>
            <a:r>
              <a:rPr sz="2400" dirty="0" err="1"/>
              <a:t>begepet </a:t>
            </a:r>
            <a:r>
              <a:rPr sz="2400" b="1" i="1" dirty="0"/>
              <a:t>riksmål.</a:t>
            </a:r>
            <a:br>
              <a:rPr sz="2400" b="1" i="1" dirty="0"/>
            </a:br>
            <a:endParaRPr sz="2400" b="1" i="1" dirty="0"/>
          </a:p>
          <a:p>
            <a:r>
              <a:rPr sz="2400" b="1" dirty="0"/>
              <a:t>1929: </a:t>
            </a:r>
            <a:r>
              <a:rPr sz="2400" dirty="0"/>
              <a:t>Ein vedtek at ein skal </a:t>
            </a:r>
            <a:r>
              <a:rPr sz="2400" dirty="0" err="1"/>
              <a:t>bruke</a:t>
            </a:r>
            <a:r>
              <a:rPr sz="2400" dirty="0"/>
              <a:t> </a:t>
            </a:r>
            <a:r>
              <a:rPr lang="nb-NO" sz="2400" dirty="0"/>
              <a:t>omgrepet</a:t>
            </a:r>
            <a:r>
              <a:rPr sz="2400" dirty="0"/>
              <a:t> </a:t>
            </a:r>
            <a:r>
              <a:rPr sz="2400" b="1" i="1" dirty="0"/>
              <a:t>bokmål </a:t>
            </a:r>
            <a:r>
              <a:rPr sz="2400" dirty="0"/>
              <a:t>om det skriftspråket som </a:t>
            </a:r>
            <a:r>
              <a:rPr sz="2400" dirty="0" err="1"/>
              <a:t>stammar</a:t>
            </a:r>
            <a:r>
              <a:rPr sz="2400" dirty="0"/>
              <a:t> </a:t>
            </a:r>
            <a:r>
              <a:rPr sz="2400" dirty="0" err="1"/>
              <a:t>frå</a:t>
            </a:r>
            <a:r>
              <a:rPr sz="2400" dirty="0"/>
              <a:t> dansk.</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21BA0902-D7BF-75EC-9BAC-3E49ABEADCCF}"/>
              </a:ext>
            </a:extLst>
          </p:cNvPr>
          <p:cNvPicPr>
            <a:picLocks noChangeAspect="1"/>
          </p:cNvPicPr>
          <p:nvPr/>
        </p:nvPicPr>
        <p:blipFill>
          <a:blip r:embed="rId4">
            <a:alphaModFix amt="92000"/>
          </a:blip>
          <a:srcRect l="6858" t="22632" r="7807"/>
          <a:stretch/>
        </p:blipFill>
        <p:spPr>
          <a:xfrm>
            <a:off x="5530791" y="253359"/>
            <a:ext cx="6410689" cy="4045907"/>
          </a:xfrm>
          <a:prstGeom prst="rect">
            <a:avLst/>
          </a:prstGeom>
        </p:spPr>
      </p:pic>
    </p:spTree>
    <p:extLst>
      <p:ext uri="{BB962C8B-B14F-4D97-AF65-F5344CB8AC3E}">
        <p14:creationId xmlns:p14="http://schemas.microsoft.com/office/powerpoint/2010/main" val="323379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Kva er greia med bokmål og riksmål?</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b="1" i="1" dirty="0" err="1"/>
              <a:t>Bokmålet</a:t>
            </a:r>
            <a:r>
              <a:rPr b="1" i="1" dirty="0"/>
              <a:t> </a:t>
            </a:r>
            <a:r>
              <a:rPr lang="nb-NO" dirty="0"/>
              <a:t>blei</a:t>
            </a:r>
            <a:r>
              <a:rPr dirty="0"/>
              <a:t> meir radikalt etter rettskrivingsreforma i 1938. Ein tok inn «folkelege» former </a:t>
            </a:r>
            <a:r>
              <a:rPr dirty="0" err="1"/>
              <a:t>frå</a:t>
            </a:r>
            <a:r>
              <a:rPr dirty="0"/>
              <a:t> </a:t>
            </a:r>
            <a:r>
              <a:rPr dirty="0" err="1"/>
              <a:t>bydialektane</a:t>
            </a:r>
            <a:r>
              <a:rPr dirty="0"/>
              <a:t> og </a:t>
            </a:r>
            <a:r>
              <a:rPr dirty="0" err="1"/>
              <a:t>bygdedialektane</a:t>
            </a:r>
            <a:r>
              <a:rPr dirty="0"/>
              <a:t> på Austlandet: </a:t>
            </a:r>
          </a:p>
          <a:p>
            <a:pPr lvl="1"/>
            <a:r>
              <a:rPr dirty="0"/>
              <a:t>a-endingar i ord som </a:t>
            </a:r>
            <a:r>
              <a:rPr i="1" dirty="0"/>
              <a:t>sola, boka, sykla, dansa</a:t>
            </a:r>
          </a:p>
          <a:p>
            <a:pPr lvl="1"/>
            <a:r>
              <a:rPr dirty="0"/>
              <a:t>diftongar i ord som </a:t>
            </a:r>
            <a:r>
              <a:rPr i="1" dirty="0"/>
              <a:t>graut, stein</a:t>
            </a:r>
          </a:p>
          <a:p>
            <a:r>
              <a:rPr dirty="0"/>
              <a:t>Målet var å lage eit felles skriftspråk, </a:t>
            </a:r>
            <a:r>
              <a:rPr b="1" i="1" dirty="0"/>
              <a:t>samnorsk</a:t>
            </a:r>
            <a:r>
              <a:rPr dirty="0"/>
              <a:t>. </a:t>
            </a:r>
          </a:p>
          <a:p>
            <a:r>
              <a:rPr dirty="0"/>
              <a:t>Mange reagerte på dette og ønskte seg tilbake </a:t>
            </a:r>
            <a:r>
              <a:rPr dirty="0" err="1"/>
              <a:t>til</a:t>
            </a:r>
            <a:r>
              <a:rPr dirty="0"/>
              <a:t> </a:t>
            </a:r>
            <a:r>
              <a:rPr b="1" i="1" dirty="0" err="1"/>
              <a:t>riksmålet</a:t>
            </a:r>
            <a:r>
              <a:rPr lang="nb-NO" dirty="0"/>
              <a:t>, som</a:t>
            </a:r>
            <a:r>
              <a:rPr dirty="0"/>
              <a:t> </a:t>
            </a:r>
            <a:r>
              <a:rPr lang="nb-NO" dirty="0"/>
              <a:t>vi</a:t>
            </a:r>
            <a:r>
              <a:rPr dirty="0"/>
              <a:t> altså kalla språket før 1929. Det var eit meir konservativt språk, og meir likt det danske, som det utvikla seg frå. </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04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D330F2E-EBF9-5C35-41D6-C85AB1D06821}"/>
              </a:ext>
            </a:extLst>
          </p:cNvPr>
          <p:cNvSpPr>
            <a:spLocks noGrp="1"/>
          </p:cNvSpPr>
          <p:nvPr>
            <p:ph type="title"/>
          </p:nvPr>
        </p:nvSpPr>
        <p:spPr>
          <a:xfrm>
            <a:off x="838200" y="365125"/>
            <a:ext cx="10515600" cy="1325563"/>
          </a:xfrm>
        </p:spPr>
        <p:txBody>
          <a:bodyPr anchor="ctr">
            <a:normAutofit/>
          </a:bodyPr>
          <a:lstStyle/>
          <a:p>
            <a:r>
              <a:rPr sz="4000" b="1" dirty="0">
                <a:latin typeface="Calibri "/>
              </a:rPr>
              <a:t>Arnulf Øverland: talsmann for riksmålet </a:t>
            </a:r>
          </a:p>
        </p:txBody>
      </p:sp>
      <p:pic>
        <p:nvPicPr>
          <p:cNvPr id="3" name="Bilde 2">
            <a:extLst>
              <a:ext uri="{FF2B5EF4-FFF2-40B4-BE49-F238E27FC236}">
                <a16:creationId xmlns:a16="http://schemas.microsoft.com/office/drawing/2014/main" id="{DDDC8BA6-4413-56F5-6B7D-337602D1BC0C}"/>
              </a:ext>
            </a:extLst>
          </p:cNvPr>
          <p:cNvPicPr>
            <a:picLocks noChangeAspect="1"/>
          </p:cNvPicPr>
          <p:nvPr/>
        </p:nvPicPr>
        <p:blipFill rotWithShape="1">
          <a:blip r:embed="rId3"/>
          <a:srcRect b="21792"/>
          <a:stretch/>
        </p:blipFill>
        <p:spPr>
          <a:xfrm>
            <a:off x="950934" y="1927993"/>
            <a:ext cx="3574817" cy="3002014"/>
          </a:xfrm>
          <a:prstGeom prst="rect">
            <a:avLst/>
          </a:prstGeom>
          <a:noFill/>
        </p:spPr>
      </p:pic>
      <p:sp>
        <p:nvSpPr>
          <p:cNvPr id="5" name="Plassholder for innhold 4">
            <a:extLst>
              <a:ext uri="{FF2B5EF4-FFF2-40B4-BE49-F238E27FC236}">
                <a16:creationId xmlns:a16="http://schemas.microsoft.com/office/drawing/2014/main" id="{4022EAE5-8327-F926-04DC-9C0E77D41FCA}"/>
              </a:ext>
            </a:extLst>
          </p:cNvPr>
          <p:cNvSpPr>
            <a:spLocks noGrp="1"/>
          </p:cNvSpPr>
          <p:nvPr>
            <p:ph sz="half" idx="2"/>
          </p:nvPr>
        </p:nvSpPr>
        <p:spPr>
          <a:xfrm>
            <a:off x="4729316" y="1825625"/>
            <a:ext cx="7132832" cy="4351338"/>
          </a:xfrm>
        </p:spPr>
        <p:txBody>
          <a:bodyPr>
            <a:normAutofit/>
          </a:bodyPr>
          <a:lstStyle/>
          <a:p>
            <a:r>
              <a:rPr sz="2400" dirty="0"/>
              <a:t>Øverland var diktar. </a:t>
            </a:r>
          </a:p>
          <a:p>
            <a:r>
              <a:rPr sz="2400" dirty="0"/>
              <a:t>Han var kulturradikal (høyrde til på venstresida).</a:t>
            </a:r>
          </a:p>
          <a:p>
            <a:r>
              <a:rPr sz="2400" dirty="0"/>
              <a:t>Han kritiserte mellom anna kristendommen.</a:t>
            </a:r>
          </a:p>
          <a:p>
            <a:r>
              <a:rPr sz="2400" dirty="0"/>
              <a:t>Han var </a:t>
            </a:r>
            <a:r>
              <a:rPr sz="2400" b="1" dirty="0"/>
              <a:t>konservativ </a:t>
            </a:r>
            <a:r>
              <a:rPr sz="2400" dirty="0"/>
              <a:t>språkleg, og ein sterk motstandar av samnorskpolitikken.</a:t>
            </a:r>
          </a:p>
          <a:p>
            <a:r>
              <a:rPr sz="2400" dirty="0"/>
              <a:t>Han meinte at bokmålet var for radikalt, og argumenterte for riksmålet.</a:t>
            </a:r>
          </a:p>
          <a:p>
            <a:r>
              <a:rPr sz="2400" dirty="0"/>
              <a:t>Han var leiar av Riksmålsforbundet frå 1947–1956.</a:t>
            </a:r>
          </a:p>
        </p:txBody>
      </p:sp>
      <p:pic>
        <p:nvPicPr>
          <p:cNvPr id="1026" name="Picture 2">
            <a:extLst>
              <a:ext uri="{FF2B5EF4-FFF2-40B4-BE49-F238E27FC236}">
                <a16:creationId xmlns:a16="http://schemas.microsoft.com/office/drawing/2014/main" id="{B388543B-7E88-4466-88FE-1E1C8B1D2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Snakkeboble: oval 3">
            <a:extLst>
              <a:ext uri="{FF2B5EF4-FFF2-40B4-BE49-F238E27FC236}">
                <a16:creationId xmlns:a16="http://schemas.microsoft.com/office/drawing/2014/main" id="{E60C30DF-4786-EEAC-64E9-C0827268A34A}"/>
              </a:ext>
            </a:extLst>
          </p:cNvPr>
          <p:cNvSpPr/>
          <p:nvPr/>
        </p:nvSpPr>
        <p:spPr>
          <a:xfrm>
            <a:off x="2989006" y="1380972"/>
            <a:ext cx="6086168" cy="3431458"/>
          </a:xfrm>
          <a:prstGeom prst="wedgeEllipseCallout">
            <a:avLst/>
          </a:prstGeom>
          <a:solidFill>
            <a:srgbClr val="D399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3200" b="1" dirty="0"/>
              <a:t>Stopp opp og noter det du har fått med deg så langt!</a:t>
            </a:r>
          </a:p>
        </p:txBody>
      </p:sp>
    </p:spTree>
    <p:extLst>
      <p:ext uri="{BB962C8B-B14F-4D97-AF65-F5344CB8AC3E}">
        <p14:creationId xmlns:p14="http://schemas.microsoft.com/office/powerpoint/2010/main" val="23220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a:xfrm>
            <a:off x="839788" y="457200"/>
            <a:ext cx="3932237" cy="1600200"/>
          </a:xfrm>
        </p:spPr>
        <p:txBody>
          <a:bodyPr anchor="b">
            <a:normAutofit/>
          </a:bodyPr>
          <a:lstStyle/>
          <a:p>
            <a:r>
              <a:rPr b="1" dirty="0">
                <a:latin typeface="Calibri "/>
              </a:rPr>
              <a:t>«</a:t>
            </a:r>
            <a:r>
              <a:rPr lang="nb-NO" b="1" dirty="0">
                <a:latin typeface="Calibri "/>
              </a:rPr>
              <a:t>Bokmålet – et avstumpet landsmål</a:t>
            </a:r>
            <a:r>
              <a:rPr b="1" dirty="0">
                <a:latin typeface="Calibri "/>
              </a:rPr>
              <a:t>»</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type="body" sz="half" idx="2"/>
          </p:nvPr>
        </p:nvSpPr>
        <p:spPr>
          <a:xfrm>
            <a:off x="876142" y="2263848"/>
            <a:ext cx="3932237" cy="3811588"/>
          </a:xfrm>
        </p:spPr>
        <p:txBody>
          <a:bodyPr>
            <a:normAutofit/>
          </a:bodyPr>
          <a:lstStyle/>
          <a:p>
            <a:pPr marL="285750" indent="-285750">
              <a:buFont typeface="Arial" panose="020B0604020202020204" pitchFamily="34" charset="0"/>
              <a:buChar char="•"/>
            </a:pPr>
            <a:r>
              <a:rPr sz="2400" dirty="0"/>
              <a:t>Eit foredrag frå 1949 </a:t>
            </a:r>
          </a:p>
          <a:p>
            <a:pPr marL="285750" indent="-285750">
              <a:buFont typeface="Arial" panose="020B0604020202020204" pitchFamily="34" charset="0"/>
              <a:buChar char="•"/>
            </a:pPr>
            <a:r>
              <a:rPr sz="2400" dirty="0"/>
              <a:t>Sjå side 494 i </a:t>
            </a:r>
            <a:r>
              <a:rPr sz="2400" i="1" dirty="0"/>
              <a:t>Intertekst vg2. </a:t>
            </a:r>
          </a:p>
          <a:p>
            <a:pPr marL="285750" indent="-285750">
              <a:buFont typeface="Arial" panose="020B0604020202020204" pitchFamily="34" charset="0"/>
              <a:buChar char="•"/>
            </a:pPr>
            <a:r>
              <a:rPr sz="2400" dirty="0"/>
              <a:t>Les teksten.</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DF1F80C8-5B1F-7BC8-3120-32A9FA4B2366}"/>
              </a:ext>
            </a:extLst>
          </p:cNvPr>
          <p:cNvPicPr>
            <a:picLocks noChangeAspect="1"/>
          </p:cNvPicPr>
          <p:nvPr/>
        </p:nvPicPr>
        <p:blipFill rotWithShape="1">
          <a:blip r:embed="rId4"/>
          <a:srcRect r="3516" b="-2045"/>
          <a:stretch/>
        </p:blipFill>
        <p:spPr>
          <a:xfrm>
            <a:off x="5611171" y="930654"/>
            <a:ext cx="6020390" cy="4938334"/>
          </a:xfrm>
          <a:prstGeom prst="rect">
            <a:avLst/>
          </a:prstGeom>
        </p:spPr>
      </p:pic>
      <p:sp>
        <p:nvSpPr>
          <p:cNvPr id="8" name="TekstSylinder 7">
            <a:extLst>
              <a:ext uri="{FF2B5EF4-FFF2-40B4-BE49-F238E27FC236}">
                <a16:creationId xmlns:a16="http://schemas.microsoft.com/office/drawing/2014/main" id="{682D9B71-2353-6B24-1ECF-A312F423290E}"/>
              </a:ext>
            </a:extLst>
          </p:cNvPr>
          <p:cNvSpPr txBox="1"/>
          <p:nvPr/>
        </p:nvSpPr>
        <p:spPr>
          <a:xfrm>
            <a:off x="7305368" y="5770253"/>
            <a:ext cx="3549445" cy="276999"/>
          </a:xfrm>
          <a:prstGeom prst="rect">
            <a:avLst/>
          </a:prstGeom>
          <a:noFill/>
        </p:spPr>
        <p:txBody>
          <a:bodyPr wrap="square" rtlCol="0">
            <a:spAutoFit/>
          </a:bodyPr>
          <a:lstStyle/>
          <a:p>
            <a:r>
              <a:rPr sz="1200" dirty="0"/>
              <a:t>Kafé ved Klemetsrud sør for Oslo, 1943</a:t>
            </a:r>
          </a:p>
        </p:txBody>
      </p:sp>
    </p:spTree>
    <p:extLst>
      <p:ext uri="{BB962C8B-B14F-4D97-AF65-F5344CB8AC3E}">
        <p14:creationId xmlns:p14="http://schemas.microsoft.com/office/powerpoint/2010/main" val="298663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5E4337-C499-4603-9A53-956635426EA5}"/>
              </a:ext>
            </a:extLst>
          </p:cNvPr>
          <p:cNvSpPr>
            <a:spLocks noGrp="1"/>
          </p:cNvSpPr>
          <p:nvPr>
            <p:ph type="title"/>
          </p:nvPr>
        </p:nvSpPr>
        <p:spPr/>
        <p:txBody>
          <a:bodyPr>
            <a:normAutofit/>
          </a:bodyPr>
          <a:lstStyle/>
          <a:p>
            <a:r>
              <a:rPr sz="4000" b="1" dirty="0">
                <a:latin typeface="Calibri "/>
              </a:rPr>
              <a:t>Korleis meiner Øverland at språkleg utvikling </a:t>
            </a:r>
            <a:r>
              <a:rPr sz="4000" b="1" dirty="0" err="1">
                <a:latin typeface="Calibri "/>
              </a:rPr>
              <a:t>skal</a:t>
            </a:r>
            <a:r>
              <a:rPr sz="4000" b="1" dirty="0">
                <a:latin typeface="Calibri "/>
              </a:rPr>
              <a:t> </a:t>
            </a:r>
            <a:r>
              <a:rPr lang="nb-NO" sz="4000" b="1" dirty="0">
                <a:latin typeface="Calibri "/>
              </a:rPr>
              <a:t>skje</a:t>
            </a:r>
            <a:r>
              <a:rPr sz="4000" b="1" dirty="0">
                <a:latin typeface="Calibri "/>
              </a:rPr>
              <a:t>? </a:t>
            </a:r>
          </a:p>
        </p:txBody>
      </p:sp>
      <p:sp>
        <p:nvSpPr>
          <p:cNvPr id="3" name="Plassholder for innhold 2">
            <a:extLst>
              <a:ext uri="{FF2B5EF4-FFF2-40B4-BE49-F238E27FC236}">
                <a16:creationId xmlns:a16="http://schemas.microsoft.com/office/drawing/2014/main" id="{D1CC4BDB-C0EE-4901-B96B-A7BBF86BE754}"/>
              </a:ext>
            </a:extLst>
          </p:cNvPr>
          <p:cNvSpPr>
            <a:spLocks noGrp="1"/>
          </p:cNvSpPr>
          <p:nvPr>
            <p:ph idx="1"/>
          </p:nvPr>
        </p:nvSpPr>
        <p:spPr/>
        <p:txBody>
          <a:bodyPr/>
          <a:lstStyle/>
          <a:p>
            <a:r>
              <a:rPr lang="nb-NO" dirty="0">
                <a:solidFill>
                  <a:srgbClr val="7030A0"/>
                </a:solidFill>
              </a:rPr>
              <a:t>«Hvis dette får skje på naturlig vis og uten tvang, da kommer det nye </a:t>
            </a:r>
            <a:r>
              <a:rPr lang="nb-NO" dirty="0" err="1">
                <a:solidFill>
                  <a:srgbClr val="7030A0"/>
                </a:solidFill>
              </a:rPr>
              <a:t>sprog</a:t>
            </a:r>
            <a:r>
              <a:rPr lang="nb-NO" dirty="0">
                <a:solidFill>
                  <a:srgbClr val="7030A0"/>
                </a:solidFill>
              </a:rPr>
              <a:t> til å oppta i seg alle de verdifulle elementer som hvert av de to </a:t>
            </a:r>
            <a:r>
              <a:rPr lang="nb-NO" dirty="0" err="1">
                <a:solidFill>
                  <a:srgbClr val="7030A0"/>
                </a:solidFill>
              </a:rPr>
              <a:t>sprog</a:t>
            </a:r>
            <a:r>
              <a:rPr lang="nb-NO" dirty="0">
                <a:solidFill>
                  <a:srgbClr val="7030A0"/>
                </a:solidFill>
              </a:rPr>
              <a:t> eier.»</a:t>
            </a:r>
          </a:p>
          <a:p>
            <a:r>
              <a:rPr lang="nb-NO" dirty="0">
                <a:solidFill>
                  <a:srgbClr val="7030A0"/>
                </a:solidFill>
              </a:rPr>
              <a:t>«Det som er klart, vakkert, fantasivekkende, uttrykksfullt, smidig, hensiktsmessig og levende, det vil bestå. Det som er tungt, stivt, uklart, unaturlig og </a:t>
            </a:r>
            <a:r>
              <a:rPr lang="nb-NO" dirty="0" err="1">
                <a:solidFill>
                  <a:srgbClr val="7030A0"/>
                </a:solidFill>
              </a:rPr>
              <a:t>opptyltet</a:t>
            </a:r>
            <a:r>
              <a:rPr lang="nb-NO" dirty="0">
                <a:solidFill>
                  <a:srgbClr val="7030A0"/>
                </a:solidFill>
              </a:rPr>
              <a:t>, det vil falle bort – må vi håpe.»</a:t>
            </a:r>
          </a:p>
          <a:p>
            <a:r>
              <a:rPr lang="nb-NO" dirty="0">
                <a:solidFill>
                  <a:srgbClr val="7030A0"/>
                </a:solidFill>
              </a:rPr>
              <a:t>«Men hvis Kirke- og undervisningsdepartementet skal lage et </a:t>
            </a:r>
            <a:r>
              <a:rPr lang="nb-NO" dirty="0" err="1">
                <a:solidFill>
                  <a:srgbClr val="7030A0"/>
                </a:solidFill>
              </a:rPr>
              <a:t>sprog</a:t>
            </a:r>
            <a:r>
              <a:rPr lang="nb-NO" dirty="0">
                <a:solidFill>
                  <a:srgbClr val="7030A0"/>
                </a:solidFill>
              </a:rPr>
              <a:t> til oss, da vil det egne seg til bruk i et galehus – og det er bra, for der kommer vi til å havne».</a:t>
            </a:r>
          </a:p>
        </p:txBody>
      </p:sp>
      <p:pic>
        <p:nvPicPr>
          <p:cNvPr id="2050" name="Picture 2">
            <a:extLst>
              <a:ext uri="{FF2B5EF4-FFF2-40B4-BE49-F238E27FC236}">
                <a16:creationId xmlns:a16="http://schemas.microsoft.com/office/drawing/2014/main" id="{3E00684E-38A6-4FDE-B069-AC0214E14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28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tekstmal" id="{0FFAF3E4-36EC-4D0A-8614-140253E5DDDC}" vid="{8262054B-7C12-415D-961E-754FE95380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Intertekstmal</Template>
  <TotalTime>6758</TotalTime>
  <Words>1723</Words>
  <Application>Microsoft Office PowerPoint</Application>
  <PresentationFormat>Widescreen</PresentationFormat>
  <Paragraphs>158</Paragraphs>
  <Slides>19</Slides>
  <Notes>19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19</vt:i4>
      </vt:variant>
    </vt:vector>
  </HeadingPairs>
  <TitlesOfParts>
    <vt:vector size="26" baseType="lpstr">
      <vt:lpstr>Aptos</vt:lpstr>
      <vt:lpstr>Arial</vt:lpstr>
      <vt:lpstr>Calibri</vt:lpstr>
      <vt:lpstr>Calibri </vt:lpstr>
      <vt:lpstr>Calibri Light</vt:lpstr>
      <vt:lpstr>Wingdings</vt:lpstr>
      <vt:lpstr>Office-tema</vt:lpstr>
      <vt:lpstr>Til læraren</vt:lpstr>
      <vt:lpstr>Bokmål og riksmål</vt:lpstr>
      <vt:lpstr>Refleksjon før vi startar</vt:lpstr>
      <vt:lpstr>Historikken bak  omgrepa </vt:lpstr>
      <vt:lpstr>Kva er greia med bokmål og riksmål?</vt:lpstr>
      <vt:lpstr>Arnulf Øverland: talsmann for riksmålet </vt:lpstr>
      <vt:lpstr>PowerPoint-presentasjon</vt:lpstr>
      <vt:lpstr>«Bokmålet – et avstumpet landsmål»</vt:lpstr>
      <vt:lpstr>Korleis meiner Øverland at språkleg utvikling skal skje? </vt:lpstr>
      <vt:lpstr>Kva meiner Øverland om språket i skulebøkene? </vt:lpstr>
      <vt:lpstr>Dette var foreldreaksjonen</vt:lpstr>
      <vt:lpstr>Formuler Øverland-sitatet med dine eigne ord: </vt:lpstr>
      <vt:lpstr>Kva seier Øverland om landsmålet, altså nynorsken?</vt:lpstr>
      <vt:lpstr>Kva fortel denne ordbruken om forholdet Øverland hadde til språket? </vt:lpstr>
      <vt:lpstr>Kva meiner Øverland her? </vt:lpstr>
      <vt:lpstr>PowerPoint-presentasjon</vt:lpstr>
      <vt:lpstr>Kva språksyn kjem fram i teksten til Øverland? </vt:lpstr>
      <vt:lpstr>Finst riksmål i dag? </vt:lpstr>
      <vt:lpstr>Kva lærte du i dag?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Bokmål og riksmål</dc:title>
  <dc:creator>Garthus, Karen Marie Kvåle</dc:creator>
  <cp:lastModifiedBy>Line Ellingsen</cp:lastModifiedBy>
  <cp:revision>3</cp:revision>
  <dcterms:created xsi:type="dcterms:W3CDTF">2024-03-17T10:58:13Z</dcterms:created>
  <dcterms:modified xsi:type="dcterms:W3CDTF">2025-01-13T09:35:59Z</dcterms:modified>
</cp:coreProperties>
</file>