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07" r:id="rId3"/>
    <p:sldId id="257" r:id="rId4"/>
    <p:sldId id="258" r:id="rId5"/>
    <p:sldId id="260" r:id="rId6"/>
    <p:sldId id="259" r:id="rId7"/>
    <p:sldId id="261" r:id="rId8"/>
    <p:sldId id="282" r:id="rId9"/>
    <p:sldId id="263" r:id="rId10"/>
    <p:sldId id="264" r:id="rId11"/>
    <p:sldId id="265" r:id="rId12"/>
    <p:sldId id="266" r:id="rId13"/>
    <p:sldId id="267" r:id="rId14"/>
    <p:sldId id="281" r:id="rId15"/>
    <p:sldId id="268" r:id="rId16"/>
    <p:sldId id="269" r:id="rId17"/>
    <p:sldId id="270" r:id="rId18"/>
    <p:sldId id="271" r:id="rId19"/>
    <p:sldId id="272" r:id="rId20"/>
    <p:sldId id="273" r:id="rId21"/>
    <p:sldId id="274" r:id="rId22"/>
    <p:sldId id="262" r:id="rId23"/>
    <p:sldId id="275" r:id="rId24"/>
    <p:sldId id="276" r:id="rId25"/>
    <p:sldId id="277" r:id="rId26"/>
    <p:sldId id="278" r:id="rId27"/>
    <p:sldId id="279" r:id="rId28"/>
    <p:sldId id="283" r:id="rId29"/>
    <p:sldId id="284" r:id="rId30"/>
    <p:sldId id="288" r:id="rId31"/>
    <p:sldId id="289" r:id="rId32"/>
    <p:sldId id="280" r:id="rId33"/>
    <p:sldId id="285" r:id="rId34"/>
    <p:sldId id="286" r:id="rId35"/>
    <p:sldId id="287" r:id="rId36"/>
    <p:sldId id="290" r:id="rId37"/>
    <p:sldId id="291" r:id="rId38"/>
    <p:sldId id="292" r:id="rId39"/>
    <p:sldId id="293" r:id="rId40"/>
    <p:sldId id="295" r:id="rId41"/>
    <p:sldId id="306" r:id="rId42"/>
    <p:sldId id="305" r:id="rId43"/>
    <p:sldId id="296" r:id="rId44"/>
    <p:sldId id="297" r:id="rId45"/>
    <p:sldId id="298" r:id="rId4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F87"/>
    <a:srgbClr val="A269A3"/>
    <a:srgbClr val="84884E"/>
    <a:srgbClr val="CAAACB"/>
    <a:srgbClr val="B0B47E"/>
    <a:srgbClr val="CBBA62"/>
    <a:srgbClr val="95B9B3"/>
    <a:srgbClr val="9898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A71F06-2335-45C2-AEA8-440DFBE98C5E}" v="166" dt="2025-01-03T15:47:44.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835" autoAdjust="0"/>
  </p:normalViewPr>
  <p:slideViewPr>
    <p:cSldViewPr snapToGrid="0">
      <p:cViewPr varScale="1">
        <p:scale>
          <a:sx n="104" d="100"/>
          <a:sy n="104" d="100"/>
        </p:scale>
        <p:origin x="14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80744-A9CC-4F63-B330-867FFCA55D6A}" type="datetimeFigureOut">
              <a:rPr lang="nb-NO" smtClean="0"/>
              <a:t>13.01.2025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E1694-7641-4B39-B1B3-14B50DB0E498}" type="slidenum">
              <a:rPr lang="nb-NO" smtClean="0"/>
              <a:t>‹#›</a:t>
            </a:fld>
            <a:endParaRPr lang="nb-NO"/>
          </a:p>
        </p:txBody>
      </p:sp>
    </p:spTree>
    <p:extLst>
      <p:ext uri="{BB962C8B-B14F-4D97-AF65-F5344CB8AC3E}">
        <p14:creationId xmlns:p14="http://schemas.microsoft.com/office/powerpoint/2010/main" val="2184451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1EE1694-7641-4B39-B1B3-14B50DB0E498}" type="slidenum">
              <a:rPr lang="nb-NO" smtClean="0"/>
              <a:t>1</a:t>
            </a:fld>
            <a:endParaRPr lang="nb-NO"/>
          </a:p>
        </p:txBody>
      </p:sp>
    </p:spTree>
    <p:extLst>
      <p:ext uri="{BB962C8B-B14F-4D97-AF65-F5344CB8AC3E}">
        <p14:creationId xmlns:p14="http://schemas.microsoft.com/office/powerpoint/2010/main" val="164241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1EE1694-7641-4B39-B1B3-14B50DB0E498}" type="slidenum">
              <a:rPr lang="nb-NO" smtClean="0"/>
              <a:t>25</a:t>
            </a:fld>
            <a:endParaRPr lang="nb-NO"/>
          </a:p>
        </p:txBody>
      </p:sp>
    </p:spTree>
    <p:extLst>
      <p:ext uri="{BB962C8B-B14F-4D97-AF65-F5344CB8AC3E}">
        <p14:creationId xmlns:p14="http://schemas.microsoft.com/office/powerpoint/2010/main" val="374188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1EE1694-7641-4B39-B1B3-14B50DB0E498}" type="slidenum">
              <a:rPr lang="nb-NO" smtClean="0"/>
              <a:t>32</a:t>
            </a:fld>
            <a:endParaRPr lang="nb-NO"/>
          </a:p>
        </p:txBody>
      </p:sp>
    </p:spTree>
    <p:extLst>
      <p:ext uri="{BB962C8B-B14F-4D97-AF65-F5344CB8AC3E}">
        <p14:creationId xmlns:p14="http://schemas.microsoft.com/office/powerpoint/2010/main" val="292563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Til</a:t>
            </a:r>
            <a:r>
              <a:rPr lang="en-US" b="1" dirty="0"/>
              <a:t> </a:t>
            </a:r>
            <a:r>
              <a:rPr lang="en-US" b="1" dirty="0" err="1"/>
              <a:t>læraren</a:t>
            </a:r>
            <a:endParaRPr lang="en-US" b="1" dirty="0"/>
          </a:p>
          <a:p>
            <a:pPr marL="171450" indent="-171450">
              <a:buFont typeface="Arial" panose="020B0604020202020204" pitchFamily="34" charset="0"/>
              <a:buChar char="•"/>
            </a:pPr>
            <a:r>
              <a:rPr lang="nb-NO" dirty="0"/>
              <a:t>La elevene snakke </a:t>
            </a:r>
            <a:r>
              <a:rPr lang="nb-NO" dirty="0" err="1"/>
              <a:t>saman</a:t>
            </a:r>
            <a:r>
              <a:rPr lang="nb-NO" dirty="0"/>
              <a:t> og oppsummere stoffet ved hjelp av </a:t>
            </a:r>
            <a:r>
              <a:rPr lang="nb-NO" dirty="0" err="1"/>
              <a:t>desse</a:t>
            </a:r>
            <a:r>
              <a:rPr lang="nb-NO" dirty="0"/>
              <a:t> fagomgrepa, som er </a:t>
            </a:r>
            <a:r>
              <a:rPr lang="nb-NO" dirty="0" err="1"/>
              <a:t>dei</a:t>
            </a:r>
            <a:r>
              <a:rPr lang="nb-NO" dirty="0"/>
              <a:t> same som presentasjonen starta med.</a:t>
            </a:r>
          </a:p>
        </p:txBody>
      </p:sp>
      <p:sp>
        <p:nvSpPr>
          <p:cNvPr id="4" name="Plassholder for lysbildenummer 3"/>
          <p:cNvSpPr>
            <a:spLocks noGrp="1"/>
          </p:cNvSpPr>
          <p:nvPr>
            <p:ph type="sldNum" sz="quarter" idx="5"/>
          </p:nvPr>
        </p:nvSpPr>
        <p:spPr/>
        <p:txBody>
          <a:bodyPr/>
          <a:lstStyle/>
          <a:p>
            <a:fld id="{41EE1694-7641-4B39-B1B3-14B50DB0E498}" type="slidenum">
              <a:rPr lang="nb-NO" smtClean="0"/>
              <a:t>45</a:t>
            </a:fld>
            <a:endParaRPr lang="nb-NO"/>
          </a:p>
        </p:txBody>
      </p:sp>
    </p:spTree>
    <p:extLst>
      <p:ext uri="{BB962C8B-B14F-4D97-AF65-F5344CB8AC3E}">
        <p14:creationId xmlns:p14="http://schemas.microsoft.com/office/powerpoint/2010/main" val="327447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AC112-9A48-0003-3CE3-A39AFE5BFAF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F5036CD-9D55-CBA1-44BE-96011AEAECB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CE8E1B9-FB3D-BBCE-F815-AD23E52D14B5}"/>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009FAA5C-9B85-1D84-E80E-0AA3AA70AF53}"/>
              </a:ext>
            </a:extLst>
          </p:cNvPr>
          <p:cNvSpPr>
            <a:spLocks noGrp="1"/>
          </p:cNvSpPr>
          <p:nvPr>
            <p:ph type="sldNum" sz="quarter" idx="5"/>
          </p:nvPr>
        </p:nvSpPr>
        <p:spPr/>
        <p:txBody>
          <a:bodyPr/>
          <a:lstStyle/>
          <a:p>
            <a:fld id="{41EE1694-7641-4B39-B1B3-14B50DB0E498}" type="slidenum">
              <a:rPr lang="nb-NO" smtClean="0"/>
              <a:t>2</a:t>
            </a:fld>
            <a:endParaRPr lang="nb-NO"/>
          </a:p>
        </p:txBody>
      </p:sp>
    </p:spTree>
    <p:extLst>
      <p:ext uri="{BB962C8B-B14F-4D97-AF65-F5344CB8AC3E}">
        <p14:creationId xmlns:p14="http://schemas.microsoft.com/office/powerpoint/2010/main" val="100724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br>
              <a:rPr lang="nb-NO" dirty="0"/>
            </a:br>
            <a:r>
              <a:rPr lang="nb-NO" dirty="0"/>
              <a:t>                 </a:t>
            </a:r>
          </a:p>
        </p:txBody>
      </p:sp>
      <p:sp>
        <p:nvSpPr>
          <p:cNvPr id="4" name="Plassholder for lysbildenummer 3"/>
          <p:cNvSpPr>
            <a:spLocks noGrp="1"/>
          </p:cNvSpPr>
          <p:nvPr>
            <p:ph type="sldNum" sz="quarter" idx="5"/>
          </p:nvPr>
        </p:nvSpPr>
        <p:spPr/>
        <p:txBody>
          <a:bodyPr/>
          <a:lstStyle/>
          <a:p>
            <a:fld id="{41EE1694-7641-4B39-B1B3-14B50DB0E498}" type="slidenum">
              <a:rPr lang="nb-NO" smtClean="0"/>
              <a:t>7</a:t>
            </a:fld>
            <a:endParaRPr lang="nb-NO"/>
          </a:p>
        </p:txBody>
      </p:sp>
    </p:spTree>
    <p:extLst>
      <p:ext uri="{BB962C8B-B14F-4D97-AF65-F5344CB8AC3E}">
        <p14:creationId xmlns:p14="http://schemas.microsoft.com/office/powerpoint/2010/main" val="145097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1EE1694-7641-4B39-B1B3-14B50DB0E498}" type="slidenum">
              <a:rPr lang="nb-NO" smtClean="0"/>
              <a:t>10</a:t>
            </a:fld>
            <a:endParaRPr lang="nb-NO"/>
          </a:p>
        </p:txBody>
      </p:sp>
    </p:spTree>
    <p:extLst>
      <p:ext uri="{BB962C8B-B14F-4D97-AF65-F5344CB8AC3E}">
        <p14:creationId xmlns:p14="http://schemas.microsoft.com/office/powerpoint/2010/main" val="239787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1EE1694-7641-4B39-B1B3-14B50DB0E498}" type="slidenum">
              <a:rPr lang="nb-NO" smtClean="0"/>
              <a:t>16</a:t>
            </a:fld>
            <a:endParaRPr lang="nb-NO"/>
          </a:p>
        </p:txBody>
      </p:sp>
    </p:spTree>
    <p:extLst>
      <p:ext uri="{BB962C8B-B14F-4D97-AF65-F5344CB8AC3E}">
        <p14:creationId xmlns:p14="http://schemas.microsoft.com/office/powerpoint/2010/main" val="57530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dirty="0" err="1"/>
              <a:t>Bildekreditering</a:t>
            </a:r>
            <a:endParaRPr lang="en-US" b="1" dirty="0"/>
          </a:p>
          <a:p>
            <a:pPr marL="0" indent="0">
              <a:buFont typeface="Arial" panose="020B0604020202020204" pitchFamily="34" charset="0"/>
              <a:buNone/>
            </a:pPr>
            <a:r>
              <a:rPr lang="en-US" dirty="0"/>
              <a:t>Wikimedia Commons</a:t>
            </a:r>
            <a:endParaRPr lang="nb-NO" dirty="0"/>
          </a:p>
        </p:txBody>
      </p:sp>
      <p:sp>
        <p:nvSpPr>
          <p:cNvPr id="4" name="Plassholder for lysbildenummer 3"/>
          <p:cNvSpPr>
            <a:spLocks noGrp="1"/>
          </p:cNvSpPr>
          <p:nvPr>
            <p:ph type="sldNum" sz="quarter" idx="5"/>
          </p:nvPr>
        </p:nvSpPr>
        <p:spPr/>
        <p:txBody>
          <a:bodyPr/>
          <a:lstStyle/>
          <a:p>
            <a:fld id="{41EE1694-7641-4B39-B1B3-14B50DB0E498}" type="slidenum">
              <a:rPr lang="nb-NO" smtClean="0"/>
              <a:t>17</a:t>
            </a:fld>
            <a:endParaRPr lang="nb-NO"/>
          </a:p>
        </p:txBody>
      </p:sp>
    </p:spTree>
    <p:extLst>
      <p:ext uri="{BB962C8B-B14F-4D97-AF65-F5344CB8AC3E}">
        <p14:creationId xmlns:p14="http://schemas.microsoft.com/office/powerpoint/2010/main" val="8110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Bildekreditering</a:t>
            </a:r>
            <a:endParaRPr lang="en-US" b="1" dirty="0"/>
          </a:p>
          <a:p>
            <a:pPr marL="0" indent="0">
              <a:buFont typeface="Arial" panose="020B0604020202020204" pitchFamily="34" charset="0"/>
              <a:buNone/>
            </a:pPr>
            <a:r>
              <a:rPr lang="en-US" dirty="0"/>
              <a:t>Wikimedia Commons</a:t>
            </a:r>
            <a:endParaRPr lang="nb-NO" dirty="0"/>
          </a:p>
        </p:txBody>
      </p:sp>
      <p:sp>
        <p:nvSpPr>
          <p:cNvPr id="4" name="Plassholder for lysbildenummer 3"/>
          <p:cNvSpPr>
            <a:spLocks noGrp="1"/>
          </p:cNvSpPr>
          <p:nvPr>
            <p:ph type="sldNum" sz="quarter" idx="5"/>
          </p:nvPr>
        </p:nvSpPr>
        <p:spPr/>
        <p:txBody>
          <a:bodyPr/>
          <a:lstStyle/>
          <a:p>
            <a:fld id="{41EE1694-7641-4B39-B1B3-14B50DB0E498}" type="slidenum">
              <a:rPr lang="nb-NO" smtClean="0"/>
              <a:t>18</a:t>
            </a:fld>
            <a:endParaRPr lang="nb-NO"/>
          </a:p>
        </p:txBody>
      </p:sp>
    </p:spTree>
    <p:extLst>
      <p:ext uri="{BB962C8B-B14F-4D97-AF65-F5344CB8AC3E}">
        <p14:creationId xmlns:p14="http://schemas.microsoft.com/office/powerpoint/2010/main" val="202772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Bildekreditering</a:t>
            </a:r>
            <a:endParaRPr lang="en-US" b="1" dirty="0"/>
          </a:p>
          <a:p>
            <a:pPr marL="0" indent="0">
              <a:buFont typeface="Arial" panose="020B0604020202020204" pitchFamily="34" charset="0"/>
              <a:buNone/>
            </a:pPr>
            <a:r>
              <a:rPr lang="en-US" dirty="0"/>
              <a:t>Wikimedia Commons</a:t>
            </a:r>
            <a:endParaRPr lang="nb-NO" dirty="0"/>
          </a:p>
        </p:txBody>
      </p:sp>
      <p:sp>
        <p:nvSpPr>
          <p:cNvPr id="4" name="Plassholder for lysbildenummer 3"/>
          <p:cNvSpPr>
            <a:spLocks noGrp="1"/>
          </p:cNvSpPr>
          <p:nvPr>
            <p:ph type="sldNum" sz="quarter" idx="5"/>
          </p:nvPr>
        </p:nvSpPr>
        <p:spPr/>
        <p:txBody>
          <a:bodyPr/>
          <a:lstStyle/>
          <a:p>
            <a:fld id="{41EE1694-7641-4B39-B1B3-14B50DB0E498}" type="slidenum">
              <a:rPr lang="nb-NO" smtClean="0"/>
              <a:t>19</a:t>
            </a:fld>
            <a:endParaRPr lang="nb-NO"/>
          </a:p>
        </p:txBody>
      </p:sp>
    </p:spTree>
    <p:extLst>
      <p:ext uri="{BB962C8B-B14F-4D97-AF65-F5344CB8AC3E}">
        <p14:creationId xmlns:p14="http://schemas.microsoft.com/office/powerpoint/2010/main" val="121228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Til</a:t>
            </a:r>
            <a:r>
              <a:rPr lang="en-US" b="1" dirty="0"/>
              <a:t> </a:t>
            </a:r>
            <a:r>
              <a:rPr lang="en-US" b="1" dirty="0" err="1"/>
              <a:t>læraren</a:t>
            </a:r>
            <a:endParaRPr lang="en-US" b="1" dirty="0"/>
          </a:p>
          <a:p>
            <a:pPr marL="171450" indent="-171450">
              <a:buFont typeface="Arial" panose="020B0604020202020204" pitchFamily="34" charset="0"/>
              <a:buChar char="•"/>
            </a:pPr>
            <a:r>
              <a:rPr lang="nb-NO" dirty="0"/>
              <a:t>Sitata av Ivar Aasen er henta </a:t>
            </a:r>
            <a:r>
              <a:rPr lang="nb-NO" dirty="0" err="1"/>
              <a:t>frå</a:t>
            </a:r>
            <a:r>
              <a:rPr lang="nb-NO" dirty="0"/>
              <a:t> teksten «Om </a:t>
            </a:r>
            <a:r>
              <a:rPr lang="nb-NO" dirty="0" err="1"/>
              <a:t>vort</a:t>
            </a:r>
            <a:r>
              <a:rPr lang="nb-NO" dirty="0"/>
              <a:t> </a:t>
            </a:r>
            <a:r>
              <a:rPr lang="nb-NO" dirty="0" err="1"/>
              <a:t>skriftsprog</a:t>
            </a:r>
            <a:r>
              <a:rPr lang="nb-NO" dirty="0"/>
              <a:t>» på side 491 i </a:t>
            </a:r>
            <a:r>
              <a:rPr lang="nb-NO" i="1" dirty="0"/>
              <a:t>Intertekst vg2</a:t>
            </a:r>
            <a:r>
              <a:rPr lang="nb-NO" dirty="0"/>
              <a:t>.  </a:t>
            </a:r>
          </a:p>
        </p:txBody>
      </p:sp>
      <p:sp>
        <p:nvSpPr>
          <p:cNvPr id="4" name="Plassholder for lysbildenummer 3"/>
          <p:cNvSpPr>
            <a:spLocks noGrp="1"/>
          </p:cNvSpPr>
          <p:nvPr>
            <p:ph type="sldNum" sz="quarter" idx="5"/>
          </p:nvPr>
        </p:nvSpPr>
        <p:spPr/>
        <p:txBody>
          <a:bodyPr/>
          <a:lstStyle/>
          <a:p>
            <a:fld id="{41EE1694-7641-4B39-B1B3-14B50DB0E498}" type="slidenum">
              <a:rPr lang="nb-NO" smtClean="0"/>
              <a:t>23</a:t>
            </a:fld>
            <a:endParaRPr lang="nb-NO"/>
          </a:p>
        </p:txBody>
      </p:sp>
    </p:spTree>
    <p:extLst>
      <p:ext uri="{BB962C8B-B14F-4D97-AF65-F5344CB8AC3E}">
        <p14:creationId xmlns:p14="http://schemas.microsoft.com/office/powerpoint/2010/main" val="277928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33A55B-57D6-4931-A946-F135FAD11C0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8CF007C-98CB-4E05-AC18-63F892797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B511D96-DD1E-478F-8987-103D29A430BC}"/>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5" name="Plassholder for bunntekst 4">
            <a:extLst>
              <a:ext uri="{FF2B5EF4-FFF2-40B4-BE49-F238E27FC236}">
                <a16:creationId xmlns:a16="http://schemas.microsoft.com/office/drawing/2014/main" id="{A8ECCE80-9A17-4A9B-92D9-6E680322B27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A03CAA6-913C-4EB7-A4FA-9063485F97C1}"/>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147829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8ACAC3-CBD0-4B77-8306-2C3A403B20B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242691D-921B-4E93-91B1-C172587ECB1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D71A260-E3BA-4C4C-9FC3-34FC14126C0B}"/>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5" name="Plassholder for bunntekst 4">
            <a:extLst>
              <a:ext uri="{FF2B5EF4-FFF2-40B4-BE49-F238E27FC236}">
                <a16:creationId xmlns:a16="http://schemas.microsoft.com/office/drawing/2014/main" id="{F1BE338B-5402-4EC5-BDB7-8381C800688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49750BC-DFED-4CCF-B23D-DEAEB597086D}"/>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78336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34BA56E-56B7-4CB3-9A3A-741991A10B6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1864F29-1109-4FD1-AF3B-41D9FC9CE4E2}"/>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E00C97D-4C28-4364-AD7D-F5520B49758D}"/>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5" name="Plassholder for bunntekst 4">
            <a:extLst>
              <a:ext uri="{FF2B5EF4-FFF2-40B4-BE49-F238E27FC236}">
                <a16:creationId xmlns:a16="http://schemas.microsoft.com/office/drawing/2014/main" id="{6181AA78-FAFF-4042-BE69-B49D83DCAA1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C7DAEDB-FDF3-4768-9546-5C640D51D3EE}"/>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350334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3D3776-DEEE-4E32-AC63-9070D26702B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163FA4A-0C0E-43FA-9C36-6F07970AE5D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DBB8A09-F8FF-4B63-B5BA-9E86F1CC64E9}"/>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5" name="Plassholder for bunntekst 4">
            <a:extLst>
              <a:ext uri="{FF2B5EF4-FFF2-40B4-BE49-F238E27FC236}">
                <a16:creationId xmlns:a16="http://schemas.microsoft.com/office/drawing/2014/main" id="{4DEF2608-4DA9-4398-ADD4-025B440CF1C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66F52B5-892F-47F6-A782-A76AEB631CF0}"/>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45356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72F7C0-89C5-4BBF-A174-661A5742E71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F6958C5D-75E2-472C-A2B8-2B233D1874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A4E7429B-3879-401E-9106-2CCD9A44E936}"/>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5" name="Plassholder for bunntekst 4">
            <a:extLst>
              <a:ext uri="{FF2B5EF4-FFF2-40B4-BE49-F238E27FC236}">
                <a16:creationId xmlns:a16="http://schemas.microsoft.com/office/drawing/2014/main" id="{7976BD8B-E66A-4EC9-A6D1-851B7652EF8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A7A7A69-8690-41F7-BA69-D395FC8865CE}"/>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256945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5F0E27-177F-4923-9DE1-9F1CE7D62C8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E73F771-7CC1-4903-B67C-BF3CA9F7FC1A}"/>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B6ABEF1-D52D-4270-8D88-2123262CFFE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4E16C1B-74A4-457D-9363-266AB123D3EC}"/>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6" name="Plassholder for bunntekst 5">
            <a:extLst>
              <a:ext uri="{FF2B5EF4-FFF2-40B4-BE49-F238E27FC236}">
                <a16:creationId xmlns:a16="http://schemas.microsoft.com/office/drawing/2014/main" id="{3B73196C-35C7-4955-A80F-7292B7B70FF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B3326E4-F724-4745-96BC-4E2702AC8B80}"/>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202547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3C3CC6-E8A2-4B7A-BFD0-547A5FB142F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E460F8A-757A-4238-89C2-3B0F2F310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ED688D8-FA1B-4A1B-BD47-6A087220581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D2E25DD-F77E-4683-AA0E-1225077A2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C91996A-99FD-419F-B55C-27ECFC9C149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C6DAFAA-7C86-44F4-82E3-3FF7F60F690F}"/>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8" name="Plassholder for bunntekst 7">
            <a:extLst>
              <a:ext uri="{FF2B5EF4-FFF2-40B4-BE49-F238E27FC236}">
                <a16:creationId xmlns:a16="http://schemas.microsoft.com/office/drawing/2014/main" id="{2132D44C-DA4E-418E-B10F-2F95B61E7C6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5DE6E03F-228E-4DC8-9BA3-720B5CAC4AF8}"/>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192178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AD2E78-2E07-4359-96CA-3D342337F54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59BD60C-0F3C-4C9D-9E1F-8A69901A7473}"/>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4" name="Plassholder for bunntekst 3">
            <a:extLst>
              <a:ext uri="{FF2B5EF4-FFF2-40B4-BE49-F238E27FC236}">
                <a16:creationId xmlns:a16="http://schemas.microsoft.com/office/drawing/2014/main" id="{DF9E9C15-F058-40FC-A6DB-6B71DAA32EF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C5BF654-C31B-4314-B4B2-11F60848F0D3}"/>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55978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B601204-5466-4C7A-9E1E-DE0D38961104}"/>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3" name="Plassholder for bunntekst 2">
            <a:extLst>
              <a:ext uri="{FF2B5EF4-FFF2-40B4-BE49-F238E27FC236}">
                <a16:creationId xmlns:a16="http://schemas.microsoft.com/office/drawing/2014/main" id="{FAAB2665-711E-4273-9488-1050238349F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3BD8CEE-1C6A-4372-B3B2-F0DF5B9DB22F}"/>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102276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60FF2D-A943-4735-84FC-4E119015B3C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7974DC9-8831-4930-94E6-BA035BCB5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A924E64-33F2-441E-AE03-CAD2B8036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253ADA7-B87A-4D4C-8608-B695CA55A836}"/>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6" name="Plassholder for bunntekst 5">
            <a:extLst>
              <a:ext uri="{FF2B5EF4-FFF2-40B4-BE49-F238E27FC236}">
                <a16:creationId xmlns:a16="http://schemas.microsoft.com/office/drawing/2014/main" id="{144F5A58-9DD8-46BC-AF23-A5B5911FC73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7D83F36-6DFA-42F1-9A4C-F03ED8EC846D}"/>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25577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EEE8FD-1FA3-4085-A05A-E9E77380B1D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7103F50-9B08-439A-A944-EB4365FF4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82CA5E06-20AF-450C-BA20-E8161CB8D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2B780B1-5CB1-442E-9287-97FD96385B9A}"/>
              </a:ext>
            </a:extLst>
          </p:cNvPr>
          <p:cNvSpPr>
            <a:spLocks noGrp="1"/>
          </p:cNvSpPr>
          <p:nvPr>
            <p:ph type="dt" sz="half" idx="10"/>
          </p:nvPr>
        </p:nvSpPr>
        <p:spPr/>
        <p:txBody>
          <a:bodyPr/>
          <a:lstStyle/>
          <a:p>
            <a:fld id="{2209F269-9F72-403E-9D6F-AEC2C215EE95}" type="datetimeFigureOut">
              <a:rPr lang="nb-NO" smtClean="0"/>
              <a:t>13.01.2025</a:t>
            </a:fld>
            <a:endParaRPr lang="nb-NO"/>
          </a:p>
        </p:txBody>
      </p:sp>
      <p:sp>
        <p:nvSpPr>
          <p:cNvPr id="6" name="Plassholder for bunntekst 5">
            <a:extLst>
              <a:ext uri="{FF2B5EF4-FFF2-40B4-BE49-F238E27FC236}">
                <a16:creationId xmlns:a16="http://schemas.microsoft.com/office/drawing/2014/main" id="{F0404A50-D893-4918-9B01-565E931B12A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9AC110D-0CC5-4F84-8F20-05016870C175}"/>
              </a:ext>
            </a:extLst>
          </p:cNvPr>
          <p:cNvSpPr>
            <a:spLocks noGrp="1"/>
          </p:cNvSpPr>
          <p:nvPr>
            <p:ph type="sldNum" sz="quarter" idx="12"/>
          </p:nvPr>
        </p:nvSpPr>
        <p:spPr/>
        <p:txBody>
          <a:bodyPr/>
          <a:lstStyle/>
          <a:p>
            <a:fld id="{86977B83-61C4-4131-A262-B48BD48B03FE}" type="slidenum">
              <a:rPr lang="nb-NO" smtClean="0"/>
              <a:t>‹#›</a:t>
            </a:fld>
            <a:endParaRPr lang="nb-NO"/>
          </a:p>
        </p:txBody>
      </p:sp>
    </p:spTree>
    <p:extLst>
      <p:ext uri="{BB962C8B-B14F-4D97-AF65-F5344CB8AC3E}">
        <p14:creationId xmlns:p14="http://schemas.microsoft.com/office/powerpoint/2010/main" val="46078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95B5AC7-0794-4CB4-8404-56C4E1E3A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46AD6AC-CA55-496C-B715-5257B0175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0C3323B-09F1-4F9E-BBF7-96EDC5B72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9F269-9F72-403E-9D6F-AEC2C215EE95}" type="datetimeFigureOut">
              <a:rPr lang="nb-NO" smtClean="0"/>
              <a:t>13.01.2025</a:t>
            </a:fld>
            <a:endParaRPr lang="nb-NO"/>
          </a:p>
        </p:txBody>
      </p:sp>
      <p:sp>
        <p:nvSpPr>
          <p:cNvPr id="5" name="Plassholder for bunntekst 4">
            <a:extLst>
              <a:ext uri="{FF2B5EF4-FFF2-40B4-BE49-F238E27FC236}">
                <a16:creationId xmlns:a16="http://schemas.microsoft.com/office/drawing/2014/main" id="{F763244E-0E5D-4034-9C99-36CC7BB5A3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53F45A3-6487-4AB6-9971-D932B6C90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77B83-61C4-4131-A262-B48BD48B03FE}" type="slidenum">
              <a:rPr lang="nb-NO" smtClean="0"/>
              <a:t>‹#›</a:t>
            </a:fld>
            <a:endParaRPr lang="nb-NO"/>
          </a:p>
        </p:txBody>
      </p:sp>
    </p:spTree>
    <p:extLst>
      <p:ext uri="{BB962C8B-B14F-4D97-AF65-F5344CB8AC3E}">
        <p14:creationId xmlns:p14="http://schemas.microsoft.com/office/powerpoint/2010/main" val="3313165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forskning.no/hjernen-hukommelse-laering/slik-laerer-du-bedre-og-husker-pensum/2287904" TargetMode="External"/><Relationship Id="rId4" Type="http://schemas.openxmlformats.org/officeDocument/2006/relationships/hyperlink" Target="https://www.nrk.no/vestland/ny-forsking-overraskar_-_-me-hugsar-mindre-av-a-notera-det-som-blir-sagt-1.1667435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5064DF-962D-47B5-A8AD-5F29151316E4}"/>
              </a:ext>
            </a:extLst>
          </p:cNvPr>
          <p:cNvSpPr>
            <a:spLocks noGrp="1"/>
          </p:cNvSpPr>
          <p:nvPr>
            <p:ph type="ctrTitle"/>
          </p:nvPr>
        </p:nvSpPr>
        <p:spPr>
          <a:xfrm>
            <a:off x="1130710" y="355447"/>
            <a:ext cx="9144000" cy="932579"/>
          </a:xfrm>
        </p:spPr>
        <p:txBody>
          <a:bodyPr>
            <a:normAutofit/>
          </a:bodyPr>
          <a:lstStyle/>
          <a:p>
            <a:pPr algn="l"/>
            <a:r>
              <a:rPr sz="4000" b="1" dirty="0">
                <a:solidFill>
                  <a:srgbClr val="FF0000"/>
                </a:solidFill>
                <a:latin typeface="Calibri "/>
              </a:rPr>
              <a:t>Til læraren</a:t>
            </a:r>
          </a:p>
        </p:txBody>
      </p:sp>
      <p:pic>
        <p:nvPicPr>
          <p:cNvPr id="1026" name="Picture 2">
            <a:extLst>
              <a:ext uri="{FF2B5EF4-FFF2-40B4-BE49-F238E27FC236}">
                <a16:creationId xmlns:a16="http://schemas.microsoft.com/office/drawing/2014/main" id="{B388543B-7E88-4466-88FE-1E1C8B1D2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Undertittel 4">
            <a:extLst>
              <a:ext uri="{FF2B5EF4-FFF2-40B4-BE49-F238E27FC236}">
                <a16:creationId xmlns:a16="http://schemas.microsoft.com/office/drawing/2014/main" id="{6CC8A030-D4D1-CB75-AFEA-8AE09A4205CE}"/>
              </a:ext>
            </a:extLst>
          </p:cNvPr>
          <p:cNvSpPr>
            <a:spLocks noGrp="1"/>
          </p:cNvSpPr>
          <p:nvPr>
            <p:ph type="subTitle" idx="1"/>
          </p:nvPr>
        </p:nvSpPr>
        <p:spPr>
          <a:xfrm>
            <a:off x="1130710" y="1394106"/>
            <a:ext cx="10767248" cy="4918204"/>
          </a:xfrm>
        </p:spPr>
        <p:txBody>
          <a:bodyPr>
            <a:normAutofit/>
          </a:bodyPr>
          <a:lstStyle/>
          <a:p>
            <a:pPr algn="l"/>
            <a:r>
              <a:rPr sz="1600" b="1" dirty="0">
                <a:solidFill>
                  <a:srgbClr val="FF0000"/>
                </a:solidFill>
              </a:rPr>
              <a:t>Tidsbruk: </a:t>
            </a:r>
            <a:r>
              <a:rPr sz="1600" dirty="0">
                <a:solidFill>
                  <a:srgbClr val="FF0000"/>
                </a:solidFill>
              </a:rPr>
              <a:t>60–90 minutt</a:t>
            </a:r>
          </a:p>
          <a:p>
            <a:pPr algn="l"/>
            <a:endParaRPr sz="16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sz="1600" b="1" dirty="0">
                <a:solidFill>
                  <a:srgbClr val="FF0000"/>
                </a:solidFill>
              </a:rPr>
              <a:t>Kompetansemål: </a:t>
            </a:r>
            <a:r>
              <a:rPr sz="1600" b="0" i="0" dirty="0">
                <a:solidFill>
                  <a:srgbClr val="FF0000"/>
                </a:solidFill>
                <a:effectLst/>
              </a:rPr>
              <a:t>gjere greie for den historiske bakgrunnen for språksituasjonen i Noreg i dag</a:t>
            </a:r>
          </a:p>
          <a:p>
            <a:pPr algn="l"/>
            <a:r>
              <a:rPr sz="1600" b="1" dirty="0">
                <a:solidFill>
                  <a:srgbClr val="FF0000"/>
                </a:solidFill>
              </a:rPr>
              <a:t>Kva + korleis: </a:t>
            </a:r>
          </a:p>
          <a:p>
            <a:pPr marL="342900" indent="-342900" algn="l">
              <a:buFont typeface="Arial" panose="020B0604020202020204" pitchFamily="34" charset="0"/>
              <a:buChar char="•"/>
            </a:pPr>
            <a:r>
              <a:rPr sz="1600" dirty="0">
                <a:solidFill>
                  <a:srgbClr val="FF0000"/>
                </a:solidFill>
              </a:rPr>
              <a:t>Gjennomgang av kapittelet «Språkhistoria på 1800-talet»</a:t>
            </a:r>
          </a:p>
          <a:p>
            <a:pPr marL="342900" indent="-342900" algn="l">
              <a:buFont typeface="Arial" panose="020B0604020202020204" pitchFamily="34" charset="0"/>
              <a:buChar char="•"/>
            </a:pPr>
            <a:r>
              <a:rPr sz="1600" dirty="0">
                <a:solidFill>
                  <a:srgbClr val="FF0000"/>
                </a:solidFill>
              </a:rPr>
              <a:t>Aktivisering elevane med summeoppgåver, tenkjeskriving mm. Underveis</a:t>
            </a:r>
          </a:p>
          <a:p>
            <a:pPr marL="342900" indent="-342900" algn="l">
              <a:buFont typeface="Arial" panose="020B0604020202020204" pitchFamily="34" charset="0"/>
              <a:buChar char="•"/>
            </a:pPr>
            <a:r>
              <a:rPr sz="1600" dirty="0">
                <a:solidFill>
                  <a:srgbClr val="FF0000"/>
                </a:solidFill>
              </a:rPr>
              <a:t>Elevane får tid til å notere og samanfatte undervegs. Gjer </a:t>
            </a:r>
            <a:r>
              <a:rPr sz="1600" dirty="0" err="1">
                <a:solidFill>
                  <a:srgbClr val="FF0000"/>
                </a:solidFill>
              </a:rPr>
              <a:t>elevane</a:t>
            </a:r>
            <a:r>
              <a:rPr sz="1600" dirty="0">
                <a:solidFill>
                  <a:srgbClr val="FF0000"/>
                </a:solidFill>
              </a:rPr>
              <a:t> </a:t>
            </a:r>
            <a:r>
              <a:rPr sz="1600" dirty="0" err="1">
                <a:solidFill>
                  <a:srgbClr val="FF0000"/>
                </a:solidFill>
              </a:rPr>
              <a:t>merksam</a:t>
            </a:r>
            <a:r>
              <a:rPr lang="nb-NO" sz="1600" dirty="0">
                <a:solidFill>
                  <a:srgbClr val="FF0000"/>
                </a:solidFill>
              </a:rPr>
              <a:t>e</a:t>
            </a:r>
            <a:r>
              <a:rPr sz="1600" dirty="0">
                <a:solidFill>
                  <a:srgbClr val="FF0000"/>
                </a:solidFill>
              </a:rPr>
              <a:t> på dette, slik at dei øver seg på å lytte og «</a:t>
            </a:r>
            <a:r>
              <a:rPr lang="nb-NO" sz="1600" dirty="0">
                <a:solidFill>
                  <a:srgbClr val="FF0000"/>
                </a:solidFill>
              </a:rPr>
              <a:t>lagre</a:t>
            </a:r>
            <a:r>
              <a:rPr sz="1600" dirty="0">
                <a:solidFill>
                  <a:srgbClr val="FF0000"/>
                </a:solidFill>
              </a:rPr>
              <a:t>» stoff medan du går gjennom det med dei, før dei får sjansen til å samanfatte for seg </a:t>
            </a:r>
            <a:r>
              <a:rPr sz="1600" dirty="0" err="1">
                <a:solidFill>
                  <a:srgbClr val="FF0000"/>
                </a:solidFill>
              </a:rPr>
              <a:t>sjølv</a:t>
            </a:r>
            <a:r>
              <a:rPr lang="nb-NO" sz="1600" dirty="0">
                <a:solidFill>
                  <a:srgbClr val="FF0000"/>
                </a:solidFill>
              </a:rPr>
              <a:t>e</a:t>
            </a:r>
            <a:r>
              <a:rPr sz="1600" dirty="0">
                <a:solidFill>
                  <a:srgbClr val="FF0000"/>
                </a:solidFill>
              </a:rPr>
              <a:t> etter 5–10 minutt. </a:t>
            </a:r>
          </a:p>
          <a:p>
            <a:pPr marL="342900" indent="-342900" algn="l">
              <a:buFont typeface="Arial" panose="020B0604020202020204" pitchFamily="34" charset="0"/>
              <a:buChar char="•"/>
            </a:pPr>
            <a:r>
              <a:rPr sz="1600" dirty="0">
                <a:solidFill>
                  <a:srgbClr val="FF0000"/>
                </a:solidFill>
              </a:rPr>
              <a:t>Det er lagt inn «Not</a:t>
            </a:r>
            <a:r>
              <a:rPr lang="nb-NO" sz="1600" dirty="0">
                <a:solidFill>
                  <a:srgbClr val="FF0000"/>
                </a:solidFill>
              </a:rPr>
              <a:t>e</a:t>
            </a:r>
            <a:r>
              <a:rPr sz="1600" dirty="0">
                <a:solidFill>
                  <a:srgbClr val="FF0000"/>
                </a:solidFill>
              </a:rPr>
              <a:t>r!»-lysark undervegs der det passar tematisk. Du kan variere gjennom å be </a:t>
            </a:r>
            <a:r>
              <a:rPr sz="1600" dirty="0" err="1">
                <a:solidFill>
                  <a:srgbClr val="FF0000"/>
                </a:solidFill>
              </a:rPr>
              <a:t>dei</a:t>
            </a:r>
            <a:r>
              <a:rPr sz="1600" dirty="0">
                <a:solidFill>
                  <a:srgbClr val="FF0000"/>
                </a:solidFill>
              </a:rPr>
              <a:t> </a:t>
            </a:r>
            <a:r>
              <a:rPr lang="nb-NO" sz="1600" dirty="0">
                <a:solidFill>
                  <a:srgbClr val="FF0000"/>
                </a:solidFill>
              </a:rPr>
              <a:t>tale</a:t>
            </a:r>
            <a:r>
              <a:rPr sz="1600" dirty="0">
                <a:solidFill>
                  <a:srgbClr val="FF0000"/>
                </a:solidFill>
              </a:rPr>
              <a:t> saman om det dei har høyrt, og å notere for seg </a:t>
            </a:r>
            <a:r>
              <a:rPr sz="1600" dirty="0" err="1">
                <a:solidFill>
                  <a:srgbClr val="FF0000"/>
                </a:solidFill>
              </a:rPr>
              <a:t>sjølv</a:t>
            </a:r>
            <a:r>
              <a:rPr lang="nb-NO" sz="1600" dirty="0">
                <a:solidFill>
                  <a:srgbClr val="FF0000"/>
                </a:solidFill>
              </a:rPr>
              <a:t>e</a:t>
            </a:r>
            <a:r>
              <a:rPr sz="1600" dirty="0">
                <a:solidFill>
                  <a:srgbClr val="FF0000"/>
                </a:solidFill>
              </a:rPr>
              <a:t>. Her kan du gjerne skifte ut «Not</a:t>
            </a:r>
            <a:r>
              <a:rPr lang="nb-NO" sz="1600" dirty="0">
                <a:solidFill>
                  <a:srgbClr val="FF0000"/>
                </a:solidFill>
              </a:rPr>
              <a:t>e</a:t>
            </a:r>
            <a:r>
              <a:rPr sz="1600" dirty="0">
                <a:solidFill>
                  <a:srgbClr val="FF0000"/>
                </a:solidFill>
              </a:rPr>
              <a:t>r!»-teksten med </a:t>
            </a:r>
            <a:r>
              <a:rPr lang="nb-NO" sz="1600" dirty="0">
                <a:solidFill>
                  <a:srgbClr val="FF0000"/>
                </a:solidFill>
              </a:rPr>
              <a:t>f.eks. </a:t>
            </a:r>
            <a:r>
              <a:rPr sz="1600" dirty="0">
                <a:solidFill>
                  <a:srgbClr val="FF0000"/>
                </a:solidFill>
              </a:rPr>
              <a:t>«Samanfatt saman i par».</a:t>
            </a:r>
          </a:p>
          <a:p>
            <a:pPr marL="342900" indent="-342900" algn="l">
              <a:buFont typeface="Arial" panose="020B0604020202020204" pitchFamily="34" charset="0"/>
              <a:buChar char="•"/>
            </a:pPr>
            <a:r>
              <a:rPr sz="1600" dirty="0">
                <a:solidFill>
                  <a:srgbClr val="FF0000"/>
                </a:solidFill>
                <a:hlinkClick r:id="rId4">
                  <a:extLst>
                    <a:ext uri="{A12FA001-AC4F-418D-AE19-62706E023703}">
                      <ahyp:hlinkClr xmlns:ahyp="http://schemas.microsoft.com/office/drawing/2018/hyperlinkcolor" val="tx"/>
                    </a:ext>
                  </a:extLst>
                </a:hlinkClick>
              </a:rPr>
              <a:t>https://www.nrk.no/vestland/ny-forsking-overraskar_-_-me-hugsar-mindre-av-a-notera-det-som-blir-sagt-1.16674351 </a:t>
            </a:r>
          </a:p>
          <a:p>
            <a:pPr marL="342900" indent="-342900" algn="l">
              <a:buFont typeface="Arial" panose="020B0604020202020204" pitchFamily="34" charset="0"/>
              <a:buChar char="•"/>
            </a:pPr>
            <a:r>
              <a:rPr sz="1600" dirty="0">
                <a:solidFill>
                  <a:srgbClr val="FF0000"/>
                </a:solidFill>
                <a:hlinkClick r:id="rId5">
                  <a:extLst>
                    <a:ext uri="{A12FA001-AC4F-418D-AE19-62706E023703}">
                      <ahyp:hlinkClr xmlns:ahyp="http://schemas.microsoft.com/office/drawing/2018/hyperlinkcolor" val="tx"/>
                    </a:ext>
                  </a:extLst>
                </a:hlinkClick>
              </a:rPr>
              <a:t>https://www.forskning.no/hjernen-hukommelse-laering/slik-laerer-du-bedre-og-husker-pensum/2287904 </a:t>
            </a:r>
          </a:p>
          <a:p>
            <a:pPr algn="l"/>
            <a:endParaRPr sz="1600" dirty="0"/>
          </a:p>
          <a:p>
            <a:pPr algn="l"/>
            <a:r>
              <a:rPr sz="1600" dirty="0">
                <a:solidFill>
                  <a:srgbClr val="FF0000"/>
                </a:solidFill>
                <a:latin typeface="Calibri "/>
                <a:cs typeface="Calibri" panose="020F0502020204030204" pitchFamily="34" charset="0"/>
              </a:rPr>
              <a:t>Det</a:t>
            </a:r>
            <a:r>
              <a:rPr lang="nb-NO" sz="1600" dirty="0">
                <a:solidFill>
                  <a:srgbClr val="FF0000"/>
                </a:solidFill>
                <a:latin typeface="Calibri "/>
                <a:cs typeface="Calibri" panose="020F0502020204030204" pitchFamily="34" charset="0"/>
              </a:rPr>
              <a:t> er knytt </a:t>
            </a:r>
            <a:r>
              <a:rPr lang="nb-NO" sz="1600" dirty="0" err="1">
                <a:solidFill>
                  <a:srgbClr val="FF0000"/>
                </a:solidFill>
                <a:latin typeface="Calibri "/>
                <a:cs typeface="Calibri" panose="020F0502020204030204" pitchFamily="34" charset="0"/>
              </a:rPr>
              <a:t>rettar</a:t>
            </a:r>
            <a:r>
              <a:rPr lang="nb-NO" sz="1600" dirty="0">
                <a:solidFill>
                  <a:srgbClr val="FF0000"/>
                </a:solidFill>
                <a:latin typeface="Calibri "/>
                <a:cs typeface="Calibri" panose="020F0502020204030204" pitchFamily="34" charset="0"/>
              </a:rPr>
              <a:t> til dette materialet</a:t>
            </a:r>
            <a:r>
              <a:rPr sz="1600" dirty="0">
                <a:solidFill>
                  <a:srgbClr val="FF0000"/>
                </a:solidFill>
                <a:latin typeface="Calibri "/>
                <a:cs typeface="Calibri" panose="020F0502020204030204" pitchFamily="34" charset="0"/>
              </a:rPr>
              <a:t>. Takk for at du </a:t>
            </a:r>
            <a:r>
              <a:rPr sz="1600" b="1" dirty="0">
                <a:solidFill>
                  <a:srgbClr val="FF0000"/>
                </a:solidFill>
                <a:latin typeface="Calibri "/>
                <a:cs typeface="Calibri" panose="020F0502020204030204" pitchFamily="34" charset="0"/>
              </a:rPr>
              <a:t>IKKJE </a:t>
            </a:r>
            <a:r>
              <a:rPr sz="1600" dirty="0" err="1">
                <a:solidFill>
                  <a:srgbClr val="FF0000"/>
                </a:solidFill>
                <a:latin typeface="Calibri "/>
                <a:cs typeface="Calibri" panose="020F0502020204030204" pitchFamily="34" charset="0"/>
              </a:rPr>
              <a:t>vidaresender</a:t>
            </a:r>
            <a:r>
              <a:rPr sz="1600" dirty="0">
                <a:solidFill>
                  <a:srgbClr val="FF0000"/>
                </a:solidFill>
                <a:latin typeface="Calibri "/>
                <a:cs typeface="Calibri" panose="020F0502020204030204" pitchFamily="34" charset="0"/>
              </a:rPr>
              <a:t> det til </a:t>
            </a:r>
            <a:r>
              <a:rPr sz="1600" dirty="0" err="1">
                <a:solidFill>
                  <a:srgbClr val="FF0000"/>
                </a:solidFill>
                <a:latin typeface="Calibri "/>
                <a:cs typeface="Calibri" panose="020F0502020204030204" pitchFamily="34" charset="0"/>
              </a:rPr>
              <a:t>lærarar</a:t>
            </a:r>
            <a:r>
              <a:rPr sz="1600" dirty="0">
                <a:solidFill>
                  <a:srgbClr val="FF0000"/>
                </a:solidFill>
                <a:latin typeface="Calibri "/>
                <a:cs typeface="Calibri" panose="020F0502020204030204" pitchFamily="34" charset="0"/>
              </a:rPr>
              <a:t> </a:t>
            </a:r>
            <a:r>
              <a:rPr lang="nb-NO" sz="1600" dirty="0">
                <a:solidFill>
                  <a:srgbClr val="FF0000"/>
                </a:solidFill>
                <a:latin typeface="Calibri "/>
                <a:cs typeface="Calibri" panose="020F0502020204030204" pitchFamily="34" charset="0"/>
              </a:rPr>
              <a:t>som</a:t>
            </a:r>
            <a:r>
              <a:rPr sz="1600" dirty="0">
                <a:solidFill>
                  <a:srgbClr val="FF0000"/>
                </a:solidFill>
                <a:latin typeface="Calibri "/>
                <a:cs typeface="Calibri" panose="020F0502020204030204" pitchFamily="34" charset="0"/>
              </a:rPr>
              <a:t> </a:t>
            </a:r>
            <a:r>
              <a:rPr sz="1600" dirty="0" err="1">
                <a:solidFill>
                  <a:srgbClr val="FF0000"/>
                </a:solidFill>
                <a:latin typeface="Calibri "/>
                <a:cs typeface="Calibri" panose="020F0502020204030204" pitchFamily="34" charset="0"/>
              </a:rPr>
              <a:t>ikkje</a:t>
            </a:r>
            <a:r>
              <a:rPr sz="1600" dirty="0">
                <a:solidFill>
                  <a:srgbClr val="FF0000"/>
                </a:solidFill>
                <a:latin typeface="Calibri "/>
                <a:cs typeface="Calibri" panose="020F0502020204030204" pitchFamily="34" charset="0"/>
              </a:rPr>
              <a:t> </a:t>
            </a:r>
            <a:r>
              <a:rPr lang="nb-NO" sz="1600" dirty="0">
                <a:solidFill>
                  <a:srgbClr val="FF0000"/>
                </a:solidFill>
                <a:latin typeface="Calibri "/>
                <a:cs typeface="Calibri" panose="020F0502020204030204" pitchFamily="34" charset="0"/>
              </a:rPr>
              <a:t>brukar</a:t>
            </a:r>
            <a:r>
              <a:rPr sz="1600" dirty="0">
                <a:solidFill>
                  <a:srgbClr val="FF0000"/>
                </a:solidFill>
                <a:latin typeface="Calibri "/>
                <a:cs typeface="Calibri" panose="020F0502020204030204" pitchFamily="34" charset="0"/>
              </a:rPr>
              <a:t> </a:t>
            </a:r>
            <a:r>
              <a:rPr sz="1600" i="1" dirty="0">
                <a:solidFill>
                  <a:srgbClr val="FF0000"/>
                </a:solidFill>
                <a:latin typeface="Calibri "/>
                <a:cs typeface="Calibri" panose="020F0502020204030204" pitchFamily="34" charset="0"/>
              </a:rPr>
              <a:t>Intertekst</a:t>
            </a:r>
            <a:r>
              <a:rPr sz="1600" dirty="0">
                <a:solidFill>
                  <a:srgbClr val="FF0000"/>
                </a:solidFill>
                <a:latin typeface="Calibri "/>
                <a:cs typeface="Calibri" panose="020F0502020204030204" pitchFamily="34" charset="0"/>
              </a:rPr>
              <a:t>.</a:t>
            </a:r>
          </a:p>
        </p:txBody>
      </p:sp>
    </p:spTree>
    <p:extLst>
      <p:ext uri="{BB962C8B-B14F-4D97-AF65-F5344CB8AC3E}">
        <p14:creationId xmlns:p14="http://schemas.microsoft.com/office/powerpoint/2010/main" val="63954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Det nasjonale argumentet</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pPr marL="0" indent="0">
              <a:buNone/>
            </a:pPr>
            <a:r>
              <a:rPr sz="2400" dirty="0"/>
              <a:t>Kva kan det nasjonale argumentet vere? Sum litt saman med ein medelev:</a:t>
            </a:r>
          </a:p>
          <a:p>
            <a:r>
              <a:rPr sz="2400" dirty="0"/>
              <a:t>Noreg hadde fått sjølvstyre.</a:t>
            </a:r>
          </a:p>
          <a:p>
            <a:r>
              <a:rPr sz="2400" dirty="0"/>
              <a:t>Ein ønskte å uttrykkje ein norsk nasjonalidentitet.</a:t>
            </a:r>
          </a:p>
          <a:p>
            <a:endParaRPr dirty="0"/>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20D00107-C2D5-7071-BC97-0E93432C1E9D}"/>
              </a:ext>
            </a:extLst>
          </p:cNvPr>
          <p:cNvSpPr/>
          <p:nvPr/>
        </p:nvSpPr>
        <p:spPr>
          <a:xfrm>
            <a:off x="838200" y="3582609"/>
            <a:ext cx="2206487" cy="1982650"/>
          </a:xfrm>
          <a:prstGeom prst="ellipse">
            <a:avLst/>
          </a:prstGeom>
          <a:solidFill>
            <a:srgbClr val="95B9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000" dirty="0"/>
              <a:t>Det </a:t>
            </a:r>
            <a:r>
              <a:rPr sz="2000" b="1" dirty="0"/>
              <a:t>nasjonale </a:t>
            </a:r>
            <a:r>
              <a:rPr sz="2000" dirty="0"/>
              <a:t>argumentet</a:t>
            </a:r>
          </a:p>
        </p:txBody>
      </p:sp>
    </p:spTree>
    <p:extLst>
      <p:ext uri="{BB962C8B-B14F-4D97-AF65-F5344CB8AC3E}">
        <p14:creationId xmlns:p14="http://schemas.microsoft.com/office/powerpoint/2010/main" val="6780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Det pedagogiske argumentet</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pPr marL="0" indent="0">
              <a:buNone/>
            </a:pPr>
            <a:endParaRPr dirty="0"/>
          </a:p>
          <a:p>
            <a:pPr marL="0" indent="0">
              <a:buNone/>
            </a:pPr>
            <a:r>
              <a:rPr sz="2400" dirty="0"/>
              <a:t>Kva kan det pedagogiske argumentet vere? Skriv eit forslag til svar for deg sjølv:</a:t>
            </a:r>
          </a:p>
          <a:p>
            <a:pPr marL="0" indent="0">
              <a:buNone/>
            </a:pPr>
            <a:endParaRPr sz="1050" dirty="0"/>
          </a:p>
          <a:p>
            <a:r>
              <a:rPr sz="2400" dirty="0"/>
              <a:t>Det danske skriftspråket låg langt unna talespråket i heile Noreg.</a:t>
            </a:r>
          </a:p>
          <a:p>
            <a:endParaRPr sz="1000" dirty="0"/>
          </a:p>
          <a:p>
            <a:r>
              <a:rPr sz="2400" dirty="0"/>
              <a:t>Det var vanskeleg å lære å lese og skrive, fordi:</a:t>
            </a:r>
          </a:p>
          <a:p>
            <a:pPr lvl="1"/>
            <a:r>
              <a:rPr dirty="0"/>
              <a:t>Dansk har andre ord. (</a:t>
            </a:r>
            <a:r>
              <a:rPr i="1" dirty="0"/>
              <a:t>vandfald</a:t>
            </a:r>
            <a:r>
              <a:rPr dirty="0"/>
              <a:t> – </a:t>
            </a:r>
            <a:r>
              <a:rPr i="1" dirty="0"/>
              <a:t>foss</a:t>
            </a:r>
            <a:r>
              <a:rPr dirty="0"/>
              <a:t>)</a:t>
            </a:r>
          </a:p>
          <a:p>
            <a:pPr lvl="1"/>
            <a:r>
              <a:rPr dirty="0"/>
              <a:t>Dansk </a:t>
            </a:r>
            <a:r>
              <a:rPr dirty="0" err="1"/>
              <a:t>har</a:t>
            </a:r>
            <a:r>
              <a:rPr dirty="0"/>
              <a:t> </a:t>
            </a:r>
            <a:r>
              <a:rPr lang="nb-NO" dirty="0"/>
              <a:t>ei </a:t>
            </a:r>
            <a:r>
              <a:rPr dirty="0"/>
              <a:t>anna rettskriving. (</a:t>
            </a:r>
            <a:r>
              <a:rPr i="1" dirty="0" err="1"/>
              <a:t>kage</a:t>
            </a:r>
            <a:r>
              <a:rPr dirty="0" err="1"/>
              <a:t> </a:t>
            </a:r>
            <a:r>
              <a:rPr dirty="0"/>
              <a:t>i staden for </a:t>
            </a:r>
            <a:r>
              <a:rPr i="1" dirty="0"/>
              <a:t>kake</a:t>
            </a:r>
            <a:r>
              <a:rPr dirty="0"/>
              <a:t>)</a:t>
            </a:r>
          </a:p>
          <a:p>
            <a:pPr lvl="1"/>
            <a:r>
              <a:rPr dirty="0"/>
              <a:t>Dansk </a:t>
            </a:r>
            <a:r>
              <a:rPr dirty="0" err="1"/>
              <a:t>har</a:t>
            </a:r>
            <a:r>
              <a:rPr dirty="0"/>
              <a:t> </a:t>
            </a:r>
            <a:r>
              <a:rPr lang="nb-NO" dirty="0"/>
              <a:t>ei </a:t>
            </a:r>
            <a:r>
              <a:rPr dirty="0"/>
              <a:t>anna setningsoppbygging. (lengre og tyngre setningar) </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a:extLst>
              <a:ext uri="{FF2B5EF4-FFF2-40B4-BE49-F238E27FC236}">
                <a16:creationId xmlns:a16="http://schemas.microsoft.com/office/drawing/2014/main" id="{14CB0EF3-52EE-9CB0-9449-E1EFCA67875F}"/>
              </a:ext>
            </a:extLst>
          </p:cNvPr>
          <p:cNvSpPr/>
          <p:nvPr/>
        </p:nvSpPr>
        <p:spPr>
          <a:xfrm>
            <a:off x="8666412" y="79131"/>
            <a:ext cx="2262426" cy="2125945"/>
          </a:xfrm>
          <a:prstGeom prst="ellipse">
            <a:avLst/>
          </a:prstGeom>
          <a:solidFill>
            <a:srgbClr val="B0B4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000" dirty="0"/>
              <a:t>Det </a:t>
            </a:r>
            <a:r>
              <a:rPr sz="2000" b="1" dirty="0"/>
              <a:t>pedagogiske </a:t>
            </a:r>
            <a:r>
              <a:rPr sz="2000" dirty="0"/>
              <a:t>argumentet</a:t>
            </a:r>
          </a:p>
        </p:txBody>
      </p:sp>
    </p:spTree>
    <p:extLst>
      <p:ext uri="{BB962C8B-B14F-4D97-AF65-F5344CB8AC3E}">
        <p14:creationId xmlns:p14="http://schemas.microsoft.com/office/powerpoint/2010/main" val="282775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Det demokratiske argumentet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a:xfrm>
            <a:off x="996078" y="1987245"/>
            <a:ext cx="10515600" cy="4351338"/>
          </a:xfrm>
        </p:spPr>
        <p:txBody>
          <a:bodyPr>
            <a:normAutofit/>
          </a:bodyPr>
          <a:lstStyle/>
          <a:p>
            <a:pPr marL="0" indent="0">
              <a:buNone/>
            </a:pPr>
            <a:r>
              <a:rPr sz="2400" dirty="0"/>
              <a:t>Kva kan det demokratiske argumentet vere? </a:t>
            </a:r>
            <a:br>
              <a:rPr sz="2400" dirty="0"/>
            </a:br>
            <a:r>
              <a:rPr sz="2400" dirty="0"/>
              <a:t>Sum litt saman med ein medelev:</a:t>
            </a:r>
          </a:p>
          <a:p>
            <a:pPr marL="0" indent="0">
              <a:buNone/>
            </a:pPr>
            <a:endParaRPr sz="1000" dirty="0"/>
          </a:p>
          <a:p>
            <a:r>
              <a:rPr sz="2400" dirty="0"/>
              <a:t>I eit demokrati er ein avhengig av at folk kan lese og skrive</a:t>
            </a:r>
          </a:p>
          <a:p>
            <a:pPr lvl="1"/>
            <a:r>
              <a:rPr dirty="0"/>
              <a:t>for å ta stilling til saker. </a:t>
            </a:r>
          </a:p>
          <a:p>
            <a:pPr lvl="1"/>
            <a:r>
              <a:rPr dirty="0"/>
              <a:t>for å kunne stemme ved val.</a:t>
            </a:r>
          </a:p>
          <a:p>
            <a:pPr lvl="1"/>
            <a:endParaRPr sz="1000" dirty="0"/>
          </a:p>
          <a:p>
            <a:r>
              <a:rPr sz="2400" dirty="0"/>
              <a:t>God </a:t>
            </a:r>
            <a:r>
              <a:rPr sz="2400" dirty="0" err="1"/>
              <a:t>opplæring</a:t>
            </a:r>
            <a:r>
              <a:rPr sz="2400" dirty="0"/>
              <a:t> </a:t>
            </a:r>
            <a:r>
              <a:rPr lang="nb-NO" sz="2400" dirty="0"/>
              <a:t>blei</a:t>
            </a:r>
            <a:r>
              <a:rPr sz="2400" dirty="0"/>
              <a:t> ei viktig sak.</a:t>
            </a:r>
          </a:p>
          <a:p>
            <a:endParaRPr sz="1000" dirty="0"/>
          </a:p>
          <a:p>
            <a:r>
              <a:rPr sz="2400" dirty="0"/>
              <a:t>I 1860 </a:t>
            </a:r>
            <a:r>
              <a:rPr lang="nb-NO" sz="2400" dirty="0"/>
              <a:t>blei</a:t>
            </a:r>
            <a:r>
              <a:rPr sz="2400" dirty="0"/>
              <a:t> det etablert faste skular, </a:t>
            </a:r>
            <a:r>
              <a:rPr sz="2400" dirty="0" err="1"/>
              <a:t>før</a:t>
            </a:r>
            <a:r>
              <a:rPr sz="2400" dirty="0"/>
              <a:t> </a:t>
            </a:r>
            <a:r>
              <a:rPr lang="nb-NO" sz="2400" dirty="0"/>
              <a:t>dette </a:t>
            </a:r>
            <a:r>
              <a:rPr sz="2400" dirty="0"/>
              <a:t>var det omgangsskule.</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ED3E70B4-BA1D-F9F8-15AF-5FD11A58D56B}"/>
              </a:ext>
            </a:extLst>
          </p:cNvPr>
          <p:cNvSpPr/>
          <p:nvPr/>
        </p:nvSpPr>
        <p:spPr>
          <a:xfrm>
            <a:off x="8568053" y="590153"/>
            <a:ext cx="2438016" cy="2329962"/>
          </a:xfrm>
          <a:prstGeom prst="ellipse">
            <a:avLst/>
          </a:prstGeom>
          <a:solidFill>
            <a:srgbClr val="CAAA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000" dirty="0"/>
              <a:t>Det </a:t>
            </a:r>
          </a:p>
          <a:p>
            <a:pPr algn="ctr"/>
            <a:r>
              <a:rPr sz="2000" b="1" dirty="0"/>
              <a:t>demokratiske </a:t>
            </a:r>
            <a:r>
              <a:rPr sz="2000" dirty="0"/>
              <a:t>argumentet</a:t>
            </a:r>
          </a:p>
        </p:txBody>
      </p:sp>
    </p:spTree>
    <p:extLst>
      <p:ext uri="{BB962C8B-B14F-4D97-AF65-F5344CB8AC3E}">
        <p14:creationId xmlns:p14="http://schemas.microsoft.com/office/powerpoint/2010/main" val="382765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mn-lt"/>
              </a:rPr>
              <a:t>Det sosiale argumentet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a:xfrm>
            <a:off x="838200" y="2141537"/>
            <a:ext cx="10515600" cy="4351338"/>
          </a:xfrm>
        </p:spPr>
        <p:txBody>
          <a:bodyPr>
            <a:normAutofit/>
          </a:bodyPr>
          <a:lstStyle/>
          <a:p>
            <a:pPr marL="0" indent="0">
              <a:buNone/>
            </a:pPr>
            <a:r>
              <a:rPr sz="2400" dirty="0"/>
              <a:t>Kva kan det sosiale argumentet vere? Skriv forslaget ditt til svar for deg sjølv:</a:t>
            </a:r>
          </a:p>
          <a:p>
            <a:pPr marL="0" indent="0">
              <a:buNone/>
            </a:pPr>
            <a:endParaRPr sz="1000" dirty="0"/>
          </a:p>
          <a:p>
            <a:r>
              <a:rPr sz="2400" dirty="0"/>
              <a:t>Lesing og skriving var viktig for å kunne bli opplyst om viktige ting, slik </a:t>
            </a:r>
            <a:r>
              <a:rPr sz="2400" dirty="0" err="1"/>
              <a:t>som</a:t>
            </a:r>
            <a:r>
              <a:rPr sz="2400" dirty="0"/>
              <a:t> </a:t>
            </a:r>
            <a:r>
              <a:rPr lang="nb-NO" sz="2400" dirty="0"/>
              <a:t>for eksempel</a:t>
            </a:r>
            <a:r>
              <a:rPr sz="2400" dirty="0"/>
              <a:t> helsestell og ernæring.</a:t>
            </a:r>
          </a:p>
          <a:p>
            <a:endParaRPr sz="1000" dirty="0"/>
          </a:p>
          <a:p>
            <a:r>
              <a:rPr sz="2400" dirty="0"/>
              <a:t>Derfor måtte alle kunne lese og skrive.</a:t>
            </a:r>
          </a:p>
          <a:p>
            <a:endParaRPr sz="1000" dirty="0"/>
          </a:p>
          <a:p>
            <a:r>
              <a:rPr sz="2400" dirty="0"/>
              <a:t>Lesing og skriving var starten på høvet til å ta utdanning.</a:t>
            </a:r>
          </a:p>
          <a:p>
            <a:endParaRPr sz="1000" dirty="0"/>
          </a:p>
          <a:p>
            <a:r>
              <a:rPr sz="2400" dirty="0"/>
              <a:t>Det å kunne lese og skrive var altså ein måte å løfte folk ut av fattigdom og dårlege levekår på. </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E4DC5F9C-5FC7-EFD4-25EB-41521B9C2C2A}"/>
              </a:ext>
            </a:extLst>
          </p:cNvPr>
          <p:cNvSpPr/>
          <p:nvPr/>
        </p:nvSpPr>
        <p:spPr>
          <a:xfrm>
            <a:off x="8646529" y="36581"/>
            <a:ext cx="2206487" cy="1982650"/>
          </a:xfrm>
          <a:prstGeom prst="ellipse">
            <a:avLst/>
          </a:prstGeom>
          <a:solidFill>
            <a:srgbClr val="9898C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000" dirty="0"/>
              <a:t>Det </a:t>
            </a:r>
            <a:endParaRPr lang="nb-NO" sz="2000" dirty="0"/>
          </a:p>
          <a:p>
            <a:pPr algn="ctr"/>
            <a:r>
              <a:rPr sz="2000" b="1" dirty="0" err="1"/>
              <a:t>sosiale</a:t>
            </a:r>
            <a:r>
              <a:rPr sz="2000" b="1" dirty="0"/>
              <a:t> </a:t>
            </a:r>
            <a:r>
              <a:rPr sz="2000" dirty="0"/>
              <a:t>argumentet </a:t>
            </a:r>
          </a:p>
        </p:txBody>
      </p:sp>
    </p:spTree>
    <p:extLst>
      <p:ext uri="{BB962C8B-B14F-4D97-AF65-F5344CB8AC3E}">
        <p14:creationId xmlns:p14="http://schemas.microsoft.com/office/powerpoint/2010/main" val="2131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pPr marL="0" indent="0">
              <a:buNone/>
            </a:pPr>
            <a:endParaRPr dirty="0"/>
          </a:p>
          <a:p>
            <a:pPr marL="0" indent="0">
              <a:buNone/>
            </a:pPr>
            <a:endParaRPr dirty="0"/>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Eksplosjon: 8 punkt 3">
            <a:extLst>
              <a:ext uri="{FF2B5EF4-FFF2-40B4-BE49-F238E27FC236}">
                <a16:creationId xmlns:a16="http://schemas.microsoft.com/office/drawing/2014/main" id="{B9700229-E6CB-EDBA-32FB-F3DE5DCA3140}"/>
              </a:ext>
            </a:extLst>
          </p:cNvPr>
          <p:cNvSpPr/>
          <p:nvPr/>
        </p:nvSpPr>
        <p:spPr>
          <a:xfrm>
            <a:off x="2522482" y="431072"/>
            <a:ext cx="6642539" cy="5604149"/>
          </a:xfrm>
          <a:prstGeom prst="irregularSeal1">
            <a:avLst/>
          </a:prstGeom>
          <a:solidFill>
            <a:srgbClr val="95B9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4800" b="1" dirty="0"/>
              <a:t>Stopp opp og noter! </a:t>
            </a:r>
          </a:p>
        </p:txBody>
      </p:sp>
    </p:spTree>
    <p:extLst>
      <p:ext uri="{BB962C8B-B14F-4D97-AF65-F5344CB8AC3E}">
        <p14:creationId xmlns:p14="http://schemas.microsoft.com/office/powerpoint/2010/main" val="2553231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lstStyle/>
          <a:p>
            <a:r>
              <a:rPr sz="4000" b="1" i="1" dirty="0">
                <a:latin typeface="Calibri "/>
              </a:rPr>
              <a:t>Grunnlova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sz="half" idx="1"/>
          </p:nvPr>
        </p:nvSpPr>
        <p:spPr/>
        <p:txBody>
          <a:bodyPr>
            <a:normAutofit/>
          </a:bodyPr>
          <a:lstStyle/>
          <a:p>
            <a:r>
              <a:rPr sz="2400" dirty="0"/>
              <a:t>I </a:t>
            </a:r>
            <a:r>
              <a:rPr sz="2400" i="1" dirty="0"/>
              <a:t>Grunnlova </a:t>
            </a:r>
            <a:r>
              <a:rPr sz="2400" dirty="0"/>
              <a:t>stod det at ein skulle bruke norsk, berre litt meir komplisert formulert: </a:t>
            </a:r>
          </a:p>
          <a:p>
            <a:endParaRPr sz="500" dirty="0"/>
          </a:p>
          <a:p>
            <a:pPr lvl="1"/>
            <a:r>
              <a:rPr lang="nb-NO" dirty="0">
                <a:latin typeface="Calibri" panose="020F0502020204030204" pitchFamily="34" charset="0"/>
                <a:cs typeface="Calibri" panose="020F0502020204030204" pitchFamily="34" charset="0"/>
              </a:rPr>
              <a:t>«</a:t>
            </a:r>
            <a:r>
              <a:rPr lang="nb-NO" b="1" dirty="0">
                <a:latin typeface="Calibri" panose="020F0502020204030204" pitchFamily="34" charset="0"/>
                <a:cs typeface="Calibri" panose="020F0502020204030204" pitchFamily="34" charset="0"/>
              </a:rPr>
              <a:t>§33:</a:t>
            </a:r>
            <a:r>
              <a:rPr lang="nb-NO" dirty="0">
                <a:latin typeface="Calibri" panose="020F0502020204030204" pitchFamily="34" charset="0"/>
                <a:cs typeface="Calibri" panose="020F0502020204030204" pitchFamily="34" charset="0"/>
              </a:rPr>
              <a:t> Alle Forestillinger om Norske Sager, </a:t>
            </a:r>
            <a:r>
              <a:rPr lang="nb-NO" dirty="0" err="1">
                <a:latin typeface="Calibri" panose="020F0502020204030204" pitchFamily="34" charset="0"/>
                <a:cs typeface="Calibri" panose="020F0502020204030204" pitchFamily="34" charset="0"/>
              </a:rPr>
              <a:t>saavelsom</a:t>
            </a:r>
            <a:r>
              <a:rPr lang="nb-NO" dirty="0">
                <a:latin typeface="Calibri" panose="020F0502020204030204" pitchFamily="34" charset="0"/>
                <a:cs typeface="Calibri" panose="020F0502020204030204" pitchFamily="34" charset="0"/>
              </a:rPr>
              <a:t> de </a:t>
            </a:r>
            <a:r>
              <a:rPr lang="nb-NO" dirty="0" err="1">
                <a:latin typeface="Calibri" panose="020F0502020204030204" pitchFamily="34" charset="0"/>
                <a:cs typeface="Calibri" panose="020F0502020204030204" pitchFamily="34" charset="0"/>
              </a:rPr>
              <a:t>Expeditioner</a:t>
            </a:r>
            <a:r>
              <a:rPr lang="nb-NO" dirty="0">
                <a:latin typeface="Calibri" panose="020F0502020204030204" pitchFamily="34" charset="0"/>
                <a:cs typeface="Calibri" panose="020F0502020204030204" pitchFamily="34" charset="0"/>
              </a:rPr>
              <a:t>, som i Anledning derav </a:t>
            </a:r>
            <a:r>
              <a:rPr lang="nb-NO" dirty="0" err="1">
                <a:latin typeface="Calibri" panose="020F0502020204030204" pitchFamily="34" charset="0"/>
                <a:cs typeface="Calibri" panose="020F0502020204030204" pitchFamily="34" charset="0"/>
              </a:rPr>
              <a:t>skee</a:t>
            </a:r>
            <a:r>
              <a:rPr lang="nb-NO" dirty="0">
                <a:latin typeface="Calibri" panose="020F0502020204030204" pitchFamily="34" charset="0"/>
                <a:cs typeface="Calibri" panose="020F0502020204030204" pitchFamily="34" charset="0"/>
              </a:rPr>
              <a:t>, forfattes i det Norske </a:t>
            </a:r>
            <a:r>
              <a:rPr lang="nb-NO" dirty="0" err="1">
                <a:latin typeface="Calibri" panose="020F0502020204030204" pitchFamily="34" charset="0"/>
                <a:cs typeface="Calibri" panose="020F0502020204030204" pitchFamily="34" charset="0"/>
              </a:rPr>
              <a:t>Sprog</a:t>
            </a:r>
            <a:r>
              <a:rPr lang="nb-NO" dirty="0">
                <a:latin typeface="Calibri" panose="020F0502020204030204" pitchFamily="34" charset="0"/>
                <a:cs typeface="Calibri" panose="020F0502020204030204" pitchFamily="34" charset="0"/>
              </a:rPr>
              <a:t>.»</a:t>
            </a:r>
          </a:p>
          <a:p>
            <a:pPr lvl="1"/>
            <a:endParaRPr lang="nb-NO" sz="1000" dirty="0">
              <a:latin typeface="Calibri" panose="020F0502020204030204" pitchFamily="34" charset="0"/>
              <a:cs typeface="Calibri" panose="020F0502020204030204" pitchFamily="34" charset="0"/>
            </a:endParaRPr>
          </a:p>
          <a:p>
            <a:pPr lvl="1"/>
            <a:r>
              <a:rPr lang="nb-NO" dirty="0">
                <a:latin typeface="Calibri" panose="020F0502020204030204" pitchFamily="34" charset="0"/>
                <a:cs typeface="Calibri" panose="020F0502020204030204" pitchFamily="34" charset="0"/>
              </a:rPr>
              <a:t>«</a:t>
            </a:r>
            <a:r>
              <a:rPr lang="nb-NO" b="1" dirty="0">
                <a:latin typeface="Calibri" panose="020F0502020204030204" pitchFamily="34" charset="0"/>
                <a:cs typeface="Calibri" panose="020F0502020204030204" pitchFamily="34" charset="0"/>
              </a:rPr>
              <a:t>§81:</a:t>
            </a:r>
            <a:r>
              <a:rPr lang="nb-NO" dirty="0">
                <a:latin typeface="Calibri" panose="020F0502020204030204" pitchFamily="34" charset="0"/>
                <a:cs typeface="Calibri" panose="020F0502020204030204" pitchFamily="34" charset="0"/>
              </a:rPr>
              <a:t> Alle Love </a:t>
            </a:r>
            <a:r>
              <a:rPr lang="nb-NO" dirty="0" err="1">
                <a:latin typeface="Calibri" panose="020F0502020204030204" pitchFamily="34" charset="0"/>
                <a:cs typeface="Calibri" panose="020F0502020204030204" pitchFamily="34" charset="0"/>
              </a:rPr>
              <a:t>udfærdiges</a:t>
            </a:r>
            <a:r>
              <a:rPr lang="nb-NO" dirty="0">
                <a:latin typeface="Calibri" panose="020F0502020204030204" pitchFamily="34" charset="0"/>
                <a:cs typeface="Calibri" panose="020F0502020204030204" pitchFamily="34" charset="0"/>
              </a:rPr>
              <a:t> i det Norske </a:t>
            </a:r>
            <a:r>
              <a:rPr lang="nb-NO" dirty="0" err="1">
                <a:latin typeface="Calibri" panose="020F0502020204030204" pitchFamily="34" charset="0"/>
                <a:cs typeface="Calibri" panose="020F0502020204030204" pitchFamily="34" charset="0"/>
              </a:rPr>
              <a:t>Sprog</a:t>
            </a:r>
            <a:r>
              <a:rPr lang="nb-NO" dirty="0">
                <a:latin typeface="Calibri" panose="020F0502020204030204" pitchFamily="34" charset="0"/>
                <a:cs typeface="Calibri" panose="020F0502020204030204" pitchFamily="34" charset="0"/>
              </a:rPr>
              <a:t> […]»</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AA3EFDE-3ECF-A446-F117-EE647A5E6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799" y="66688"/>
            <a:ext cx="4233041" cy="6105348"/>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812D91C6-4AD5-0FEF-8D83-D89064BFA7DB}"/>
              </a:ext>
            </a:extLst>
          </p:cNvPr>
          <p:cNvSpPr txBox="1"/>
          <p:nvPr/>
        </p:nvSpPr>
        <p:spPr>
          <a:xfrm>
            <a:off x="6680004" y="6216326"/>
            <a:ext cx="1136850" cy="492443"/>
          </a:xfrm>
          <a:prstGeom prst="rect">
            <a:avLst/>
          </a:prstGeom>
          <a:noFill/>
        </p:spPr>
        <p:txBody>
          <a:bodyPr wrap="none" rtlCol="0">
            <a:spAutoFit/>
          </a:bodyPr>
          <a:lstStyle/>
          <a:p>
            <a:r>
              <a:rPr sz="800" dirty="0"/>
              <a:t>(Wikimedia Commons)</a:t>
            </a:r>
          </a:p>
          <a:p>
            <a:endParaRPr dirty="0"/>
          </a:p>
        </p:txBody>
      </p:sp>
    </p:spTree>
    <p:extLst>
      <p:ext uri="{BB962C8B-B14F-4D97-AF65-F5344CB8AC3E}">
        <p14:creationId xmlns:p14="http://schemas.microsoft.com/office/powerpoint/2010/main" val="401683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Så, </a:t>
            </a:r>
            <a:r>
              <a:rPr sz="4000" b="1" dirty="0" err="1">
                <a:latin typeface="Calibri "/>
              </a:rPr>
              <a:t>korleis</a:t>
            </a:r>
            <a:r>
              <a:rPr sz="4000" b="1" dirty="0">
                <a:latin typeface="Calibri "/>
              </a:rPr>
              <a:t> </a:t>
            </a:r>
            <a:r>
              <a:rPr lang="nb-NO" sz="4000" b="1" dirty="0">
                <a:latin typeface="Calibri "/>
              </a:rPr>
              <a:t>kan </a:t>
            </a:r>
            <a:r>
              <a:rPr lang="nb-NO" sz="4000" b="1" dirty="0" err="1">
                <a:latin typeface="Calibri "/>
              </a:rPr>
              <a:t>ein</a:t>
            </a:r>
            <a:r>
              <a:rPr lang="nb-NO" sz="4000" b="1" dirty="0">
                <a:latin typeface="Calibri "/>
              </a:rPr>
              <a:t> </a:t>
            </a:r>
            <a:r>
              <a:rPr sz="4000" b="1" dirty="0" err="1">
                <a:latin typeface="Calibri "/>
              </a:rPr>
              <a:t>skape</a:t>
            </a:r>
            <a:r>
              <a:rPr sz="4000" b="1" dirty="0">
                <a:latin typeface="Calibri "/>
              </a:rPr>
              <a:t> eit norsk språk?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r>
              <a:rPr b="1" dirty="0"/>
              <a:t>Diskuter: </a:t>
            </a:r>
            <a:r>
              <a:rPr dirty="0"/>
              <a:t>Korleis kan dette gjerast? Hugsar du kanskje kva idear som dukka opp på 1800-talet? </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Snakkeboble: oval 3">
            <a:extLst>
              <a:ext uri="{FF2B5EF4-FFF2-40B4-BE49-F238E27FC236}">
                <a16:creationId xmlns:a16="http://schemas.microsoft.com/office/drawing/2014/main" id="{4AA40486-DB43-9AF2-8243-A8006F95E0C3}"/>
              </a:ext>
            </a:extLst>
          </p:cNvPr>
          <p:cNvSpPr/>
          <p:nvPr/>
        </p:nvSpPr>
        <p:spPr>
          <a:xfrm>
            <a:off x="1441174" y="3429000"/>
            <a:ext cx="1958009" cy="1490870"/>
          </a:xfrm>
          <a:prstGeom prst="wedgeEllipseCallout">
            <a:avLst>
              <a:gd name="adj1" fmla="val -92407"/>
              <a:gd name="adj2" fmla="val 21833"/>
            </a:avLst>
          </a:prstGeom>
          <a:solidFill>
            <a:srgbClr val="5F8F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400" b="1" dirty="0"/>
              <a:t>Skriv dansk!</a:t>
            </a:r>
          </a:p>
        </p:txBody>
      </p:sp>
      <p:sp>
        <p:nvSpPr>
          <p:cNvPr id="5" name="Snakkeboble: oval 4">
            <a:extLst>
              <a:ext uri="{FF2B5EF4-FFF2-40B4-BE49-F238E27FC236}">
                <a16:creationId xmlns:a16="http://schemas.microsoft.com/office/drawing/2014/main" id="{5670DD1F-F8C1-97DF-7C6A-AB50173D0010}"/>
              </a:ext>
            </a:extLst>
          </p:cNvPr>
          <p:cNvSpPr/>
          <p:nvPr/>
        </p:nvSpPr>
        <p:spPr>
          <a:xfrm>
            <a:off x="4627494" y="3429000"/>
            <a:ext cx="1958009" cy="1490870"/>
          </a:xfrm>
          <a:prstGeom prst="wedgeEllipseCallout">
            <a:avLst>
              <a:gd name="adj1" fmla="val -50782"/>
              <a:gd name="adj2" fmla="val 95833"/>
            </a:avLst>
          </a:prstGeom>
          <a:solidFill>
            <a:srgbClr val="8488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400" b="1" dirty="0"/>
              <a:t>Skriv norsk!</a:t>
            </a:r>
          </a:p>
        </p:txBody>
      </p:sp>
      <p:sp>
        <p:nvSpPr>
          <p:cNvPr id="6" name="Snakkeboble: oval 5">
            <a:extLst>
              <a:ext uri="{FF2B5EF4-FFF2-40B4-BE49-F238E27FC236}">
                <a16:creationId xmlns:a16="http://schemas.microsoft.com/office/drawing/2014/main" id="{1218696F-A378-38B8-4EE5-9CD58F84CD16}"/>
              </a:ext>
            </a:extLst>
          </p:cNvPr>
          <p:cNvSpPr/>
          <p:nvPr/>
        </p:nvSpPr>
        <p:spPr>
          <a:xfrm>
            <a:off x="7813814" y="3530600"/>
            <a:ext cx="1958009" cy="1490870"/>
          </a:xfrm>
          <a:prstGeom prst="wedgeEllipseCallout">
            <a:avLst>
              <a:gd name="adj1" fmla="val 70538"/>
              <a:gd name="adj2" fmla="val -62833"/>
            </a:avLst>
          </a:prstGeom>
          <a:solidFill>
            <a:srgbClr val="A269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400" b="1" dirty="0"/>
              <a:t>Skriv dansk-norsk! </a:t>
            </a:r>
          </a:p>
        </p:txBody>
      </p:sp>
    </p:spTree>
    <p:extLst>
      <p:ext uri="{BB962C8B-B14F-4D97-AF65-F5344CB8AC3E}">
        <p14:creationId xmlns:p14="http://schemas.microsoft.com/office/powerpoint/2010/main" val="322261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Skriv dansk!</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r>
              <a:rPr dirty="0"/>
              <a:t>Diktaren Johann Sebastian Welhaven var ein viktig talsmann for </a:t>
            </a:r>
            <a:r>
              <a:rPr dirty="0" err="1"/>
              <a:t>dette</a:t>
            </a:r>
            <a:r>
              <a:rPr dirty="0"/>
              <a:t> </a:t>
            </a:r>
            <a:r>
              <a:rPr dirty="0" err="1"/>
              <a:t>standpunktet</a:t>
            </a:r>
            <a:r>
              <a:rPr lang="nb-NO" dirty="0"/>
              <a:t>:</a:t>
            </a:r>
            <a:endParaRPr dirty="0"/>
          </a:p>
          <a:p>
            <a:r>
              <a:rPr dirty="0"/>
              <a:t>Dansk var ein meir moderne kultur.</a:t>
            </a:r>
          </a:p>
          <a:p>
            <a:r>
              <a:rPr dirty="0"/>
              <a:t>Gjennom det danske språket kom danninga og høgkulturen til Noreg. </a:t>
            </a:r>
          </a:p>
          <a:p>
            <a:pPr marL="0" indent="0">
              <a:buNone/>
            </a:pPr>
            <a:r>
              <a:rPr dirty="0">
                <a:sym typeface="Wingdings" panose="05000000000000000000" pitchFamily="2" charset="2"/>
              </a:rPr>
              <a:t> Ein ønskte å bevare fellesskapet med Danmark</a:t>
            </a:r>
            <a:br>
              <a:rPr dirty="0">
                <a:sym typeface="Wingdings" panose="05000000000000000000" pitchFamily="2" charset="2"/>
              </a:rPr>
            </a:br>
            <a:r>
              <a:rPr dirty="0">
                <a:sym typeface="Wingdings" panose="05000000000000000000" pitchFamily="2" charset="2"/>
              </a:rPr>
              <a:t>gjennom språket og kulturen. </a:t>
            </a:r>
            <a:endParaRPr dirty="0"/>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Snakkeboble: oval 3">
            <a:extLst>
              <a:ext uri="{FF2B5EF4-FFF2-40B4-BE49-F238E27FC236}">
                <a16:creationId xmlns:a16="http://schemas.microsoft.com/office/drawing/2014/main" id="{90C92F57-E890-A920-ECAE-78E3372CB505}"/>
              </a:ext>
            </a:extLst>
          </p:cNvPr>
          <p:cNvSpPr/>
          <p:nvPr/>
        </p:nvSpPr>
        <p:spPr>
          <a:xfrm>
            <a:off x="3653394" y="4731581"/>
            <a:ext cx="1958009" cy="1490870"/>
          </a:xfrm>
          <a:prstGeom prst="wedgeEllipseCallout">
            <a:avLst>
              <a:gd name="adj1" fmla="val 76121"/>
              <a:gd name="adj2" fmla="val -167"/>
            </a:avLst>
          </a:prstGeom>
          <a:solidFill>
            <a:srgbClr val="5F8F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400" dirty="0"/>
              <a:t> </a:t>
            </a:r>
            <a:r>
              <a:rPr sz="2400" b="1" dirty="0"/>
              <a:t>dansk</a:t>
            </a:r>
            <a:r>
              <a:rPr sz="2400" dirty="0"/>
              <a:t>!</a:t>
            </a:r>
          </a:p>
        </p:txBody>
      </p:sp>
      <p:pic>
        <p:nvPicPr>
          <p:cNvPr id="7170" name="Picture 2">
            <a:extLst>
              <a:ext uri="{FF2B5EF4-FFF2-40B4-BE49-F238E27FC236}">
                <a16:creationId xmlns:a16="http://schemas.microsoft.com/office/drawing/2014/main" id="{6035B00B-3E1F-FFCF-1D23-A636892CA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003" y="4517476"/>
            <a:ext cx="143827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98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Skriv norsk!</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sz="half" idx="1"/>
          </p:nvPr>
        </p:nvSpPr>
        <p:spPr>
          <a:xfrm>
            <a:off x="838200" y="1825625"/>
            <a:ext cx="6964110" cy="4351338"/>
          </a:xfrm>
        </p:spPr>
        <p:txBody>
          <a:bodyPr>
            <a:normAutofit fontScale="92500" lnSpcReduction="10000"/>
          </a:bodyPr>
          <a:lstStyle/>
          <a:p>
            <a:r>
              <a:rPr dirty="0"/>
              <a:t>Ein byrja å verdsetje folkekulturen, og sette dermed søkjelys på </a:t>
            </a:r>
            <a:r>
              <a:rPr b="1" dirty="0"/>
              <a:t>dialektane</a:t>
            </a:r>
            <a:r>
              <a:rPr dirty="0"/>
              <a:t>.</a:t>
            </a:r>
          </a:p>
          <a:p>
            <a:r>
              <a:rPr dirty="0"/>
              <a:t>Dialektane viste samanhengen med det norrøne språket.</a:t>
            </a:r>
          </a:p>
          <a:p>
            <a:r>
              <a:rPr dirty="0"/>
              <a:t>Historikaren </a:t>
            </a:r>
            <a:r>
              <a:rPr b="1" dirty="0"/>
              <a:t>P. A. Munch </a:t>
            </a:r>
            <a:r>
              <a:rPr dirty="0"/>
              <a:t>meinte at ein kunne lage eit nytt skriftspråk basert på ein av dei </a:t>
            </a:r>
            <a:r>
              <a:rPr dirty="0" err="1"/>
              <a:t>mest</a:t>
            </a:r>
            <a:r>
              <a:rPr dirty="0"/>
              <a:t> </a:t>
            </a:r>
            <a:r>
              <a:rPr dirty="0" err="1"/>
              <a:t>spesielle</a:t>
            </a:r>
            <a:r>
              <a:rPr lang="nb-NO" dirty="0"/>
              <a:t> </a:t>
            </a:r>
            <a:r>
              <a:rPr lang="nb-NO" dirty="0" err="1"/>
              <a:t>dialektane</a:t>
            </a:r>
            <a:r>
              <a:rPr dirty="0"/>
              <a:t>, og dermed mest «</a:t>
            </a:r>
            <a:r>
              <a:rPr dirty="0" err="1"/>
              <a:t>norske</a:t>
            </a:r>
            <a:r>
              <a:rPr dirty="0"/>
              <a:t>».</a:t>
            </a:r>
          </a:p>
          <a:p>
            <a:r>
              <a:rPr dirty="0"/>
              <a:t>Å skape eit nytt språk blir kalla </a:t>
            </a:r>
            <a:r>
              <a:rPr b="1" i="1" dirty="0"/>
              <a:t>målreising</a:t>
            </a:r>
            <a:r>
              <a:rPr i="1" dirty="0"/>
              <a:t>.</a:t>
            </a:r>
          </a:p>
          <a:p>
            <a:r>
              <a:rPr dirty="0" err="1"/>
              <a:t>Seinare</a:t>
            </a:r>
            <a:r>
              <a:rPr dirty="0"/>
              <a:t> </a:t>
            </a:r>
            <a:r>
              <a:rPr lang="nb-NO" dirty="0"/>
              <a:t>gjorde</a:t>
            </a:r>
            <a:r>
              <a:rPr dirty="0"/>
              <a:t> </a:t>
            </a:r>
            <a:r>
              <a:rPr b="1" dirty="0"/>
              <a:t>Ivar Aasen </a:t>
            </a:r>
            <a:r>
              <a:rPr dirty="0" err="1"/>
              <a:t>denne</a:t>
            </a:r>
            <a:r>
              <a:rPr dirty="0"/>
              <a:t> </a:t>
            </a:r>
            <a:r>
              <a:rPr dirty="0" err="1"/>
              <a:t>ideen</a:t>
            </a:r>
            <a:r>
              <a:rPr lang="nb-NO" dirty="0"/>
              <a:t> til </a:t>
            </a:r>
            <a:r>
              <a:rPr lang="nb-NO" dirty="0" err="1"/>
              <a:t>verkeligheit</a:t>
            </a:r>
            <a:r>
              <a:rPr dirty="0"/>
              <a:t>, men </a:t>
            </a:r>
            <a:r>
              <a:rPr dirty="0" err="1"/>
              <a:t>han</a:t>
            </a:r>
            <a:r>
              <a:rPr dirty="0"/>
              <a:t> </a:t>
            </a:r>
            <a:r>
              <a:rPr lang="nb-NO" dirty="0"/>
              <a:t>tok inn</a:t>
            </a:r>
            <a:r>
              <a:rPr dirty="0"/>
              <a:t> nesten alle dei norske dialektane i prosjektet sitt.</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198135B-5527-F2A1-D1F6-5E41DAC12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2174" y="2571320"/>
            <a:ext cx="1675030" cy="1983588"/>
          </a:xfrm>
          <a:prstGeom prst="rect">
            <a:avLst/>
          </a:prstGeom>
          <a:noFill/>
          <a:extLst>
            <a:ext uri="{909E8E84-426E-40DD-AFC4-6F175D3DCCD1}">
              <a14:hiddenFill xmlns:a14="http://schemas.microsoft.com/office/drawing/2010/main">
                <a:solidFill>
                  <a:srgbClr val="FFFFFF"/>
                </a:solidFill>
              </a14:hiddenFill>
            </a:ext>
          </a:extLst>
        </p:spPr>
      </p:pic>
      <p:sp>
        <p:nvSpPr>
          <p:cNvPr id="7" name="Snakkeboble: oval 6">
            <a:extLst>
              <a:ext uri="{FF2B5EF4-FFF2-40B4-BE49-F238E27FC236}">
                <a16:creationId xmlns:a16="http://schemas.microsoft.com/office/drawing/2014/main" id="{3860CE4C-AEB0-6C85-8B4C-F07A5583D296}"/>
              </a:ext>
            </a:extLst>
          </p:cNvPr>
          <p:cNvSpPr/>
          <p:nvPr/>
        </p:nvSpPr>
        <p:spPr>
          <a:xfrm>
            <a:off x="8017164" y="2683565"/>
            <a:ext cx="1532297" cy="1490870"/>
          </a:xfrm>
          <a:prstGeom prst="wedgeEllipseCallout">
            <a:avLst>
              <a:gd name="adj1" fmla="val 76121"/>
              <a:gd name="adj2" fmla="val -167"/>
            </a:avLst>
          </a:prstGeom>
          <a:solidFill>
            <a:srgbClr val="8488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400" dirty="0"/>
              <a:t> </a:t>
            </a:r>
            <a:r>
              <a:rPr lang="nb-NO" sz="2400" b="1" dirty="0"/>
              <a:t>norsk!</a:t>
            </a:r>
            <a:endParaRPr sz="2400" dirty="0"/>
          </a:p>
        </p:txBody>
      </p:sp>
    </p:spTree>
    <p:extLst>
      <p:ext uri="{BB962C8B-B14F-4D97-AF65-F5344CB8AC3E}">
        <p14:creationId xmlns:p14="http://schemas.microsoft.com/office/powerpoint/2010/main" val="391909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Skriv dansk-norsk!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r>
              <a:rPr sz="2400" dirty="0"/>
              <a:t>Typiske </a:t>
            </a:r>
            <a:r>
              <a:rPr sz="2400" b="1" dirty="0"/>
              <a:t>norske ord </a:t>
            </a:r>
            <a:r>
              <a:rPr sz="2400" dirty="0"/>
              <a:t>kunne flettast inn i det danske språket, slik som </a:t>
            </a:r>
            <a:r>
              <a:rPr sz="2400" i="1" dirty="0"/>
              <a:t>gut, jente, </a:t>
            </a:r>
            <a:r>
              <a:rPr sz="2400" i="1" dirty="0" err="1"/>
              <a:t>fjell</a:t>
            </a:r>
            <a:r>
              <a:rPr lang="nb-NO" sz="2400" i="1" dirty="0"/>
              <a:t> </a:t>
            </a:r>
            <a:r>
              <a:rPr lang="nb-NO" sz="2400" dirty="0"/>
              <a:t>og</a:t>
            </a:r>
            <a:r>
              <a:rPr sz="2400" i="1" dirty="0"/>
              <a:t> foss </a:t>
            </a:r>
            <a:r>
              <a:rPr sz="2400" dirty="0"/>
              <a:t>i staden for </a:t>
            </a:r>
            <a:r>
              <a:rPr sz="2400" i="1" dirty="0" err="1"/>
              <a:t>dræng</a:t>
            </a:r>
            <a:r>
              <a:rPr sz="2400" i="1" dirty="0"/>
              <a:t>, </a:t>
            </a:r>
            <a:r>
              <a:rPr sz="2400" i="1" dirty="0" err="1"/>
              <a:t>pige</a:t>
            </a:r>
            <a:r>
              <a:rPr sz="2400" i="1" dirty="0"/>
              <a:t>, </a:t>
            </a:r>
            <a:r>
              <a:rPr sz="2400" i="1" dirty="0" err="1"/>
              <a:t>bjerg</a:t>
            </a:r>
            <a:r>
              <a:rPr lang="nb-NO" sz="2400" i="1" dirty="0"/>
              <a:t> </a:t>
            </a:r>
            <a:r>
              <a:rPr lang="nb-NO" sz="2400" dirty="0"/>
              <a:t>og</a:t>
            </a:r>
            <a:r>
              <a:rPr sz="2400" i="1" dirty="0"/>
              <a:t> vandfald.</a:t>
            </a:r>
          </a:p>
          <a:p>
            <a:endParaRPr sz="1000" i="1" dirty="0"/>
          </a:p>
          <a:p>
            <a:r>
              <a:rPr sz="2400" dirty="0"/>
              <a:t>Då kunne ein behalde det danna danske språket, men </a:t>
            </a:r>
            <a:r>
              <a:rPr sz="2400" b="1" i="1" dirty="0"/>
              <a:t>fornorske </a:t>
            </a:r>
            <a:r>
              <a:rPr sz="2400" dirty="0"/>
              <a:t>det.</a:t>
            </a:r>
          </a:p>
          <a:p>
            <a:endParaRPr sz="1000" dirty="0"/>
          </a:p>
          <a:p>
            <a:r>
              <a:rPr sz="2400" dirty="0"/>
              <a:t>Diktaren </a:t>
            </a:r>
            <a:r>
              <a:rPr sz="2400" b="1" dirty="0"/>
              <a:t>Henrik Wergeland </a:t>
            </a:r>
            <a:r>
              <a:rPr sz="2400" dirty="0"/>
              <a:t>stod for dette synet, og det same gjorde eventyrsamlarane </a:t>
            </a:r>
            <a:r>
              <a:rPr sz="2400" b="1" dirty="0"/>
              <a:t>Asbjørnsen og Moe</a:t>
            </a:r>
            <a:r>
              <a:rPr sz="2400" dirty="0"/>
              <a:t>.</a:t>
            </a:r>
          </a:p>
          <a:p>
            <a:endParaRPr dirty="0"/>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7B417A7-D196-2A1F-DD9F-71B7AF0E5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636" y="4153146"/>
            <a:ext cx="1565085" cy="2023817"/>
          </a:xfrm>
          <a:prstGeom prst="rect">
            <a:avLst/>
          </a:prstGeom>
          <a:noFill/>
          <a:extLst>
            <a:ext uri="{909E8E84-426E-40DD-AFC4-6F175D3DCCD1}">
              <a14:hiddenFill xmlns:a14="http://schemas.microsoft.com/office/drawing/2010/main">
                <a:solidFill>
                  <a:srgbClr val="FFFFFF"/>
                </a:solidFill>
              </a14:hiddenFill>
            </a:ext>
          </a:extLst>
        </p:spPr>
      </p:pic>
      <p:sp>
        <p:nvSpPr>
          <p:cNvPr id="4" name="Snakkeboble: oval 3">
            <a:extLst>
              <a:ext uri="{FF2B5EF4-FFF2-40B4-BE49-F238E27FC236}">
                <a16:creationId xmlns:a16="http://schemas.microsoft.com/office/drawing/2014/main" id="{CDB12074-BEE2-2965-9E2B-8C498A1735A0}"/>
              </a:ext>
            </a:extLst>
          </p:cNvPr>
          <p:cNvSpPr/>
          <p:nvPr/>
        </p:nvSpPr>
        <p:spPr>
          <a:xfrm>
            <a:off x="9395791" y="4419619"/>
            <a:ext cx="1958009" cy="1490870"/>
          </a:xfrm>
          <a:prstGeom prst="wedgeEllipseCallout">
            <a:avLst>
              <a:gd name="adj1" fmla="val -72619"/>
              <a:gd name="adj2" fmla="val -13537"/>
            </a:avLst>
          </a:prstGeom>
          <a:solidFill>
            <a:srgbClr val="A269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400" dirty="0"/>
              <a:t> </a:t>
            </a:r>
            <a:r>
              <a:rPr sz="2400" b="1" dirty="0"/>
              <a:t>dansk-norsk</a:t>
            </a:r>
            <a:r>
              <a:rPr sz="2400" dirty="0"/>
              <a:t>! </a:t>
            </a:r>
          </a:p>
        </p:txBody>
      </p:sp>
    </p:spTree>
    <p:extLst>
      <p:ext uri="{BB962C8B-B14F-4D97-AF65-F5344CB8AC3E}">
        <p14:creationId xmlns:p14="http://schemas.microsoft.com/office/powerpoint/2010/main" val="67674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883A-D438-73DD-A8F9-68B820F341E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DBE2129-8BCD-E191-2F9B-35E3FEA3874F}"/>
              </a:ext>
            </a:extLst>
          </p:cNvPr>
          <p:cNvSpPr>
            <a:spLocks noGrp="1"/>
          </p:cNvSpPr>
          <p:nvPr>
            <p:ph type="ctrTitle"/>
          </p:nvPr>
        </p:nvSpPr>
        <p:spPr>
          <a:xfrm>
            <a:off x="1524000" y="602891"/>
            <a:ext cx="9144000" cy="2387600"/>
          </a:xfrm>
        </p:spPr>
        <p:txBody>
          <a:bodyPr>
            <a:normAutofit/>
          </a:bodyPr>
          <a:lstStyle/>
          <a:p>
            <a:r>
              <a:rPr sz="5400" b="1" dirty="0">
                <a:latin typeface="Calibri "/>
              </a:rPr>
              <a:t>Språkhistoria på 1800-talet</a:t>
            </a:r>
          </a:p>
        </p:txBody>
      </p:sp>
      <p:sp>
        <p:nvSpPr>
          <p:cNvPr id="3" name="Undertittel 2">
            <a:extLst>
              <a:ext uri="{FF2B5EF4-FFF2-40B4-BE49-F238E27FC236}">
                <a16:creationId xmlns:a16="http://schemas.microsoft.com/office/drawing/2014/main" id="{FB5E2B42-1638-1D69-B845-6AC1ED6B2130}"/>
              </a:ext>
            </a:extLst>
          </p:cNvPr>
          <p:cNvSpPr>
            <a:spLocks noGrp="1"/>
          </p:cNvSpPr>
          <p:nvPr>
            <p:ph type="subTitle" idx="1"/>
          </p:nvPr>
        </p:nvSpPr>
        <p:spPr>
          <a:xfrm>
            <a:off x="1524000" y="3533212"/>
            <a:ext cx="9144000" cy="1655762"/>
          </a:xfrm>
        </p:spPr>
        <p:txBody>
          <a:bodyPr/>
          <a:lstStyle/>
          <a:p>
            <a:r>
              <a:rPr dirty="0"/>
              <a:t>Norsk blir eit skriftspråk </a:t>
            </a:r>
          </a:p>
        </p:txBody>
      </p:sp>
      <p:pic>
        <p:nvPicPr>
          <p:cNvPr id="1026" name="Picture 2">
            <a:extLst>
              <a:ext uri="{FF2B5EF4-FFF2-40B4-BE49-F238E27FC236}">
                <a16:creationId xmlns:a16="http://schemas.microsoft.com/office/drawing/2014/main" id="{96BB37BD-60BB-B963-333C-859A5737E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26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Korleis gjekk det?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a:xfrm>
            <a:off x="838200" y="1690688"/>
            <a:ext cx="10515600" cy="4351338"/>
          </a:xfrm>
        </p:spPr>
        <p:txBody>
          <a:bodyPr/>
          <a:lstStyle/>
          <a:p>
            <a:pPr>
              <a:lnSpc>
                <a:spcPct val="150000"/>
              </a:lnSpc>
            </a:pPr>
            <a:r>
              <a:rPr dirty="0"/>
              <a:t>Kampen for dansk døydde bort.</a:t>
            </a:r>
          </a:p>
          <a:p>
            <a:pPr>
              <a:lnSpc>
                <a:spcPct val="150000"/>
              </a:lnSpc>
            </a:pPr>
            <a:r>
              <a:rPr dirty="0"/>
              <a:t>Det </a:t>
            </a:r>
            <a:r>
              <a:rPr lang="nb-NO" dirty="0"/>
              <a:t>blei</a:t>
            </a:r>
            <a:r>
              <a:rPr dirty="0"/>
              <a:t> til slutt ein debatt om </a:t>
            </a:r>
            <a:r>
              <a:rPr b="1" i="1" dirty="0"/>
              <a:t>målreising </a:t>
            </a:r>
            <a:r>
              <a:rPr dirty="0"/>
              <a:t>eller </a:t>
            </a:r>
            <a:r>
              <a:rPr b="1" i="1" dirty="0"/>
              <a:t>fornorsking</a:t>
            </a:r>
            <a:r>
              <a:rPr i="1" dirty="0"/>
              <a:t>. </a:t>
            </a:r>
          </a:p>
          <a:p>
            <a:pPr>
              <a:lnSpc>
                <a:spcPct val="150000"/>
              </a:lnSpc>
            </a:pPr>
            <a:r>
              <a:rPr dirty="0"/>
              <a:t>Dette </a:t>
            </a:r>
            <a:r>
              <a:rPr lang="nb-NO" dirty="0"/>
              <a:t>blei</a:t>
            </a:r>
            <a:r>
              <a:rPr dirty="0"/>
              <a:t> det viktigaste i språkdebatten på 1800-talet.</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70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Eksplosjon: 8 punkt 3">
            <a:extLst>
              <a:ext uri="{FF2B5EF4-FFF2-40B4-BE49-F238E27FC236}">
                <a16:creationId xmlns:a16="http://schemas.microsoft.com/office/drawing/2014/main" id="{A6E42BAE-E48E-C55D-4860-E475CB2A25F1}"/>
              </a:ext>
            </a:extLst>
          </p:cNvPr>
          <p:cNvSpPr/>
          <p:nvPr/>
        </p:nvSpPr>
        <p:spPr>
          <a:xfrm>
            <a:off x="2522482" y="560168"/>
            <a:ext cx="6642539" cy="5604149"/>
          </a:xfrm>
          <a:prstGeom prst="irregularSeal1">
            <a:avLst/>
          </a:prstGeom>
          <a:solidFill>
            <a:srgbClr val="5F8F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4400" dirty="0"/>
              <a:t>Stopp </a:t>
            </a:r>
            <a:r>
              <a:rPr sz="4400" dirty="0" err="1"/>
              <a:t>opp</a:t>
            </a:r>
            <a:r>
              <a:rPr sz="4400" dirty="0"/>
              <a:t> </a:t>
            </a:r>
            <a:endParaRPr lang="nb-NO" sz="4400" dirty="0"/>
          </a:p>
          <a:p>
            <a:pPr algn="ctr"/>
            <a:r>
              <a:rPr sz="4400" dirty="0"/>
              <a:t>og noter! </a:t>
            </a:r>
          </a:p>
        </p:txBody>
      </p:sp>
    </p:spTree>
    <p:extLst>
      <p:ext uri="{BB962C8B-B14F-4D97-AF65-F5344CB8AC3E}">
        <p14:creationId xmlns:p14="http://schemas.microsoft.com/office/powerpoint/2010/main" val="2238320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Diskuter</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a:xfrm>
            <a:off x="838200" y="1825625"/>
            <a:ext cx="6351639" cy="4351338"/>
          </a:xfrm>
        </p:spPr>
        <p:txBody>
          <a:bodyPr/>
          <a:lstStyle/>
          <a:p>
            <a:r>
              <a:rPr dirty="0"/>
              <a:t>Er alle språk like mykje verd? </a:t>
            </a:r>
          </a:p>
          <a:p>
            <a:endParaRPr dirty="0"/>
          </a:p>
          <a:p>
            <a:r>
              <a:rPr dirty="0"/>
              <a:t>Er ein dialekt eit like godt og verdifullt språk som det eit skriftspråk er? </a:t>
            </a:r>
          </a:p>
          <a:p>
            <a:endParaRPr dirty="0"/>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102;p19">
            <a:extLst>
              <a:ext uri="{FF2B5EF4-FFF2-40B4-BE49-F238E27FC236}">
                <a16:creationId xmlns:a16="http://schemas.microsoft.com/office/drawing/2014/main" id="{92DB39DE-2377-7641-7A15-7E2958885255}"/>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556814" y="0"/>
            <a:ext cx="4635186" cy="6467475"/>
          </a:xfrm>
          <a:prstGeom prst="rect">
            <a:avLst/>
          </a:prstGeom>
          <a:noFill/>
          <a:ln>
            <a:noFill/>
          </a:ln>
        </p:spPr>
      </p:pic>
    </p:spTree>
    <p:extLst>
      <p:ext uri="{BB962C8B-B14F-4D97-AF65-F5344CB8AC3E}">
        <p14:creationId xmlns:p14="http://schemas.microsoft.com/office/powerpoint/2010/main" val="3336579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0C4EC34-94C0-4B90-9905-04CCF14A4953}"/>
              </a:ext>
            </a:extLst>
          </p:cNvPr>
          <p:cNvPicPr>
            <a:picLocks noChangeAspect="1"/>
          </p:cNvPicPr>
          <p:nvPr/>
        </p:nvPicPr>
        <p:blipFill rotWithShape="1">
          <a:blip r:embed="rId3"/>
          <a:srcRect l="6649" t="5806" r="6310" b="3781"/>
          <a:stretch/>
        </p:blipFill>
        <p:spPr>
          <a:xfrm>
            <a:off x="7588821" y="0"/>
            <a:ext cx="4603179" cy="6508466"/>
          </a:xfrm>
          <a:prstGeom prst="rect">
            <a:avLst/>
          </a:prstGeom>
        </p:spPr>
      </p:pic>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Målreisinga og Ivar Aasen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sz="half" idx="1"/>
          </p:nvPr>
        </p:nvSpPr>
        <p:spPr>
          <a:xfrm>
            <a:off x="838200" y="1825625"/>
            <a:ext cx="6532984" cy="4351338"/>
          </a:xfrm>
        </p:spPr>
        <p:txBody>
          <a:bodyPr>
            <a:normAutofit/>
          </a:bodyPr>
          <a:lstStyle/>
          <a:p>
            <a:r>
              <a:rPr sz="2400" dirty="0"/>
              <a:t>Ivar Aasen var den </a:t>
            </a:r>
            <a:r>
              <a:rPr sz="2400" dirty="0" err="1"/>
              <a:t>som</a:t>
            </a:r>
            <a:r>
              <a:rPr sz="2400" dirty="0"/>
              <a:t> </a:t>
            </a:r>
            <a:r>
              <a:rPr lang="nb-NO" sz="2400" dirty="0"/>
              <a:t>greidde</a:t>
            </a:r>
            <a:r>
              <a:rPr sz="2400" dirty="0"/>
              <a:t> å gjennomføre målreisinga.</a:t>
            </a:r>
          </a:p>
          <a:p>
            <a:r>
              <a:rPr sz="2400" dirty="0"/>
              <a:t>Han baserte seg på nesten alle dialektane.</a:t>
            </a:r>
          </a:p>
          <a:p>
            <a:r>
              <a:rPr sz="2400" dirty="0"/>
              <a:t>Han viste linja tilbake til norsk stordomstid: </a:t>
            </a:r>
            <a:br>
              <a:rPr sz="2400" dirty="0"/>
            </a:br>
            <a:r>
              <a:rPr lang="nb-NO" sz="2400" dirty="0">
                <a:solidFill>
                  <a:srgbClr val="7030A0"/>
                </a:solidFill>
              </a:rPr>
              <a:t>«Bonden har æren av å være den som berger språket; det er altså hans tale man burde lytte til». </a:t>
            </a:r>
          </a:p>
          <a:p>
            <a:r>
              <a:rPr sz="2400" dirty="0"/>
              <a:t>Men han visste at mange ville </a:t>
            </a:r>
            <a:r>
              <a:rPr sz="2400" dirty="0" err="1"/>
              <a:t>vere</a:t>
            </a:r>
            <a:r>
              <a:rPr sz="2400" dirty="0"/>
              <a:t> </a:t>
            </a:r>
            <a:r>
              <a:rPr lang="nb-NO" sz="2400" dirty="0" err="1"/>
              <a:t>ueinige</a:t>
            </a:r>
            <a:r>
              <a:rPr sz="2400" dirty="0"/>
              <a:t>, </a:t>
            </a:r>
            <a:r>
              <a:rPr lang="nb-NO" sz="2400" dirty="0"/>
              <a:t>derfor</a:t>
            </a:r>
            <a:r>
              <a:rPr sz="2400" dirty="0"/>
              <a:t> </a:t>
            </a:r>
            <a:r>
              <a:rPr sz="2400" dirty="0" err="1"/>
              <a:t>argumenterte</a:t>
            </a:r>
            <a:r>
              <a:rPr sz="2400" dirty="0"/>
              <a:t> </a:t>
            </a:r>
            <a:r>
              <a:rPr lang="nb-NO" sz="2400" dirty="0"/>
              <a:t>han slik</a:t>
            </a:r>
            <a:r>
              <a:rPr sz="2400" dirty="0"/>
              <a:t>: </a:t>
            </a:r>
            <a:br>
              <a:rPr sz="2400" dirty="0"/>
            </a:br>
            <a:r>
              <a:rPr lang="nb-NO" sz="2400" dirty="0">
                <a:solidFill>
                  <a:srgbClr val="7030A0"/>
                </a:solidFill>
              </a:rPr>
              <a:t>«[man må] sette fordommene til side og ikke skjemmes av å bruke vårt lands eget tungemål».</a:t>
            </a:r>
            <a:endParaRPr sz="2400" dirty="0">
              <a:solidFill>
                <a:srgbClr val="7030A0"/>
              </a:solidFill>
            </a:endParaRP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50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a:xfrm>
            <a:off x="838200" y="365125"/>
            <a:ext cx="10515600" cy="1325563"/>
          </a:xfrm>
        </p:spPr>
        <p:txBody>
          <a:bodyPr anchor="ctr">
            <a:normAutofit/>
          </a:bodyPr>
          <a:lstStyle/>
          <a:p>
            <a:r>
              <a:rPr sz="4000" b="1" dirty="0">
                <a:latin typeface="Calibri "/>
              </a:rPr>
              <a:t>Bondesonen som vart språkvitar</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sz="half" idx="1"/>
          </p:nvPr>
        </p:nvSpPr>
        <p:spPr>
          <a:xfrm>
            <a:off x="838200" y="1690688"/>
            <a:ext cx="7174186" cy="4351338"/>
          </a:xfrm>
        </p:spPr>
        <p:txBody>
          <a:bodyPr>
            <a:normAutofit/>
          </a:bodyPr>
          <a:lstStyle/>
          <a:p>
            <a:r>
              <a:rPr sz="2400" dirty="0"/>
              <a:t>Ivar Aasen vart fødd i 1813 i Ørsta på Sunnmøre.</a:t>
            </a:r>
          </a:p>
          <a:p>
            <a:r>
              <a:rPr sz="2400" dirty="0"/>
              <a:t>Han </a:t>
            </a:r>
            <a:r>
              <a:rPr lang="nb-NO" sz="2400" dirty="0"/>
              <a:t>blei</a:t>
            </a:r>
            <a:r>
              <a:rPr sz="2400" dirty="0"/>
              <a:t> </a:t>
            </a:r>
            <a:r>
              <a:rPr sz="2400" dirty="0" err="1"/>
              <a:t>tidleg</a:t>
            </a:r>
            <a:r>
              <a:rPr sz="2400" dirty="0"/>
              <a:t> </a:t>
            </a:r>
            <a:r>
              <a:rPr sz="2400" dirty="0" err="1"/>
              <a:t>foreldrelaus</a:t>
            </a:r>
            <a:r>
              <a:rPr sz="2400" dirty="0"/>
              <a:t>.</a:t>
            </a:r>
          </a:p>
          <a:p>
            <a:r>
              <a:rPr sz="2400" dirty="0"/>
              <a:t>Han gjekk på omgangsskule.</a:t>
            </a:r>
          </a:p>
          <a:p>
            <a:r>
              <a:rPr sz="2400" dirty="0"/>
              <a:t>Han fekk tilgang til ei boksamling som gav han inspirasjon til vidare studiar.</a:t>
            </a:r>
          </a:p>
          <a:p>
            <a:r>
              <a:rPr sz="2400" dirty="0"/>
              <a:t>Han </a:t>
            </a:r>
            <a:r>
              <a:rPr lang="nb-NO" sz="2400" dirty="0"/>
              <a:t>blei</a:t>
            </a:r>
            <a:r>
              <a:rPr sz="2400" dirty="0"/>
              <a:t> sjølv omgangsskulelærar, og deretter privatlærar.</a:t>
            </a:r>
          </a:p>
          <a:p>
            <a:r>
              <a:rPr sz="2400" dirty="0"/>
              <a:t>Talentet </a:t>
            </a:r>
            <a:r>
              <a:rPr sz="2400" dirty="0" err="1"/>
              <a:t>hans</a:t>
            </a:r>
            <a:r>
              <a:rPr sz="2400" dirty="0"/>
              <a:t> </a:t>
            </a:r>
            <a:r>
              <a:rPr lang="nb-NO" sz="2400" dirty="0"/>
              <a:t>blei</a:t>
            </a:r>
            <a:r>
              <a:rPr sz="2400" dirty="0"/>
              <a:t> sett av folk som kunne hjelpe han økonomisk, slik at han kunne lære meir.</a:t>
            </a:r>
          </a:p>
        </p:txBody>
      </p:sp>
      <p:pic>
        <p:nvPicPr>
          <p:cNvPr id="3074" name="Picture 2">
            <a:extLst>
              <a:ext uri="{FF2B5EF4-FFF2-40B4-BE49-F238E27FC236}">
                <a16:creationId xmlns:a16="http://schemas.microsoft.com/office/drawing/2014/main" id="{5B8B7F5E-A4B2-E953-FC6D-CC47CC9116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74" r="14474"/>
          <a:stretch/>
        </p:blipFill>
        <p:spPr bwMode="auto">
          <a:xfrm>
            <a:off x="8372284" y="1825625"/>
            <a:ext cx="2981515" cy="2503779"/>
          </a:xfrm>
          <a:prstGeom prst="rect">
            <a:avLst/>
          </a:prstGeom>
          <a:solidFill>
            <a:srgbClr val="FFFFFF"/>
          </a:solidFill>
        </p:spPr>
      </p:pic>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A51311F5-23D4-3FCF-7B7D-C9EB1F1B01E8}"/>
              </a:ext>
            </a:extLst>
          </p:cNvPr>
          <p:cNvSpPr txBox="1"/>
          <p:nvPr/>
        </p:nvSpPr>
        <p:spPr>
          <a:xfrm>
            <a:off x="8241919" y="4279675"/>
            <a:ext cx="2882348" cy="369332"/>
          </a:xfrm>
          <a:prstGeom prst="rect">
            <a:avLst/>
          </a:prstGeom>
          <a:noFill/>
        </p:spPr>
        <p:txBody>
          <a:bodyPr wrap="square">
            <a:spAutoFit/>
          </a:bodyPr>
          <a:lstStyle/>
          <a:p>
            <a:r>
              <a:rPr sz="800" b="0" i="0" dirty="0">
                <a:solidFill>
                  <a:srgbClr val="202122"/>
                </a:solidFill>
                <a:effectLst/>
                <a:latin typeface="Arial" panose="020B0604020202020204" pitchFamily="34" charset="0"/>
              </a:rPr>
              <a:t> Nasjonalbiblioteket / National Library </a:t>
            </a:r>
            <a:r>
              <a:rPr sz="800" b="0" i="0" dirty="0" err="1">
                <a:solidFill>
                  <a:srgbClr val="202122"/>
                </a:solidFill>
                <a:effectLst/>
                <a:latin typeface="Arial" panose="020B0604020202020204" pitchFamily="34" charset="0"/>
              </a:rPr>
              <a:t>of </a:t>
            </a:r>
            <a:r>
              <a:rPr sz="800" b="0" i="0" dirty="0">
                <a:solidFill>
                  <a:srgbClr val="202122"/>
                </a:solidFill>
                <a:effectLst/>
                <a:latin typeface="Arial" panose="020B0604020202020204" pitchFamily="34" charset="0"/>
              </a:rPr>
              <a:t>Norway</a:t>
            </a:r>
            <a:endParaRPr sz="800" dirty="0"/>
          </a:p>
        </p:txBody>
      </p:sp>
    </p:spTree>
    <p:extLst>
      <p:ext uri="{BB962C8B-B14F-4D97-AF65-F5344CB8AC3E}">
        <p14:creationId xmlns:p14="http://schemas.microsoft.com/office/powerpoint/2010/main" val="102046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mn-lt"/>
              </a:rPr>
              <a:t>Den sjølvlærte språkvitaren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a:xfrm>
            <a:off x="838199" y="1825625"/>
            <a:ext cx="10515600" cy="4351338"/>
          </a:xfrm>
        </p:spPr>
        <p:txBody>
          <a:bodyPr/>
          <a:lstStyle/>
          <a:p>
            <a:r>
              <a:rPr dirty="0"/>
              <a:t>Ivar Aasen valde å ikkje studere ved </a:t>
            </a:r>
            <a:r>
              <a:rPr dirty="0" err="1"/>
              <a:t>universitetet</a:t>
            </a:r>
            <a:r>
              <a:rPr dirty="0"/>
              <a:t>,</a:t>
            </a:r>
            <a:r>
              <a:rPr lang="nb-NO" dirty="0"/>
              <a:t> for</a:t>
            </a:r>
            <a:r>
              <a:rPr dirty="0"/>
              <a:t> han ønskte ikkje å fjerne seg frå sin eigen stand ved å ta utdanning ved eit universitet.</a:t>
            </a:r>
          </a:p>
          <a:p>
            <a:r>
              <a:rPr dirty="0"/>
              <a:t>Han lærte seg sjølv grammatikk – han var sjølvlært (autodidakt).</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FA1D2B9A-2C5E-1758-87CC-33A413A22C21}"/>
              </a:ext>
            </a:extLst>
          </p:cNvPr>
          <p:cNvSpPr txBox="1"/>
          <p:nvPr/>
        </p:nvSpPr>
        <p:spPr>
          <a:xfrm>
            <a:off x="3048828" y="3105835"/>
            <a:ext cx="6097656" cy="646331"/>
          </a:xfrm>
          <a:prstGeom prst="rect">
            <a:avLst/>
          </a:prstGeom>
          <a:noFill/>
        </p:spPr>
        <p:txBody>
          <a:bodyPr wrap="square">
            <a:spAutoFit/>
          </a:bodyPr>
          <a:lstStyle/>
          <a:p>
            <a:br>
              <a:rPr dirty="0"/>
            </a:br>
            <a:endParaRPr dirty="0"/>
          </a:p>
        </p:txBody>
      </p:sp>
      <p:pic>
        <p:nvPicPr>
          <p:cNvPr id="5122" name="Picture 2">
            <a:extLst>
              <a:ext uri="{FF2B5EF4-FFF2-40B4-BE49-F238E27FC236}">
                <a16:creationId xmlns:a16="http://schemas.microsoft.com/office/drawing/2014/main" id="{8923F6B6-1F2D-A8AC-F1FA-6291F2A3B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3615" y="4042678"/>
            <a:ext cx="5629275" cy="17145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a:extLst>
              <a:ext uri="{FF2B5EF4-FFF2-40B4-BE49-F238E27FC236}">
                <a16:creationId xmlns:a16="http://schemas.microsoft.com/office/drawing/2014/main" id="{FF10CCFA-6A1D-AAF4-7F64-92096F0D233D}"/>
              </a:ext>
            </a:extLst>
          </p:cNvPr>
          <p:cNvSpPr txBox="1"/>
          <p:nvPr/>
        </p:nvSpPr>
        <p:spPr>
          <a:xfrm>
            <a:off x="4651513" y="5751626"/>
            <a:ext cx="4494971" cy="215444"/>
          </a:xfrm>
          <a:prstGeom prst="rect">
            <a:avLst/>
          </a:prstGeom>
          <a:noFill/>
        </p:spPr>
        <p:txBody>
          <a:bodyPr wrap="square">
            <a:spAutoFit/>
          </a:bodyPr>
          <a:lstStyle/>
          <a:p>
            <a:r>
              <a:rPr sz="800" dirty="0"/>
              <a:t>Biletkreditering: Wikimedia </a:t>
            </a:r>
            <a:r>
              <a:rPr sz="800" dirty="0" err="1"/>
              <a:t>Commons</a:t>
            </a:r>
            <a:endParaRPr sz="800" dirty="0"/>
          </a:p>
        </p:txBody>
      </p:sp>
    </p:spTree>
    <p:extLst>
      <p:ext uri="{BB962C8B-B14F-4D97-AF65-F5344CB8AC3E}">
        <p14:creationId xmlns:p14="http://schemas.microsoft.com/office/powerpoint/2010/main" val="138563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Eksplosjon: 8 punkt 5">
            <a:extLst>
              <a:ext uri="{FF2B5EF4-FFF2-40B4-BE49-F238E27FC236}">
                <a16:creationId xmlns:a16="http://schemas.microsoft.com/office/drawing/2014/main" id="{F93CD2C6-11A4-D46A-3F3E-50166B60CE98}"/>
              </a:ext>
            </a:extLst>
          </p:cNvPr>
          <p:cNvSpPr/>
          <p:nvPr/>
        </p:nvSpPr>
        <p:spPr>
          <a:xfrm>
            <a:off x="2476300" y="403366"/>
            <a:ext cx="6642539" cy="5604149"/>
          </a:xfrm>
          <a:prstGeom prst="irregularSeal1">
            <a:avLst/>
          </a:prstGeom>
          <a:solidFill>
            <a:srgbClr val="5F8F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4800" dirty="0"/>
              <a:t>Stopp </a:t>
            </a:r>
            <a:r>
              <a:rPr sz="4800" dirty="0" err="1"/>
              <a:t>opp</a:t>
            </a:r>
            <a:r>
              <a:rPr sz="4800" dirty="0"/>
              <a:t> </a:t>
            </a:r>
            <a:endParaRPr lang="nb-NO" sz="4800" dirty="0"/>
          </a:p>
          <a:p>
            <a:pPr algn="ctr"/>
            <a:r>
              <a:rPr sz="4800" dirty="0"/>
              <a:t>og noter! </a:t>
            </a:r>
          </a:p>
        </p:txBody>
      </p:sp>
    </p:spTree>
    <p:extLst>
      <p:ext uri="{BB962C8B-B14F-4D97-AF65-F5344CB8AC3E}">
        <p14:creationId xmlns:p14="http://schemas.microsoft.com/office/powerpoint/2010/main" val="1661784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a:xfrm>
            <a:off x="838200" y="365126"/>
            <a:ext cx="10515600" cy="735784"/>
          </a:xfrm>
        </p:spPr>
        <p:txBody>
          <a:bodyPr anchor="ctr">
            <a:normAutofit/>
          </a:bodyPr>
          <a:lstStyle/>
          <a:p>
            <a:r>
              <a:rPr b="1" dirty="0">
                <a:latin typeface="Calibri "/>
              </a:rPr>
              <a:t>Ivar Aasen</a:t>
            </a:r>
            <a:r>
              <a:rPr lang="nb-NO" b="1" dirty="0">
                <a:latin typeface="Calibri "/>
              </a:rPr>
              <a:t> sin</a:t>
            </a:r>
            <a:r>
              <a:rPr b="1" dirty="0">
                <a:latin typeface="Calibri "/>
              </a:rPr>
              <a:t> metode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sz="half" idx="1"/>
          </p:nvPr>
        </p:nvSpPr>
        <p:spPr>
          <a:xfrm>
            <a:off x="863613" y="1312704"/>
            <a:ext cx="7760703" cy="4851428"/>
          </a:xfrm>
        </p:spPr>
        <p:txBody>
          <a:bodyPr>
            <a:normAutofit/>
          </a:bodyPr>
          <a:lstStyle/>
          <a:p>
            <a:r>
              <a:rPr sz="2400" dirty="0"/>
              <a:t>I store delar av sitt vaksne liv var Aasen på reise for å forske på dialektane og deretter skape eit skriftspråk. </a:t>
            </a:r>
          </a:p>
          <a:p>
            <a:r>
              <a:rPr sz="2400" dirty="0"/>
              <a:t>Han fekk kost og losji på gardane.</a:t>
            </a:r>
          </a:p>
          <a:p>
            <a:r>
              <a:rPr sz="2400" dirty="0"/>
              <a:t>Han lytta til korleis folk snakka, og noterte både ord og grammatikk.</a:t>
            </a:r>
          </a:p>
          <a:p>
            <a:r>
              <a:rPr sz="2400" dirty="0"/>
              <a:t>Han gjekk når han måtte, og sat på med andre når han kunne.</a:t>
            </a:r>
          </a:p>
          <a:p>
            <a:r>
              <a:rPr sz="2400" dirty="0"/>
              <a:t>Han budde i Christiania når han ikkje var på reise, og systematiserte det stoffet han hadde samla inn.</a:t>
            </a:r>
          </a:p>
          <a:p>
            <a:r>
              <a:rPr sz="2400" dirty="0"/>
              <a:t>Han levde enkelt og spars</a:t>
            </a:r>
            <a:r>
              <a:rPr lang="nb-NO" sz="2400" dirty="0" err="1"/>
              <a:t>omt</a:t>
            </a:r>
            <a:r>
              <a:rPr sz="2400" dirty="0"/>
              <a:t>.</a:t>
            </a:r>
          </a:p>
        </p:txBody>
      </p:sp>
      <p:pic>
        <p:nvPicPr>
          <p:cNvPr id="4098" name="Picture 2">
            <a:extLst>
              <a:ext uri="{FF2B5EF4-FFF2-40B4-BE49-F238E27FC236}">
                <a16:creationId xmlns:a16="http://schemas.microsoft.com/office/drawing/2014/main" id="{F2EA8A5F-12EF-127A-B548-0C7EC0DEB0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68" r="-1" b="7123"/>
          <a:stretch/>
        </p:blipFill>
        <p:spPr bwMode="auto">
          <a:xfrm>
            <a:off x="8745035" y="3276609"/>
            <a:ext cx="3116538" cy="2617166"/>
          </a:xfrm>
          <a:prstGeom prst="rect">
            <a:avLst/>
          </a:prstGeom>
          <a:solidFill>
            <a:srgbClr val="FFFFFF"/>
          </a:solidFill>
        </p:spPr>
      </p:pic>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5C7A05C2-BDF4-ADF5-D36B-0D69DA9BDC29}"/>
              </a:ext>
            </a:extLst>
          </p:cNvPr>
          <p:cNvSpPr txBox="1"/>
          <p:nvPr/>
        </p:nvSpPr>
        <p:spPr>
          <a:xfrm>
            <a:off x="8598613" y="5875837"/>
            <a:ext cx="3431484" cy="492443"/>
          </a:xfrm>
          <a:prstGeom prst="rect">
            <a:avLst/>
          </a:prstGeom>
          <a:noFill/>
        </p:spPr>
        <p:txBody>
          <a:bodyPr wrap="square">
            <a:spAutoFit/>
          </a:bodyPr>
          <a:lstStyle/>
          <a:p>
            <a:r>
              <a:rPr b="0" i="0" dirty="0">
                <a:solidFill>
                  <a:srgbClr val="202122"/>
                </a:solidFill>
                <a:effectLst/>
                <a:latin typeface="Arial" panose="020B0604020202020204" pitchFamily="34" charset="0"/>
              </a:rPr>
              <a:t>Ivar Aasen på Karl Johan</a:t>
            </a:r>
          </a:p>
          <a:p>
            <a:r>
              <a:rPr sz="800" b="0" i="0" dirty="0">
                <a:solidFill>
                  <a:srgbClr val="202122"/>
                </a:solidFill>
                <a:effectLst/>
                <a:latin typeface="Arial" panose="020B0604020202020204" pitchFamily="34" charset="0"/>
              </a:rPr>
              <a:t>Nasjonalbiblioteket</a:t>
            </a:r>
            <a:endParaRPr sz="800" dirty="0"/>
          </a:p>
        </p:txBody>
      </p:sp>
      <p:pic>
        <p:nvPicPr>
          <p:cNvPr id="4100" name="Picture 4">
            <a:extLst>
              <a:ext uri="{FF2B5EF4-FFF2-40B4-BE49-F238E27FC236}">
                <a16:creationId xmlns:a16="http://schemas.microsoft.com/office/drawing/2014/main" id="{C13451F6-A1BF-F8BB-A5A1-8D776E922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6768" y="268675"/>
            <a:ext cx="3116539" cy="2377861"/>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a:extLst>
              <a:ext uri="{FF2B5EF4-FFF2-40B4-BE49-F238E27FC236}">
                <a16:creationId xmlns:a16="http://schemas.microsoft.com/office/drawing/2014/main" id="{4AE2B836-BA08-C8C3-35C3-FBC4917602BD}"/>
              </a:ext>
            </a:extLst>
          </p:cNvPr>
          <p:cNvSpPr txBox="1"/>
          <p:nvPr/>
        </p:nvSpPr>
        <p:spPr>
          <a:xfrm>
            <a:off x="8624316" y="2614240"/>
            <a:ext cx="3431484" cy="523220"/>
          </a:xfrm>
          <a:prstGeom prst="rect">
            <a:avLst/>
          </a:prstGeom>
          <a:noFill/>
        </p:spPr>
        <p:txBody>
          <a:bodyPr wrap="square" rtlCol="0">
            <a:spAutoFit/>
          </a:bodyPr>
          <a:lstStyle/>
          <a:p>
            <a:r>
              <a:rPr sz="2000" dirty="0"/>
              <a:t>Ivar Aasens reiseskrin </a:t>
            </a:r>
            <a:r>
              <a:rPr sz="800" dirty="0" err="1"/>
              <a:t>Andrva</a:t>
            </a:r>
            <a:r>
              <a:rPr sz="800" dirty="0"/>
              <a:t>, CC BY-SA 3.0 &lt;https://creativecommons.org/licenses/by-sa/3.0&gt;, via Wikimedia </a:t>
            </a:r>
            <a:r>
              <a:rPr sz="800" dirty="0" err="1"/>
              <a:t>Commons</a:t>
            </a:r>
            <a:endParaRPr sz="800" dirty="0"/>
          </a:p>
        </p:txBody>
      </p:sp>
    </p:spTree>
    <p:extLst>
      <p:ext uri="{BB962C8B-B14F-4D97-AF65-F5344CB8AC3E}">
        <p14:creationId xmlns:p14="http://schemas.microsoft.com/office/powerpoint/2010/main" val="150973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0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lstStyle/>
          <a:p>
            <a:r>
              <a:rPr b="1" dirty="0">
                <a:latin typeface="Calibri "/>
              </a:rPr>
              <a:t>Men, korleis gjorde han det?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r>
              <a:rPr dirty="0"/>
              <a:t>Han måtte skape ei </a:t>
            </a:r>
            <a:r>
              <a:rPr b="1" dirty="0"/>
              <a:t>eining </a:t>
            </a:r>
            <a:r>
              <a:rPr dirty="0"/>
              <a:t>ut av mangfaldet av ord og dialektar.</a:t>
            </a:r>
          </a:p>
          <a:p>
            <a:r>
              <a:rPr dirty="0"/>
              <a:t>Eit ord har mange ulike former i dialektane, slik som ordet eg: </a:t>
            </a:r>
            <a:r>
              <a:rPr i="1" dirty="0" err="1"/>
              <a:t>je</a:t>
            </a:r>
            <a:r>
              <a:rPr i="1" dirty="0"/>
              <a:t>, æ, e,   </a:t>
            </a:r>
            <a:r>
              <a:rPr i="1" dirty="0" err="1"/>
              <a:t>eg</a:t>
            </a:r>
            <a:r>
              <a:rPr i="1" dirty="0"/>
              <a:t>, i – </a:t>
            </a:r>
            <a:r>
              <a:rPr b="1" dirty="0"/>
              <a:t>kva </a:t>
            </a:r>
            <a:r>
              <a:rPr dirty="0"/>
              <a:t>form skulle han velje? </a:t>
            </a:r>
          </a:p>
          <a:p>
            <a:r>
              <a:rPr dirty="0"/>
              <a:t>Aasen </a:t>
            </a:r>
            <a:r>
              <a:rPr lang="nb-NO" dirty="0"/>
              <a:t>utvikla </a:t>
            </a:r>
            <a:r>
              <a:rPr lang="nb-NO" dirty="0" err="1"/>
              <a:t>nokre</a:t>
            </a:r>
            <a:r>
              <a:rPr dirty="0"/>
              <a:t> </a:t>
            </a:r>
            <a:r>
              <a:rPr b="1" dirty="0"/>
              <a:t>prinsipp </a:t>
            </a:r>
            <a:r>
              <a:rPr dirty="0"/>
              <a:t>for korleis han skulle velje ut: </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Bølge 3">
            <a:extLst>
              <a:ext uri="{FF2B5EF4-FFF2-40B4-BE49-F238E27FC236}">
                <a16:creationId xmlns:a16="http://schemas.microsoft.com/office/drawing/2014/main" id="{70D631E3-EAB6-1F0A-E602-CAC552015D21}"/>
              </a:ext>
            </a:extLst>
          </p:cNvPr>
          <p:cNvSpPr/>
          <p:nvPr/>
        </p:nvSpPr>
        <p:spPr>
          <a:xfrm>
            <a:off x="1156996" y="3974839"/>
            <a:ext cx="2687216" cy="2202123"/>
          </a:xfrm>
          <a:prstGeom prst="wave">
            <a:avLst/>
          </a:prstGeom>
          <a:solidFill>
            <a:srgbClr val="5F8F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000" dirty="0"/>
              <a:t>Former som viser det </a:t>
            </a:r>
            <a:r>
              <a:rPr sz="2000" b="1" dirty="0"/>
              <a:t>norrøne opphavet</a:t>
            </a:r>
          </a:p>
        </p:txBody>
      </p:sp>
      <p:sp>
        <p:nvSpPr>
          <p:cNvPr id="6" name="Bølge 5">
            <a:extLst>
              <a:ext uri="{FF2B5EF4-FFF2-40B4-BE49-F238E27FC236}">
                <a16:creationId xmlns:a16="http://schemas.microsoft.com/office/drawing/2014/main" id="{B54B4052-93EB-EC19-0A96-157C6E96872B}"/>
              </a:ext>
            </a:extLst>
          </p:cNvPr>
          <p:cNvSpPr/>
          <p:nvPr/>
        </p:nvSpPr>
        <p:spPr>
          <a:xfrm>
            <a:off x="4808376" y="3974841"/>
            <a:ext cx="2687215" cy="2202122"/>
          </a:xfrm>
          <a:prstGeom prst="wave">
            <a:avLst/>
          </a:prstGeom>
          <a:solidFill>
            <a:srgbClr val="8488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000" dirty="0"/>
              <a:t>Former som mange dialektar har </a:t>
            </a:r>
            <a:r>
              <a:rPr sz="2000" b="1" dirty="0"/>
              <a:t>felles</a:t>
            </a:r>
          </a:p>
        </p:txBody>
      </p:sp>
      <p:sp>
        <p:nvSpPr>
          <p:cNvPr id="7" name="Bølge 6">
            <a:extLst>
              <a:ext uri="{FF2B5EF4-FFF2-40B4-BE49-F238E27FC236}">
                <a16:creationId xmlns:a16="http://schemas.microsoft.com/office/drawing/2014/main" id="{A66AC7EB-B924-AD41-A16F-4B8695EFE6BB}"/>
              </a:ext>
            </a:extLst>
          </p:cNvPr>
          <p:cNvSpPr/>
          <p:nvPr/>
        </p:nvSpPr>
        <p:spPr>
          <a:xfrm>
            <a:off x="8459755" y="3974841"/>
            <a:ext cx="2575249" cy="2202122"/>
          </a:xfrm>
          <a:prstGeom prst="wave">
            <a:avLst/>
          </a:prstGeom>
          <a:solidFill>
            <a:srgbClr val="A269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000" dirty="0"/>
              <a:t>Former som var i tråd med </a:t>
            </a:r>
            <a:r>
              <a:rPr sz="2000" b="1" dirty="0"/>
              <a:t>anna rettskriving</a:t>
            </a:r>
          </a:p>
        </p:txBody>
      </p:sp>
    </p:spTree>
    <p:extLst>
      <p:ext uri="{BB962C8B-B14F-4D97-AF65-F5344CB8AC3E}">
        <p14:creationId xmlns:p14="http://schemas.microsoft.com/office/powerpoint/2010/main" val="254352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a:xfrm>
            <a:off x="838199" y="365125"/>
            <a:ext cx="11016727" cy="1325563"/>
          </a:xfrm>
        </p:spPr>
        <p:txBody>
          <a:bodyPr>
            <a:normAutofit/>
          </a:bodyPr>
          <a:lstStyle/>
          <a:p>
            <a:r>
              <a:rPr b="1" dirty="0">
                <a:latin typeface="Calibri "/>
              </a:rPr>
              <a:t>Former som viser det norrøne opphavet til ordet</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a:xfrm>
            <a:off x="838200" y="1825625"/>
            <a:ext cx="11353800" cy="4351338"/>
          </a:xfrm>
        </p:spPr>
        <p:txBody>
          <a:bodyPr/>
          <a:lstStyle/>
          <a:p>
            <a:r>
              <a:rPr lang="nb-NO" dirty="0"/>
              <a:t>For eksempel </a:t>
            </a:r>
            <a:r>
              <a:rPr dirty="0" err="1"/>
              <a:t>viser</a:t>
            </a:r>
            <a:r>
              <a:rPr dirty="0"/>
              <a:t> ordet </a:t>
            </a:r>
            <a:r>
              <a:rPr i="1" dirty="0" err="1"/>
              <a:t>eg</a:t>
            </a:r>
            <a:r>
              <a:rPr i="1" dirty="0"/>
              <a:t> </a:t>
            </a:r>
            <a:r>
              <a:rPr dirty="0"/>
              <a:t>tydeleg tilbake til det norrøne opphavet </a:t>
            </a:r>
            <a:r>
              <a:rPr i="1" dirty="0"/>
              <a:t>ek.</a:t>
            </a:r>
          </a:p>
          <a:p>
            <a:r>
              <a:rPr dirty="0"/>
              <a:t>Det norrøne språket hadde ein ekstra verdi, fordi det var språket frå Noregs </a:t>
            </a:r>
            <a:r>
              <a:rPr b="1" dirty="0"/>
              <a:t>stordomstid</a:t>
            </a:r>
            <a:r>
              <a:rPr dirty="0"/>
              <a:t>.</a:t>
            </a:r>
          </a:p>
          <a:p>
            <a:r>
              <a:rPr dirty="0"/>
              <a:t>Dette fungerte dermed også som ei </a:t>
            </a:r>
            <a:r>
              <a:rPr b="1" dirty="0"/>
              <a:t>grunngiving </a:t>
            </a:r>
            <a:r>
              <a:rPr dirty="0"/>
              <a:t>for dei nye formene Aasen kom med.</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Bølge 4">
            <a:extLst>
              <a:ext uri="{FF2B5EF4-FFF2-40B4-BE49-F238E27FC236}">
                <a16:creationId xmlns:a16="http://schemas.microsoft.com/office/drawing/2014/main" id="{4AC3F210-FB07-19B5-5262-E4E68B48EFCD}"/>
              </a:ext>
            </a:extLst>
          </p:cNvPr>
          <p:cNvSpPr/>
          <p:nvPr/>
        </p:nvSpPr>
        <p:spPr>
          <a:xfrm>
            <a:off x="1167643" y="4120096"/>
            <a:ext cx="2687216" cy="2202123"/>
          </a:xfrm>
          <a:prstGeom prst="wave">
            <a:avLst/>
          </a:prstGeom>
          <a:solidFill>
            <a:srgbClr val="5F8F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000" dirty="0"/>
              <a:t>Former som viser </a:t>
            </a:r>
            <a:r>
              <a:rPr sz="2000" b="1" dirty="0"/>
              <a:t>det</a:t>
            </a:r>
            <a:r>
              <a:rPr sz="2000" dirty="0"/>
              <a:t> </a:t>
            </a:r>
            <a:r>
              <a:rPr sz="2000" b="1" dirty="0"/>
              <a:t>norrøne opphavet</a:t>
            </a:r>
          </a:p>
        </p:txBody>
      </p:sp>
    </p:spTree>
    <p:extLst>
      <p:ext uri="{BB962C8B-B14F-4D97-AF65-F5344CB8AC3E}">
        <p14:creationId xmlns:p14="http://schemas.microsoft.com/office/powerpoint/2010/main" val="169158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1A942-F914-4DB5-BDCE-D478D8C6CD89}"/>
              </a:ext>
            </a:extLst>
          </p:cNvPr>
          <p:cNvSpPr>
            <a:spLocks noGrp="1"/>
          </p:cNvSpPr>
          <p:nvPr>
            <p:ph type="title"/>
          </p:nvPr>
        </p:nvSpPr>
        <p:spPr/>
        <p:txBody>
          <a:bodyPr>
            <a:normAutofit/>
          </a:bodyPr>
          <a:lstStyle/>
          <a:p>
            <a:r>
              <a:rPr sz="4000" b="1" dirty="0">
                <a:latin typeface="Calibri "/>
              </a:rPr>
              <a:t>Viktige fagomgrep </a:t>
            </a:r>
          </a:p>
        </p:txBody>
      </p:sp>
      <p:sp>
        <p:nvSpPr>
          <p:cNvPr id="3" name="Plassholder for innhold 2">
            <a:extLst>
              <a:ext uri="{FF2B5EF4-FFF2-40B4-BE49-F238E27FC236}">
                <a16:creationId xmlns:a16="http://schemas.microsoft.com/office/drawing/2014/main" id="{2D886A36-6A75-4DC4-90FB-88EC0B3D5651}"/>
              </a:ext>
            </a:extLst>
          </p:cNvPr>
          <p:cNvSpPr>
            <a:spLocks noGrp="1"/>
          </p:cNvSpPr>
          <p:nvPr>
            <p:ph sz="half" idx="1"/>
          </p:nvPr>
        </p:nvSpPr>
        <p:spPr/>
        <p:txBody>
          <a:bodyPr>
            <a:normAutofit/>
          </a:bodyPr>
          <a:lstStyle/>
          <a:p>
            <a:pPr marL="0" indent="0">
              <a:buNone/>
            </a:pPr>
            <a:r>
              <a:rPr sz="2400" dirty="0"/>
              <a:t>Diskuter med ein medelev i nokre minutt rundt desse omgrepa: </a:t>
            </a:r>
          </a:p>
          <a:p>
            <a:pPr lvl="1"/>
            <a:endParaRPr dirty="0"/>
          </a:p>
          <a:p>
            <a:pPr lvl="1"/>
            <a:r>
              <a:rPr dirty="0"/>
              <a:t>nasjonsbygging</a:t>
            </a:r>
          </a:p>
          <a:p>
            <a:pPr lvl="1"/>
            <a:r>
              <a:rPr dirty="0"/>
              <a:t>landsmål</a:t>
            </a:r>
          </a:p>
          <a:p>
            <a:pPr lvl="1"/>
            <a:r>
              <a:rPr dirty="0"/>
              <a:t>riksmål</a:t>
            </a:r>
          </a:p>
          <a:p>
            <a:pPr lvl="1"/>
            <a:r>
              <a:rPr dirty="0"/>
              <a:t>samnorsk</a:t>
            </a:r>
          </a:p>
          <a:p>
            <a:pPr lvl="1"/>
            <a:r>
              <a:rPr dirty="0"/>
              <a:t>ortofont (lydrett) språk</a:t>
            </a:r>
          </a:p>
        </p:txBody>
      </p:sp>
      <p:sp>
        <p:nvSpPr>
          <p:cNvPr id="4" name="Plassholder for innhold 3">
            <a:extLst>
              <a:ext uri="{FF2B5EF4-FFF2-40B4-BE49-F238E27FC236}">
                <a16:creationId xmlns:a16="http://schemas.microsoft.com/office/drawing/2014/main" id="{01E63211-DF61-C5DB-00E4-35388C3A3697}"/>
              </a:ext>
            </a:extLst>
          </p:cNvPr>
          <p:cNvSpPr>
            <a:spLocks noGrp="1"/>
          </p:cNvSpPr>
          <p:nvPr>
            <p:ph sz="half" idx="2"/>
          </p:nvPr>
        </p:nvSpPr>
        <p:spPr>
          <a:xfrm>
            <a:off x="6172202" y="2970802"/>
            <a:ext cx="5181600" cy="3446770"/>
          </a:xfrm>
        </p:spPr>
        <p:txBody>
          <a:bodyPr>
            <a:normAutofit/>
          </a:bodyPr>
          <a:lstStyle/>
          <a:p>
            <a:pPr lvl="1"/>
            <a:r>
              <a:rPr dirty="0"/>
              <a:t>konservativt og radikalt språk</a:t>
            </a:r>
          </a:p>
          <a:p>
            <a:pPr lvl="1"/>
            <a:r>
              <a:rPr dirty="0"/>
              <a:t>jamstilling</a:t>
            </a:r>
          </a:p>
          <a:p>
            <a:pPr lvl="1"/>
            <a:r>
              <a:rPr dirty="0"/>
              <a:t>målreising </a:t>
            </a:r>
          </a:p>
          <a:p>
            <a:pPr lvl="1"/>
            <a:r>
              <a:rPr dirty="0"/>
              <a:t>målform</a:t>
            </a:r>
          </a:p>
          <a:p>
            <a:pPr lvl="1"/>
            <a:r>
              <a:rPr dirty="0"/>
              <a:t>fornorsking</a:t>
            </a:r>
          </a:p>
          <a:p>
            <a:pPr lvl="1"/>
            <a:r>
              <a:rPr dirty="0"/>
              <a:t>normering </a:t>
            </a:r>
          </a:p>
        </p:txBody>
      </p:sp>
      <p:pic>
        <p:nvPicPr>
          <p:cNvPr id="1026" name="Picture 2">
            <a:extLst>
              <a:ext uri="{FF2B5EF4-FFF2-40B4-BE49-F238E27FC236}">
                <a16:creationId xmlns:a16="http://schemas.microsoft.com/office/drawing/2014/main" id="{1023E327-6914-4FDA-8767-FD27CA331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38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b="1" dirty="0">
                <a:latin typeface="Calibri "/>
              </a:rPr>
              <a:t>Former som mange dialektar hadde felles</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r>
              <a:rPr dirty="0"/>
              <a:t>Ivar Aasen ønskte </a:t>
            </a:r>
            <a:r>
              <a:rPr b="1" dirty="0"/>
              <a:t>ikkje </a:t>
            </a:r>
            <a:r>
              <a:rPr dirty="0"/>
              <a:t>eit </a:t>
            </a:r>
            <a:r>
              <a:rPr dirty="0" err="1"/>
              <a:t>museumsspråk</a:t>
            </a:r>
            <a:r>
              <a:rPr dirty="0"/>
              <a:t>.</a:t>
            </a:r>
          </a:p>
          <a:p>
            <a:r>
              <a:rPr dirty="0"/>
              <a:t>Språket </a:t>
            </a:r>
            <a:r>
              <a:rPr dirty="0" err="1"/>
              <a:t>skulle</a:t>
            </a:r>
            <a:r>
              <a:rPr dirty="0"/>
              <a:t> </a:t>
            </a:r>
            <a:r>
              <a:rPr dirty="0" err="1"/>
              <a:t>ligg</a:t>
            </a:r>
            <a:r>
              <a:rPr lang="nb-NO" dirty="0"/>
              <a:t>e</a:t>
            </a:r>
            <a:r>
              <a:rPr dirty="0"/>
              <a:t> </a:t>
            </a:r>
            <a:r>
              <a:rPr dirty="0" err="1"/>
              <a:t>nær</a:t>
            </a:r>
            <a:r>
              <a:rPr lang="nb-NO" dirty="0"/>
              <a:t>m</a:t>
            </a:r>
            <a:r>
              <a:rPr dirty="0"/>
              <a:t>are </a:t>
            </a:r>
            <a:r>
              <a:rPr b="1" dirty="0" err="1"/>
              <a:t>talemål</a:t>
            </a:r>
            <a:r>
              <a:rPr lang="nb-NO" b="1" dirty="0"/>
              <a:t>et </a:t>
            </a:r>
            <a:r>
              <a:rPr lang="nb-NO" dirty="0"/>
              <a:t>som folk brukte</a:t>
            </a:r>
            <a:r>
              <a:rPr dirty="0"/>
              <a:t>.</a:t>
            </a:r>
          </a:p>
          <a:p>
            <a:r>
              <a:rPr dirty="0"/>
              <a:t>Derfor valde han ofte former som var </a:t>
            </a:r>
            <a:r>
              <a:rPr b="1" dirty="0"/>
              <a:t>felles </a:t>
            </a:r>
            <a:r>
              <a:rPr dirty="0"/>
              <a:t>i mange dialektar.</a:t>
            </a:r>
          </a:p>
          <a:p>
            <a:r>
              <a:rPr dirty="0"/>
              <a:t>Det ville få mange til å kjenne seg </a:t>
            </a:r>
            <a:r>
              <a:rPr lang="nb-NO" dirty="0"/>
              <a:t>igjen</a:t>
            </a:r>
            <a:r>
              <a:rPr dirty="0"/>
              <a:t> i skrivemåten, og dermed </a:t>
            </a:r>
            <a:r>
              <a:rPr b="1" dirty="0" err="1"/>
              <a:t>støtte</a:t>
            </a:r>
            <a:r>
              <a:rPr b="1" dirty="0"/>
              <a:t> </a:t>
            </a:r>
            <a:r>
              <a:rPr lang="nb-NO" dirty="0" err="1"/>
              <a:t>vala</a:t>
            </a:r>
            <a:r>
              <a:rPr lang="nb-NO" dirty="0"/>
              <a:t> Aasen tok</a:t>
            </a:r>
            <a:r>
              <a:rPr dirty="0"/>
              <a:t>.</a:t>
            </a:r>
          </a:p>
          <a:p>
            <a:endParaRPr dirty="0"/>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Bølge 3">
            <a:extLst>
              <a:ext uri="{FF2B5EF4-FFF2-40B4-BE49-F238E27FC236}">
                <a16:creationId xmlns:a16="http://schemas.microsoft.com/office/drawing/2014/main" id="{753F07A8-3781-A58A-8596-08C617FC60C3}"/>
              </a:ext>
            </a:extLst>
          </p:cNvPr>
          <p:cNvSpPr/>
          <p:nvPr/>
        </p:nvSpPr>
        <p:spPr>
          <a:xfrm>
            <a:off x="4808376" y="3974841"/>
            <a:ext cx="2687215" cy="2202122"/>
          </a:xfrm>
          <a:prstGeom prst="wave">
            <a:avLst/>
          </a:prstGeom>
          <a:solidFill>
            <a:srgbClr val="8488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000" dirty="0"/>
              <a:t>Former som mange dialektar har </a:t>
            </a:r>
            <a:r>
              <a:rPr sz="2000" b="1" dirty="0"/>
              <a:t>felles</a:t>
            </a:r>
          </a:p>
        </p:txBody>
      </p:sp>
    </p:spTree>
    <p:extLst>
      <p:ext uri="{BB962C8B-B14F-4D97-AF65-F5344CB8AC3E}">
        <p14:creationId xmlns:p14="http://schemas.microsoft.com/office/powerpoint/2010/main" val="197294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Former som var i tråd med anna rettskriving</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r>
              <a:rPr dirty="0"/>
              <a:t>Skrivemåten burde liggje nær det folk var </a:t>
            </a:r>
            <a:r>
              <a:rPr dirty="0" err="1"/>
              <a:t>vand</a:t>
            </a:r>
            <a:r>
              <a:rPr lang="nb-NO" dirty="0"/>
              <a:t>e</a:t>
            </a:r>
            <a:r>
              <a:rPr dirty="0"/>
              <a:t> med å lese frå før.</a:t>
            </a:r>
          </a:p>
          <a:p>
            <a:r>
              <a:rPr dirty="0"/>
              <a:t>Derfor er stumme konsonantar med i ord som </a:t>
            </a:r>
            <a:r>
              <a:rPr b="1" i="1" dirty="0"/>
              <a:t>h</a:t>
            </a:r>
            <a:r>
              <a:rPr i="1" dirty="0"/>
              <a:t>jelp </a:t>
            </a:r>
            <a:r>
              <a:rPr dirty="0"/>
              <a:t>og </a:t>
            </a:r>
            <a:r>
              <a:rPr i="1" dirty="0"/>
              <a:t>huse</a:t>
            </a:r>
            <a:r>
              <a:rPr b="1" i="1" dirty="0"/>
              <a:t>t</a:t>
            </a:r>
            <a:r>
              <a:rPr i="1" dirty="0"/>
              <a:t>. </a:t>
            </a:r>
          </a:p>
          <a:p>
            <a:r>
              <a:rPr dirty="0"/>
              <a:t>Ingen dialektar uttaler h-en og t-en i desse orda, men skrivemåten </a:t>
            </a:r>
            <a:r>
              <a:rPr i="1" dirty="0" err="1"/>
              <a:t>jelp</a:t>
            </a:r>
            <a:r>
              <a:rPr i="1" dirty="0"/>
              <a:t> </a:t>
            </a:r>
            <a:r>
              <a:rPr dirty="0"/>
              <a:t>og </a:t>
            </a:r>
            <a:r>
              <a:rPr i="1" dirty="0"/>
              <a:t>huse </a:t>
            </a:r>
            <a:r>
              <a:rPr dirty="0"/>
              <a:t>ville bryte for mykje med den skrivemåten ein var </a:t>
            </a:r>
            <a:r>
              <a:rPr dirty="0" err="1"/>
              <a:t>vand</a:t>
            </a:r>
            <a:r>
              <a:rPr dirty="0"/>
              <a:t> </a:t>
            </a:r>
            <a:r>
              <a:rPr lang="nb-NO" dirty="0"/>
              <a:t>med</a:t>
            </a:r>
            <a:r>
              <a:rPr dirty="0"/>
              <a:t>. </a:t>
            </a:r>
            <a:endParaRPr i="1" dirty="0"/>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Bølge 3">
            <a:extLst>
              <a:ext uri="{FF2B5EF4-FFF2-40B4-BE49-F238E27FC236}">
                <a16:creationId xmlns:a16="http://schemas.microsoft.com/office/drawing/2014/main" id="{1F5C414E-6C81-8AE7-0CC0-DD70C388C28C}"/>
              </a:ext>
            </a:extLst>
          </p:cNvPr>
          <p:cNvSpPr/>
          <p:nvPr/>
        </p:nvSpPr>
        <p:spPr>
          <a:xfrm>
            <a:off x="8607398" y="4001294"/>
            <a:ext cx="2575249" cy="2202122"/>
          </a:xfrm>
          <a:prstGeom prst="wave">
            <a:avLst/>
          </a:prstGeom>
          <a:solidFill>
            <a:srgbClr val="A269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000" dirty="0"/>
              <a:t>Former som var i tråd med </a:t>
            </a:r>
            <a:r>
              <a:rPr sz="2000" b="1" dirty="0"/>
              <a:t>anna rettskriving</a:t>
            </a:r>
          </a:p>
        </p:txBody>
      </p:sp>
    </p:spTree>
    <p:extLst>
      <p:ext uri="{BB962C8B-B14F-4D97-AF65-F5344CB8AC3E}">
        <p14:creationId xmlns:p14="http://schemas.microsoft.com/office/powerpoint/2010/main" val="111252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To viktige bøker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a:xfrm>
            <a:off x="838199" y="1718045"/>
            <a:ext cx="5702449" cy="4370780"/>
          </a:xfrm>
        </p:spPr>
        <p:txBody>
          <a:bodyPr>
            <a:normAutofit lnSpcReduction="10000"/>
          </a:bodyPr>
          <a:lstStyle/>
          <a:p>
            <a:r>
              <a:rPr b="1" i="1" dirty="0"/>
              <a:t>Norsk </a:t>
            </a:r>
            <a:r>
              <a:rPr b="1" i="1" dirty="0" err="1"/>
              <a:t>Grammatik</a:t>
            </a:r>
            <a:r>
              <a:rPr dirty="0"/>
              <a:t>, 1864</a:t>
            </a:r>
          </a:p>
          <a:p>
            <a:pPr lvl="1"/>
            <a:r>
              <a:rPr dirty="0"/>
              <a:t>Ein normativ grammatikk som forklarte korleis Aasen </a:t>
            </a:r>
            <a:r>
              <a:rPr dirty="0" err="1"/>
              <a:t>meinte</a:t>
            </a:r>
            <a:r>
              <a:rPr dirty="0"/>
              <a:t> </a:t>
            </a:r>
            <a:r>
              <a:rPr lang="nb-NO" dirty="0"/>
              <a:t>at </a:t>
            </a:r>
            <a:r>
              <a:rPr dirty="0"/>
              <a:t>vi burde skrive i Noreg</a:t>
            </a:r>
          </a:p>
          <a:p>
            <a:pPr lvl="1"/>
            <a:endParaRPr sz="900" dirty="0"/>
          </a:p>
          <a:p>
            <a:r>
              <a:rPr b="1" i="1" dirty="0"/>
              <a:t>Norsk </a:t>
            </a:r>
            <a:r>
              <a:rPr b="1" i="1" dirty="0" err="1"/>
              <a:t>Ordbog</a:t>
            </a:r>
            <a:r>
              <a:rPr dirty="0"/>
              <a:t>, 1873</a:t>
            </a:r>
          </a:p>
          <a:p>
            <a:pPr lvl="1"/>
            <a:r>
              <a:rPr dirty="0"/>
              <a:t>Ei ordbok som lista opp orda Aasen meinte høyrde til i norsk, og korleis orda skulle skrivast</a:t>
            </a:r>
          </a:p>
          <a:p>
            <a:pPr lvl="1"/>
            <a:endParaRPr dirty="0"/>
          </a:p>
          <a:p>
            <a:r>
              <a:rPr dirty="0"/>
              <a:t>Bøkene bygde </a:t>
            </a:r>
            <a:r>
              <a:rPr dirty="0" err="1"/>
              <a:t>på</a:t>
            </a:r>
            <a:r>
              <a:rPr dirty="0"/>
              <a:t> 20 og 30 </a:t>
            </a:r>
            <a:r>
              <a:rPr dirty="0" err="1"/>
              <a:t>år</a:t>
            </a:r>
            <a:r>
              <a:rPr lang="nb-NO" dirty="0"/>
              <a:t> med</a:t>
            </a:r>
            <a:r>
              <a:rPr dirty="0"/>
              <a:t> innsamling og bearbeiding.</a:t>
            </a:r>
          </a:p>
          <a:p>
            <a:endParaRPr dirty="0"/>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2AE521C-CF75-FA62-5C32-587E28AFC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0955" y="1808666"/>
            <a:ext cx="1895881" cy="31926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0C31969-B790-D89A-5E3D-CF7220D8F3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0865" y="1808666"/>
            <a:ext cx="1942936" cy="3064541"/>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a:extLst>
              <a:ext uri="{FF2B5EF4-FFF2-40B4-BE49-F238E27FC236}">
                <a16:creationId xmlns:a16="http://schemas.microsoft.com/office/drawing/2014/main" id="{D67F214F-F9FE-8CBF-4435-0C58686C0753}"/>
              </a:ext>
            </a:extLst>
          </p:cNvPr>
          <p:cNvSpPr txBox="1"/>
          <p:nvPr/>
        </p:nvSpPr>
        <p:spPr>
          <a:xfrm>
            <a:off x="6891564" y="5144277"/>
            <a:ext cx="6094206" cy="276999"/>
          </a:xfrm>
          <a:prstGeom prst="rect">
            <a:avLst/>
          </a:prstGeom>
          <a:noFill/>
        </p:spPr>
        <p:txBody>
          <a:bodyPr wrap="square">
            <a:spAutoFit/>
          </a:bodyPr>
          <a:lstStyle/>
          <a:p>
            <a:r>
              <a:rPr sz="1200" dirty="0"/>
              <a:t>(Kjelder: Wikimedia </a:t>
            </a:r>
            <a:r>
              <a:rPr sz="1200" dirty="0" err="1"/>
              <a:t>Commons</a:t>
            </a:r>
            <a:r>
              <a:rPr sz="1200" dirty="0"/>
              <a:t>)</a:t>
            </a:r>
          </a:p>
        </p:txBody>
      </p:sp>
    </p:spTree>
    <p:extLst>
      <p:ext uri="{BB962C8B-B14F-4D97-AF65-F5344CB8AC3E}">
        <p14:creationId xmlns:p14="http://schemas.microsoft.com/office/powerpoint/2010/main" val="124784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Eksplosjon: 8 punkt 3">
            <a:extLst>
              <a:ext uri="{FF2B5EF4-FFF2-40B4-BE49-F238E27FC236}">
                <a16:creationId xmlns:a16="http://schemas.microsoft.com/office/drawing/2014/main" id="{A8B0AC6D-7CA0-8EB5-3E6F-799E6B20FE26}"/>
              </a:ext>
            </a:extLst>
          </p:cNvPr>
          <p:cNvSpPr/>
          <p:nvPr/>
        </p:nvSpPr>
        <p:spPr>
          <a:xfrm>
            <a:off x="2774730" y="366530"/>
            <a:ext cx="6642539" cy="5604149"/>
          </a:xfrm>
          <a:prstGeom prst="irregularSeal1">
            <a:avLst/>
          </a:prstGeom>
          <a:solidFill>
            <a:srgbClr val="5F8F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4800" b="1" dirty="0"/>
              <a:t>Stopp opp og noter! </a:t>
            </a:r>
          </a:p>
        </p:txBody>
      </p:sp>
    </p:spTree>
    <p:extLst>
      <p:ext uri="{BB962C8B-B14F-4D97-AF65-F5344CB8AC3E}">
        <p14:creationId xmlns:p14="http://schemas.microsoft.com/office/powerpoint/2010/main" val="971794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a:xfrm>
            <a:off x="838200" y="365125"/>
            <a:ext cx="10515600" cy="1325563"/>
          </a:xfrm>
        </p:spPr>
        <p:txBody>
          <a:bodyPr anchor="ctr">
            <a:normAutofit/>
          </a:bodyPr>
          <a:lstStyle/>
          <a:p>
            <a:r>
              <a:rPr sz="4000" b="1" dirty="0">
                <a:latin typeface="Calibri "/>
              </a:rPr>
              <a:t>Fornorsking</a:t>
            </a:r>
            <a:endParaRPr b="1" dirty="0">
              <a:latin typeface="Calibri "/>
            </a:endParaRP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sz="half" idx="1"/>
          </p:nvPr>
        </p:nvSpPr>
        <p:spPr>
          <a:xfrm>
            <a:off x="838200" y="1645833"/>
            <a:ext cx="6234404" cy="4351338"/>
          </a:xfrm>
        </p:spPr>
        <p:txBody>
          <a:bodyPr>
            <a:normAutofit/>
          </a:bodyPr>
          <a:lstStyle/>
          <a:p>
            <a:r>
              <a:rPr sz="2600" dirty="0"/>
              <a:t>Fornorsking var altså linja som </a:t>
            </a:r>
            <a:br>
              <a:rPr sz="2600" dirty="0"/>
            </a:br>
            <a:r>
              <a:rPr sz="2600" b="1" dirty="0"/>
              <a:t>Henrik Wergeland </a:t>
            </a:r>
            <a:r>
              <a:rPr sz="2600" dirty="0" err="1"/>
              <a:t>sto</a:t>
            </a:r>
            <a:r>
              <a:rPr lang="nb-NO" sz="2600" dirty="0"/>
              <a:t>d</a:t>
            </a:r>
            <a:r>
              <a:rPr sz="2600" dirty="0"/>
              <a:t> for i språkdebatten.</a:t>
            </a:r>
          </a:p>
          <a:p>
            <a:endParaRPr sz="600" dirty="0"/>
          </a:p>
          <a:p>
            <a:r>
              <a:rPr sz="2600" b="1" dirty="0"/>
              <a:t>Asbjørnsen og Moe </a:t>
            </a:r>
            <a:r>
              <a:rPr sz="2600" dirty="0"/>
              <a:t>sette ideen ut i praksis då dei gav ut sine </a:t>
            </a:r>
            <a:r>
              <a:rPr sz="2600" b="1" i="1" dirty="0">
                <a:effectLst/>
              </a:rPr>
              <a:t>Norske Huldre-eventyr og Folkesagn </a:t>
            </a:r>
            <a:r>
              <a:rPr sz="2600" b="0" i="0" dirty="0">
                <a:effectLst/>
              </a:rPr>
              <a:t>(2 bind, 1845–48).</a:t>
            </a:r>
          </a:p>
          <a:p>
            <a:endParaRPr sz="600" b="0" i="0" dirty="0">
              <a:effectLst/>
            </a:endParaRPr>
          </a:p>
          <a:p>
            <a:pPr lvl="1"/>
            <a:r>
              <a:rPr sz="2600" dirty="0"/>
              <a:t>Dei ønskte å formidle eventyra også til overklassen, samtidig som dei ønskte at det typisk norske skulle komme fram i ord og uttrykk.</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D805FE2-B457-2F35-F2EC-67ABF677E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2394" y="1825625"/>
            <a:ext cx="1565085" cy="2023817"/>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a:extLst>
              <a:ext uri="{FF2B5EF4-FFF2-40B4-BE49-F238E27FC236}">
                <a16:creationId xmlns:a16="http://schemas.microsoft.com/office/drawing/2014/main" id="{B08127E5-75DC-6C20-D1A2-94D86A9C8994}"/>
              </a:ext>
            </a:extLst>
          </p:cNvPr>
          <p:cNvSpPr txBox="1"/>
          <p:nvPr/>
        </p:nvSpPr>
        <p:spPr>
          <a:xfrm>
            <a:off x="7412394" y="5134929"/>
            <a:ext cx="1910031" cy="276999"/>
          </a:xfrm>
          <a:prstGeom prst="rect">
            <a:avLst/>
          </a:prstGeom>
          <a:noFill/>
        </p:spPr>
        <p:txBody>
          <a:bodyPr wrap="square">
            <a:spAutoFit/>
          </a:bodyPr>
          <a:lstStyle/>
          <a:p>
            <a:r>
              <a:rPr sz="1200" dirty="0"/>
              <a:t>(Wikimedia </a:t>
            </a:r>
            <a:r>
              <a:rPr sz="1200" dirty="0" err="1"/>
              <a:t>Commons</a:t>
            </a:r>
            <a:r>
              <a:rPr sz="1200" dirty="0"/>
              <a:t>)</a:t>
            </a:r>
          </a:p>
        </p:txBody>
      </p:sp>
      <p:pic>
        <p:nvPicPr>
          <p:cNvPr id="2050" name="Picture 2">
            <a:extLst>
              <a:ext uri="{FF2B5EF4-FFF2-40B4-BE49-F238E27FC236}">
                <a16:creationId xmlns:a16="http://schemas.microsoft.com/office/drawing/2014/main" id="{CDA6F5E2-5A17-E8AD-B3F2-C05FF6978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1314" y="1690688"/>
            <a:ext cx="238125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1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78;p16">
            <a:extLst>
              <a:ext uri="{FF2B5EF4-FFF2-40B4-BE49-F238E27FC236}">
                <a16:creationId xmlns:a16="http://schemas.microsoft.com/office/drawing/2014/main" id="{7A31F936-C1E0-3B18-E43D-3E3F80D89A44}"/>
              </a:ext>
            </a:extLst>
          </p:cNvPr>
          <p:cNvPicPr preferRelativeResize="0"/>
          <p:nvPr/>
        </p:nvPicPr>
        <p:blipFill rotWithShape="1">
          <a:blip r:embed="rId2" cstate="screen">
            <a:alphaModFix amt="97000"/>
            <a:extLst>
              <a:ext uri="{28A0092B-C50C-407E-A947-70E740481C1C}">
                <a14:useLocalDpi xmlns:a14="http://schemas.microsoft.com/office/drawing/2010/main"/>
              </a:ext>
            </a:extLst>
          </a:blip>
          <a:srcRect t="12055"/>
          <a:stretch/>
        </p:blipFill>
        <p:spPr>
          <a:xfrm>
            <a:off x="6519135" y="1690688"/>
            <a:ext cx="5443369" cy="3268587"/>
          </a:xfrm>
          <a:prstGeom prst="rect">
            <a:avLst/>
          </a:prstGeom>
          <a:noFill/>
          <a:ln>
            <a:noFill/>
          </a:ln>
        </p:spPr>
      </p:pic>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lstStyle/>
          <a:p>
            <a:r>
              <a:rPr b="1" dirty="0">
                <a:latin typeface="Calibri "/>
              </a:rPr>
              <a:t>«Den dan</a:t>
            </a:r>
            <a:r>
              <a:rPr lang="nb-NO" b="1" dirty="0">
                <a:latin typeface="Calibri "/>
              </a:rPr>
              <a:t>nede dagligtale</a:t>
            </a:r>
            <a:r>
              <a:rPr b="1" dirty="0">
                <a:latin typeface="Calibri "/>
              </a:rPr>
              <a:t>»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a:xfrm>
            <a:off x="838201" y="1608212"/>
            <a:ext cx="5680934" cy="4663495"/>
          </a:xfrm>
        </p:spPr>
        <p:txBody>
          <a:bodyPr>
            <a:normAutofit fontScale="92500"/>
          </a:bodyPr>
          <a:lstStyle/>
          <a:p>
            <a:r>
              <a:rPr sz="2400" dirty="0"/>
              <a:t>Overklassen snakka eit norsk som likna mykje på </a:t>
            </a:r>
            <a:r>
              <a:rPr sz="2400" b="1" dirty="0"/>
              <a:t>fornorska dansk</a:t>
            </a:r>
            <a:r>
              <a:rPr sz="2400" dirty="0"/>
              <a:t>. Det vil seie dansk med norsk uttale.</a:t>
            </a:r>
          </a:p>
          <a:p>
            <a:endParaRPr sz="1000" dirty="0"/>
          </a:p>
          <a:p>
            <a:r>
              <a:rPr sz="2400" b="1" dirty="0"/>
              <a:t>Kven var overklassen? </a:t>
            </a:r>
            <a:r>
              <a:rPr sz="2400" dirty="0"/>
              <a:t>Jo: dei </a:t>
            </a:r>
            <a:r>
              <a:rPr sz="2400" dirty="0" err="1"/>
              <a:t>rike</a:t>
            </a:r>
            <a:r>
              <a:rPr sz="2400" dirty="0"/>
              <a:t> </a:t>
            </a:r>
            <a:r>
              <a:rPr sz="2400" dirty="0" err="1"/>
              <a:t>landeigarane</a:t>
            </a:r>
            <a:r>
              <a:rPr sz="2400" dirty="0"/>
              <a:t>, handelsfamiliane og embetsstanden.</a:t>
            </a:r>
          </a:p>
          <a:p>
            <a:endParaRPr sz="1000" dirty="0"/>
          </a:p>
          <a:p>
            <a:r>
              <a:rPr sz="2400" b="1" dirty="0"/>
              <a:t>Kven var </a:t>
            </a:r>
            <a:r>
              <a:rPr sz="2400" b="1" dirty="0" err="1"/>
              <a:t>embedsstanden</a:t>
            </a:r>
            <a:r>
              <a:rPr sz="2400" b="1" dirty="0"/>
              <a:t>? </a:t>
            </a:r>
            <a:r>
              <a:rPr sz="2400" dirty="0"/>
              <a:t>Jo: offentleg tilsette, til dømes prestar, sorenskrivarar, futar og offiserar. Dei hadde stor makt i </a:t>
            </a:r>
            <a:r>
              <a:rPr sz="2400" dirty="0" err="1"/>
              <a:t>samfunnet</a:t>
            </a:r>
            <a:r>
              <a:rPr lang="nb-NO" sz="2400" dirty="0"/>
              <a:t>.</a:t>
            </a:r>
            <a:endParaRPr sz="2400" dirty="0"/>
          </a:p>
          <a:p>
            <a:endParaRPr sz="1000" dirty="0"/>
          </a:p>
          <a:p>
            <a:r>
              <a:rPr sz="2400" b="1" dirty="0"/>
              <a:t>Knud Knudsen </a:t>
            </a:r>
            <a:r>
              <a:rPr sz="2400" dirty="0"/>
              <a:t>omsette tankane til handling.</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20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a:xfrm>
            <a:off x="838200" y="365125"/>
            <a:ext cx="6918960" cy="1325563"/>
          </a:xfrm>
        </p:spPr>
        <p:txBody>
          <a:bodyPr>
            <a:normAutofit/>
          </a:bodyPr>
          <a:lstStyle/>
          <a:p>
            <a:r>
              <a:rPr sz="4000" b="1" dirty="0" err="1">
                <a:latin typeface="Calibri "/>
              </a:rPr>
              <a:t>Knud</a:t>
            </a:r>
            <a:r>
              <a:rPr sz="4000" b="1" dirty="0">
                <a:latin typeface="Calibri "/>
              </a:rPr>
              <a:t> Knudsen</a:t>
            </a:r>
            <a:r>
              <a:rPr lang="nb-NO" sz="4000" b="1" dirty="0">
                <a:latin typeface="Calibri "/>
              </a:rPr>
              <a:t> sitt</a:t>
            </a:r>
            <a:r>
              <a:rPr sz="4000" b="1" dirty="0">
                <a:latin typeface="Calibri "/>
              </a:rPr>
              <a:t> språkarbeid: </a:t>
            </a:r>
            <a:br>
              <a:rPr lang="nb-NO" sz="4000" b="1" dirty="0">
                <a:latin typeface="Calibri "/>
              </a:rPr>
            </a:br>
            <a:r>
              <a:rPr sz="4000" b="1" dirty="0">
                <a:latin typeface="Calibri "/>
              </a:rPr>
              <a:t>Det dansk-norske </a:t>
            </a:r>
            <a:r>
              <a:rPr sz="4000" b="1" dirty="0" err="1">
                <a:latin typeface="Calibri "/>
              </a:rPr>
              <a:t>målstræv</a:t>
            </a:r>
            <a:endParaRPr sz="4000" b="1" dirty="0">
              <a:latin typeface="Calibri "/>
            </a:endParaRP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pPr>
              <a:lnSpc>
                <a:spcPct val="150000"/>
              </a:lnSpc>
            </a:pPr>
            <a:r>
              <a:rPr lang="nb-NO" dirty="0"/>
              <a:t>Knudsen</a:t>
            </a:r>
            <a:r>
              <a:rPr dirty="0"/>
              <a:t> </a:t>
            </a:r>
            <a:r>
              <a:rPr lang="nb-NO" dirty="0"/>
              <a:t>blei</a:t>
            </a:r>
            <a:r>
              <a:rPr dirty="0"/>
              <a:t> fødd i små kår, i Tvedestrand.</a:t>
            </a:r>
          </a:p>
          <a:p>
            <a:pPr>
              <a:lnSpc>
                <a:spcPct val="150000"/>
              </a:lnSpc>
            </a:pPr>
            <a:r>
              <a:rPr dirty="0"/>
              <a:t>Han fekk universitetsutdanning.</a:t>
            </a:r>
          </a:p>
          <a:p>
            <a:pPr>
              <a:lnSpc>
                <a:spcPct val="150000"/>
              </a:lnSpc>
            </a:pPr>
            <a:r>
              <a:rPr dirty="0"/>
              <a:t>Han </a:t>
            </a:r>
            <a:r>
              <a:rPr lang="nb-NO" dirty="0"/>
              <a:t>blei</a:t>
            </a:r>
            <a:r>
              <a:rPr dirty="0"/>
              <a:t> lærar på katedralskulen i Christiania. </a:t>
            </a:r>
          </a:p>
          <a:p>
            <a:pPr>
              <a:lnSpc>
                <a:spcPct val="150000"/>
              </a:lnSpc>
            </a:pPr>
            <a:r>
              <a:rPr dirty="0"/>
              <a:t>Han såg at det var vanskeleg å lære å skrive dansk.</a:t>
            </a:r>
          </a:p>
          <a:p>
            <a:endParaRPr dirty="0"/>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a:extLst>
              <a:ext uri="{FF2B5EF4-FFF2-40B4-BE49-F238E27FC236}">
                <a16:creationId xmlns:a16="http://schemas.microsoft.com/office/drawing/2014/main" id="{DAAD5AE4-395C-40D6-9C56-5FA94CD374D3}"/>
              </a:ext>
            </a:extLst>
          </p:cNvPr>
          <p:cNvPicPr>
            <a:picLocks noChangeAspect="1"/>
          </p:cNvPicPr>
          <p:nvPr/>
        </p:nvPicPr>
        <p:blipFill>
          <a:blip r:embed="rId3"/>
          <a:stretch>
            <a:fillRect/>
          </a:stretch>
        </p:blipFill>
        <p:spPr>
          <a:xfrm>
            <a:off x="8952230" y="540617"/>
            <a:ext cx="2256789" cy="5240223"/>
          </a:xfrm>
          <a:prstGeom prst="rect">
            <a:avLst/>
          </a:prstGeom>
        </p:spPr>
      </p:pic>
    </p:spTree>
    <p:extLst>
      <p:ext uri="{BB962C8B-B14F-4D97-AF65-F5344CB8AC3E}">
        <p14:creationId xmlns:p14="http://schemas.microsoft.com/office/powerpoint/2010/main" val="12290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Talen til dei danna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r>
              <a:rPr dirty="0"/>
              <a:t>Knudsen ønskte </a:t>
            </a:r>
            <a:r>
              <a:rPr dirty="0" err="1"/>
              <a:t>eit</a:t>
            </a:r>
            <a:r>
              <a:rPr dirty="0"/>
              <a:t> </a:t>
            </a:r>
            <a:r>
              <a:rPr lang="nb-NO" i="1" dirty="0"/>
              <a:t>ortofont</a:t>
            </a:r>
            <a:r>
              <a:rPr i="1" dirty="0"/>
              <a:t> </a:t>
            </a:r>
            <a:r>
              <a:rPr dirty="0"/>
              <a:t>skriftspråk, slik at folk kunne lære seg språket lettare. Ortofont vil seie eit språk som </a:t>
            </a:r>
            <a:r>
              <a:rPr dirty="0" err="1"/>
              <a:t>låg</a:t>
            </a:r>
            <a:r>
              <a:rPr dirty="0"/>
              <a:t> </a:t>
            </a:r>
            <a:r>
              <a:rPr dirty="0" err="1"/>
              <a:t>nær</a:t>
            </a:r>
            <a:r>
              <a:rPr lang="nb-NO" dirty="0"/>
              <a:t>m</a:t>
            </a:r>
            <a:r>
              <a:rPr dirty="0"/>
              <a:t>are talemålet til </a:t>
            </a:r>
            <a:r>
              <a:rPr dirty="0" err="1"/>
              <a:t>dei</a:t>
            </a:r>
            <a:r>
              <a:rPr dirty="0"/>
              <a:t> </a:t>
            </a:r>
            <a:r>
              <a:rPr dirty="0" err="1"/>
              <a:t>danna</a:t>
            </a:r>
            <a:r>
              <a:rPr dirty="0"/>
              <a:t>: </a:t>
            </a:r>
          </a:p>
          <a:p>
            <a:pPr lvl="1"/>
            <a:r>
              <a:rPr dirty="0"/>
              <a:t>«den </a:t>
            </a:r>
            <a:r>
              <a:rPr dirty="0" err="1"/>
              <a:t>almindeligste Udtale </a:t>
            </a:r>
            <a:r>
              <a:rPr dirty="0"/>
              <a:t>av Ordene i de Dannedes </a:t>
            </a:r>
            <a:r>
              <a:rPr dirty="0" err="1"/>
              <a:t>Mund</a:t>
            </a:r>
            <a:r>
              <a:rPr dirty="0"/>
              <a:t>»</a:t>
            </a:r>
          </a:p>
          <a:p>
            <a:pPr lvl="1"/>
            <a:endParaRPr dirty="0"/>
          </a:p>
          <a:p>
            <a:r>
              <a:rPr dirty="0"/>
              <a:t>Altså </a:t>
            </a:r>
            <a:r>
              <a:rPr dirty="0" err="1"/>
              <a:t>ikkje</a:t>
            </a:r>
            <a:r>
              <a:rPr dirty="0"/>
              <a:t> </a:t>
            </a:r>
            <a:r>
              <a:rPr i="1" dirty="0" err="1"/>
              <a:t>folket</a:t>
            </a:r>
            <a:r>
              <a:rPr lang="nb-NO" i="1" dirty="0"/>
              <a:t> </a:t>
            </a:r>
            <a:r>
              <a:rPr lang="nb-NO" dirty="0"/>
              <a:t>sitt</a:t>
            </a:r>
            <a:r>
              <a:rPr i="1" dirty="0"/>
              <a:t> </a:t>
            </a:r>
            <a:r>
              <a:rPr dirty="0"/>
              <a:t>talemål, men talemålet </a:t>
            </a:r>
            <a:r>
              <a:rPr i="1" dirty="0"/>
              <a:t>til overklassen</a:t>
            </a:r>
            <a:r>
              <a:rPr dirty="0"/>
              <a:t>.</a:t>
            </a:r>
          </a:p>
          <a:p>
            <a:endParaRPr dirty="0"/>
          </a:p>
          <a:p>
            <a:r>
              <a:rPr dirty="0"/>
              <a:t>Knudsen såg for seg ei gradvis endring frå dansk mot norsk.</a:t>
            </a:r>
          </a:p>
          <a:p>
            <a:endParaRPr dirty="0"/>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64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lstStyle/>
          <a:p>
            <a:r>
              <a:rPr b="1" dirty="0">
                <a:latin typeface="Calibri "/>
              </a:rPr>
              <a:t>Knudsen</a:t>
            </a:r>
            <a:r>
              <a:rPr lang="nb-NO" b="1" dirty="0">
                <a:latin typeface="Calibri "/>
              </a:rPr>
              <a:t> sine</a:t>
            </a:r>
            <a:r>
              <a:rPr b="1" dirty="0">
                <a:latin typeface="Calibri "/>
              </a:rPr>
              <a:t> språkforslag</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r>
              <a:rPr dirty="0"/>
              <a:t>Mange av forslaga var ytterleggåande (sett på som ekstreme).</a:t>
            </a:r>
          </a:p>
          <a:p>
            <a:r>
              <a:rPr dirty="0"/>
              <a:t>Han ville fjerne framandord: </a:t>
            </a:r>
            <a:r>
              <a:rPr lang="nb-NO" i="1" dirty="0"/>
              <a:t>debatt</a:t>
            </a:r>
            <a:r>
              <a:rPr lang="nb-NO" i="1" dirty="0">
                <a:sym typeface="Wingdings" panose="05000000000000000000" pitchFamily="2" charset="2"/>
              </a:rPr>
              <a:t> </a:t>
            </a:r>
            <a:r>
              <a:rPr lang="nb-NO" b="1" i="1" dirty="0">
                <a:sym typeface="Wingdings" panose="05000000000000000000" pitchFamily="2" charset="2"/>
              </a:rPr>
              <a:t>ordskifte</a:t>
            </a:r>
            <a:r>
              <a:rPr lang="nb-NO" i="1" dirty="0">
                <a:sym typeface="Wingdings" panose="05000000000000000000" pitchFamily="2" charset="2"/>
              </a:rPr>
              <a:t>, reaksjon </a:t>
            </a:r>
            <a:r>
              <a:rPr lang="nb-NO" b="1" i="1" dirty="0" err="1">
                <a:sym typeface="Wingdings" panose="05000000000000000000" pitchFamily="2" charset="2"/>
              </a:rPr>
              <a:t>bakstræv</a:t>
            </a:r>
            <a:endParaRPr lang="nb-NO" b="1" i="1" dirty="0"/>
          </a:p>
          <a:p>
            <a:r>
              <a:rPr dirty="0"/>
              <a:t>Han ville fjerne tyske lånord på an- og be- (som </a:t>
            </a:r>
            <a:r>
              <a:rPr b="1" i="1" dirty="0"/>
              <a:t>an</a:t>
            </a:r>
            <a:r>
              <a:rPr i="1" dirty="0"/>
              <a:t>ta, </a:t>
            </a:r>
            <a:r>
              <a:rPr b="1" i="1" dirty="0"/>
              <a:t>be</a:t>
            </a:r>
            <a:r>
              <a:rPr i="1" dirty="0"/>
              <a:t>skrive</a:t>
            </a:r>
            <a:r>
              <a:rPr dirty="0"/>
              <a:t>).</a:t>
            </a:r>
          </a:p>
          <a:p>
            <a:r>
              <a:rPr dirty="0"/>
              <a:t>Han såg for seg at hans eige og Aasen</a:t>
            </a:r>
            <a:r>
              <a:rPr lang="nb-NO" dirty="0"/>
              <a:t> sitt</a:t>
            </a:r>
            <a:r>
              <a:rPr dirty="0"/>
              <a:t> prosjekt ville smelte saman.</a:t>
            </a:r>
          </a:p>
          <a:p>
            <a:pPr lvl="1"/>
            <a:r>
              <a:rPr dirty="0"/>
              <a:t>Dette skjedde faktisk på 1900-talet.</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84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Ein meir lydrett (ortofon) skrivemåte</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a:xfrm>
            <a:off x="838200" y="1690688"/>
            <a:ext cx="10515600" cy="4351338"/>
          </a:xfrm>
        </p:spPr>
        <p:txBody>
          <a:bodyPr>
            <a:normAutofit/>
          </a:bodyPr>
          <a:lstStyle/>
          <a:p>
            <a:r>
              <a:rPr dirty="0"/>
              <a:t>Bruke dobbeltkonsonantar: </a:t>
            </a:r>
            <a:r>
              <a:rPr i="1" dirty="0" err="1"/>
              <a:t>falde</a:t>
            </a:r>
            <a:r>
              <a:rPr i="1" dirty="0"/>
              <a:t> </a:t>
            </a:r>
            <a:r>
              <a:rPr lang="nb-NO" i="1" dirty="0">
                <a:sym typeface="Wingdings" panose="05000000000000000000" pitchFamily="2" charset="2"/>
              </a:rPr>
              <a:t></a:t>
            </a:r>
            <a:r>
              <a:rPr i="1" dirty="0"/>
              <a:t> </a:t>
            </a:r>
            <a:r>
              <a:rPr i="1" dirty="0">
                <a:sym typeface="Wingdings" panose="05000000000000000000" pitchFamily="2" charset="2"/>
              </a:rPr>
              <a:t>fa</a:t>
            </a:r>
            <a:r>
              <a:rPr b="1" i="1" dirty="0">
                <a:sym typeface="Wingdings" panose="05000000000000000000" pitchFamily="2" charset="2"/>
              </a:rPr>
              <a:t>ll</a:t>
            </a:r>
            <a:r>
              <a:rPr i="1" dirty="0">
                <a:sym typeface="Wingdings" panose="05000000000000000000" pitchFamily="2" charset="2"/>
              </a:rPr>
              <a:t>e</a:t>
            </a:r>
          </a:p>
          <a:p>
            <a:r>
              <a:rPr dirty="0">
                <a:sym typeface="Wingdings" panose="05000000000000000000" pitchFamily="2" charset="2"/>
              </a:rPr>
              <a:t>Bruke norske konsonantar: </a:t>
            </a:r>
            <a:r>
              <a:rPr i="1" dirty="0" err="1">
                <a:sym typeface="Wingdings" panose="05000000000000000000" pitchFamily="2" charset="2"/>
              </a:rPr>
              <a:t>kage  </a:t>
            </a:r>
            <a:r>
              <a:rPr i="1" dirty="0">
                <a:sym typeface="Wingdings" panose="05000000000000000000" pitchFamily="2" charset="2"/>
              </a:rPr>
              <a:t>ka</a:t>
            </a:r>
            <a:r>
              <a:rPr b="1" i="1" dirty="0">
                <a:sym typeface="Wingdings" panose="05000000000000000000" pitchFamily="2" charset="2"/>
              </a:rPr>
              <a:t>k</a:t>
            </a:r>
            <a:r>
              <a:rPr i="1" dirty="0">
                <a:sym typeface="Wingdings" panose="05000000000000000000" pitchFamily="2" charset="2"/>
              </a:rPr>
              <a:t>e</a:t>
            </a:r>
          </a:p>
          <a:p>
            <a:r>
              <a:rPr dirty="0">
                <a:sym typeface="Wingdings" panose="05000000000000000000" pitchFamily="2" charset="2"/>
              </a:rPr>
              <a:t>Kutte overflødige konsonantar: </a:t>
            </a:r>
            <a:r>
              <a:rPr i="1" dirty="0">
                <a:sym typeface="Wingdings" panose="05000000000000000000" pitchFamily="2" charset="2"/>
              </a:rPr>
              <a:t>bede  be</a:t>
            </a:r>
          </a:p>
          <a:p>
            <a:r>
              <a:rPr dirty="0">
                <a:sym typeface="Wingdings" panose="05000000000000000000" pitchFamily="2" charset="2"/>
              </a:rPr>
              <a:t>Innføre diftongane au, </a:t>
            </a:r>
            <a:r>
              <a:rPr dirty="0" err="1">
                <a:sym typeface="Wingdings" panose="05000000000000000000" pitchFamily="2" charset="2"/>
              </a:rPr>
              <a:t>ej</a:t>
            </a:r>
            <a:r>
              <a:rPr dirty="0">
                <a:sym typeface="Wingdings" panose="05000000000000000000" pitchFamily="2" charset="2"/>
              </a:rPr>
              <a:t>, </a:t>
            </a:r>
            <a:r>
              <a:rPr dirty="0" err="1">
                <a:sym typeface="Wingdings" panose="05000000000000000000" pitchFamily="2" charset="2"/>
              </a:rPr>
              <a:t>øj</a:t>
            </a:r>
            <a:r>
              <a:rPr dirty="0">
                <a:sym typeface="Wingdings" panose="05000000000000000000" pitchFamily="2" charset="2"/>
              </a:rPr>
              <a:t>: </a:t>
            </a:r>
            <a:r>
              <a:rPr i="1" dirty="0" err="1">
                <a:sym typeface="Wingdings" panose="05000000000000000000" pitchFamily="2" charset="2"/>
              </a:rPr>
              <a:t>  </a:t>
            </a:r>
            <a:r>
              <a:rPr i="1" dirty="0">
                <a:sym typeface="Wingdings" panose="05000000000000000000" pitchFamily="2" charset="2"/>
              </a:rPr>
              <a:t>gr</a:t>
            </a:r>
            <a:r>
              <a:rPr b="1" i="1" dirty="0">
                <a:sym typeface="Wingdings" panose="05000000000000000000" pitchFamily="2" charset="2"/>
              </a:rPr>
              <a:t>au</a:t>
            </a:r>
            <a:r>
              <a:rPr i="1" dirty="0">
                <a:sym typeface="Wingdings" panose="05000000000000000000" pitchFamily="2" charset="2"/>
              </a:rPr>
              <a:t>t</a:t>
            </a:r>
          </a:p>
          <a:p>
            <a:r>
              <a:rPr dirty="0">
                <a:sym typeface="Wingdings" panose="05000000000000000000" pitchFamily="2" charset="2"/>
              </a:rPr>
              <a:t>Innføre a-endingar i fleire ordklassar: </a:t>
            </a:r>
            <a:r>
              <a:rPr i="1" dirty="0" err="1">
                <a:sym typeface="Wingdings" panose="05000000000000000000" pitchFamily="2" charset="2"/>
              </a:rPr>
              <a:t>kort</a:t>
            </a:r>
            <a:r>
              <a:rPr b="1" i="1" dirty="0" err="1">
                <a:sym typeface="Wingdings" panose="05000000000000000000" pitchFamily="2" charset="2"/>
              </a:rPr>
              <a:t>are</a:t>
            </a:r>
            <a:r>
              <a:rPr i="1" dirty="0">
                <a:sym typeface="Wingdings" panose="05000000000000000000" pitchFamily="2" charset="2"/>
              </a:rPr>
              <a:t> – </a:t>
            </a:r>
            <a:r>
              <a:rPr i="1" dirty="0" err="1">
                <a:sym typeface="Wingdings" panose="05000000000000000000" pitchFamily="2" charset="2"/>
              </a:rPr>
              <a:t>kort</a:t>
            </a:r>
            <a:r>
              <a:rPr b="1" i="1" dirty="0" err="1">
                <a:sym typeface="Wingdings" panose="05000000000000000000" pitchFamily="2" charset="2"/>
              </a:rPr>
              <a:t>as</a:t>
            </a:r>
            <a:r>
              <a:rPr lang="nb-NO" b="1" i="1" dirty="0">
                <a:sym typeface="Wingdings" panose="05000000000000000000" pitchFamily="2" charset="2"/>
              </a:rPr>
              <a:t>t</a:t>
            </a:r>
          </a:p>
          <a:p>
            <a:r>
              <a:rPr dirty="0" err="1">
                <a:sym typeface="Wingdings" panose="05000000000000000000" pitchFamily="2" charset="2"/>
              </a:rPr>
              <a:t>Innføre</a:t>
            </a:r>
            <a:r>
              <a:rPr dirty="0">
                <a:sym typeface="Wingdings" panose="05000000000000000000" pitchFamily="2" charset="2"/>
              </a:rPr>
              <a:t> hunkjønn i </a:t>
            </a:r>
            <a:r>
              <a:rPr dirty="0" err="1">
                <a:sym typeface="Wingdings" panose="05000000000000000000" pitchFamily="2" charset="2"/>
              </a:rPr>
              <a:t>substantivbøying</a:t>
            </a:r>
            <a:r>
              <a:rPr dirty="0">
                <a:sym typeface="Wingdings" panose="05000000000000000000" pitchFamily="2" charset="2"/>
              </a:rPr>
              <a:t>: </a:t>
            </a:r>
            <a:r>
              <a:rPr i="1" dirty="0">
                <a:sym typeface="Wingdings" panose="05000000000000000000" pitchFamily="2" charset="2"/>
              </a:rPr>
              <a:t>sol</a:t>
            </a:r>
            <a:r>
              <a:rPr lang="nb-NO" i="1" dirty="0">
                <a:sym typeface="Wingdings" panose="05000000000000000000" pitchFamily="2" charset="2"/>
              </a:rPr>
              <a:t>en</a:t>
            </a:r>
            <a:r>
              <a:rPr i="1" dirty="0">
                <a:sym typeface="Wingdings" panose="05000000000000000000" pitchFamily="2" charset="2"/>
              </a:rPr>
              <a:t>  sol</a:t>
            </a:r>
            <a:r>
              <a:rPr b="1" i="1" dirty="0">
                <a:sym typeface="Wingdings" panose="05000000000000000000" pitchFamily="2" charset="2"/>
              </a:rPr>
              <a:t>a</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12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7124F8-F3E3-4A1C-A156-42EC9B88B220}"/>
              </a:ext>
            </a:extLst>
          </p:cNvPr>
          <p:cNvPicPr>
            <a:picLocks noChangeAspect="1"/>
          </p:cNvPicPr>
          <p:nvPr/>
        </p:nvPicPr>
        <p:blipFill>
          <a:blip r:embed="rId2">
            <a:alphaModFix amt="94000"/>
          </a:blip>
          <a:srcRect l="19013" t="11473"/>
          <a:stretch/>
        </p:blipFill>
        <p:spPr>
          <a:xfrm>
            <a:off x="7121892" y="1948906"/>
            <a:ext cx="4367339" cy="3176321"/>
          </a:xfrm>
          <a:prstGeom prst="rect">
            <a:avLst/>
          </a:prstGeom>
        </p:spPr>
      </p:pic>
      <p:sp>
        <p:nvSpPr>
          <p:cNvPr id="2" name="Tittel 1">
            <a:extLst>
              <a:ext uri="{FF2B5EF4-FFF2-40B4-BE49-F238E27FC236}">
                <a16:creationId xmlns:a16="http://schemas.microsoft.com/office/drawing/2014/main" id="{8A5E4337-C499-4603-9A53-956635426EA5}"/>
              </a:ext>
            </a:extLst>
          </p:cNvPr>
          <p:cNvSpPr>
            <a:spLocks noGrp="1"/>
          </p:cNvSpPr>
          <p:nvPr>
            <p:ph type="title"/>
          </p:nvPr>
        </p:nvSpPr>
        <p:spPr/>
        <p:txBody>
          <a:bodyPr anchor="ctr">
            <a:normAutofit/>
          </a:bodyPr>
          <a:lstStyle/>
          <a:p>
            <a:r>
              <a:rPr sz="4000" b="1" dirty="0">
                <a:latin typeface="Calibri "/>
              </a:rPr>
              <a:t>Den historiske konteksten </a:t>
            </a:r>
          </a:p>
        </p:txBody>
      </p:sp>
      <p:sp>
        <p:nvSpPr>
          <p:cNvPr id="5" name="Plassholder for innhold 4">
            <a:extLst>
              <a:ext uri="{FF2B5EF4-FFF2-40B4-BE49-F238E27FC236}">
                <a16:creationId xmlns:a16="http://schemas.microsoft.com/office/drawing/2014/main" id="{ECC062DE-454F-7575-BFDF-618929CB419A}"/>
              </a:ext>
            </a:extLst>
          </p:cNvPr>
          <p:cNvSpPr>
            <a:spLocks noGrp="1"/>
          </p:cNvSpPr>
          <p:nvPr>
            <p:ph sz="half" idx="1"/>
          </p:nvPr>
        </p:nvSpPr>
        <p:spPr>
          <a:xfrm>
            <a:off x="838199" y="1825625"/>
            <a:ext cx="5715001" cy="4351338"/>
          </a:xfrm>
        </p:spPr>
        <p:txBody>
          <a:bodyPr/>
          <a:lstStyle/>
          <a:p>
            <a:pPr marL="0" indent="0">
              <a:buNone/>
            </a:pPr>
            <a:r>
              <a:rPr b="1" dirty="0"/>
              <a:t>Kva veit du om 1800-talet i </a:t>
            </a:r>
            <a:r>
              <a:rPr lang="nb-NO" b="1" dirty="0"/>
              <a:t>den norske</a:t>
            </a:r>
            <a:r>
              <a:rPr b="1" dirty="0"/>
              <a:t> </a:t>
            </a:r>
            <a:r>
              <a:rPr b="1" dirty="0" err="1"/>
              <a:t>histori</a:t>
            </a:r>
            <a:r>
              <a:rPr lang="nb-NO" b="1" dirty="0"/>
              <a:t>a</a:t>
            </a:r>
            <a:r>
              <a:rPr b="1" dirty="0"/>
              <a:t>? Noter 5–10 stikkord:</a:t>
            </a:r>
          </a:p>
          <a:p>
            <a:pPr marL="0" indent="0">
              <a:buNone/>
            </a:pPr>
            <a:endParaRPr sz="1100" b="1" dirty="0"/>
          </a:p>
          <a:p>
            <a:r>
              <a:rPr dirty="0"/>
              <a:t>…</a:t>
            </a:r>
          </a:p>
          <a:p>
            <a:r>
              <a:rPr dirty="0"/>
              <a:t>…</a:t>
            </a:r>
          </a:p>
          <a:p>
            <a:r>
              <a:rPr dirty="0"/>
              <a:t>…</a:t>
            </a:r>
          </a:p>
          <a:p>
            <a:r>
              <a:rPr dirty="0"/>
              <a:t>…</a:t>
            </a:r>
          </a:p>
          <a:p>
            <a:r>
              <a:rPr dirty="0"/>
              <a:t>…</a:t>
            </a:r>
          </a:p>
        </p:txBody>
      </p:sp>
      <p:sp>
        <p:nvSpPr>
          <p:cNvPr id="6" name="Plassholder for innhold 5">
            <a:extLst>
              <a:ext uri="{FF2B5EF4-FFF2-40B4-BE49-F238E27FC236}">
                <a16:creationId xmlns:a16="http://schemas.microsoft.com/office/drawing/2014/main" id="{9315BD34-DDF7-7800-75C7-4C641AD6E71F}"/>
              </a:ext>
            </a:extLst>
          </p:cNvPr>
          <p:cNvSpPr>
            <a:spLocks noGrp="1"/>
          </p:cNvSpPr>
          <p:nvPr>
            <p:ph sz="half" idx="2"/>
          </p:nvPr>
        </p:nvSpPr>
        <p:spPr>
          <a:xfrm>
            <a:off x="4536141" y="3032936"/>
            <a:ext cx="5489985" cy="4351338"/>
          </a:xfrm>
        </p:spPr>
        <p:txBody>
          <a:bodyPr/>
          <a:lstStyle/>
          <a:p>
            <a:r>
              <a:rPr dirty="0"/>
              <a:t>…</a:t>
            </a:r>
          </a:p>
          <a:p>
            <a:r>
              <a:rPr dirty="0"/>
              <a:t>…</a:t>
            </a:r>
          </a:p>
          <a:p>
            <a:r>
              <a:rPr dirty="0"/>
              <a:t>…</a:t>
            </a:r>
          </a:p>
          <a:p>
            <a:r>
              <a:rPr dirty="0"/>
              <a:t>…</a:t>
            </a:r>
          </a:p>
          <a:p>
            <a:r>
              <a:rPr dirty="0"/>
              <a:t>…</a:t>
            </a:r>
          </a:p>
        </p:txBody>
      </p:sp>
      <p:pic>
        <p:nvPicPr>
          <p:cNvPr id="2050" name="Picture 2">
            <a:extLst>
              <a:ext uri="{FF2B5EF4-FFF2-40B4-BE49-F238E27FC236}">
                <a16:creationId xmlns:a16="http://schemas.microsoft.com/office/drawing/2014/main" id="{3E00684E-38A6-4FDE-B069-AC0214E14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488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Motstand mot Knudsen</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a:xfrm>
            <a:off x="838200" y="1690688"/>
            <a:ext cx="10515600" cy="4351338"/>
          </a:xfrm>
        </p:spPr>
        <p:txBody>
          <a:bodyPr>
            <a:normAutofit/>
          </a:bodyPr>
          <a:lstStyle/>
          <a:p>
            <a:r>
              <a:rPr dirty="0">
                <a:sym typeface="Wingdings" panose="05000000000000000000" pitchFamily="2" charset="2"/>
              </a:rPr>
              <a:t>Knudsen visste at det var vanskeleg å få overklassen til å </a:t>
            </a:r>
            <a:r>
              <a:rPr dirty="0" err="1">
                <a:sym typeface="Wingdings" panose="05000000000000000000" pitchFamily="2" charset="2"/>
              </a:rPr>
              <a:t>endre</a:t>
            </a:r>
            <a:r>
              <a:rPr lang="nb-NO" dirty="0">
                <a:sym typeface="Wingdings" panose="05000000000000000000" pitchFamily="2" charset="2"/>
              </a:rPr>
              <a:t> på</a:t>
            </a:r>
            <a:r>
              <a:rPr dirty="0">
                <a:sym typeface="Wingdings" panose="05000000000000000000" pitchFamily="2" charset="2"/>
              </a:rPr>
              <a:t> </a:t>
            </a:r>
            <a:r>
              <a:rPr dirty="0" err="1">
                <a:sym typeface="Wingdings" panose="05000000000000000000" pitchFamily="2" charset="2"/>
              </a:rPr>
              <a:t>skrivemåte</a:t>
            </a:r>
            <a:r>
              <a:rPr lang="nb-NO" dirty="0">
                <a:sym typeface="Wingdings" panose="05000000000000000000" pitchFamily="2" charset="2"/>
              </a:rPr>
              <a:t>n sin</a:t>
            </a:r>
            <a:r>
              <a:rPr dirty="0">
                <a:sym typeface="Wingdings" panose="05000000000000000000" pitchFamily="2" charset="2"/>
              </a:rPr>
              <a:t>.</a:t>
            </a:r>
          </a:p>
          <a:p>
            <a:r>
              <a:rPr dirty="0">
                <a:sym typeface="Wingdings" panose="05000000000000000000" pitchFamily="2" charset="2"/>
              </a:rPr>
              <a:t>Derfor ønskte Knudsen at endringane skulle skje gradvis.</a:t>
            </a:r>
          </a:p>
          <a:p>
            <a:r>
              <a:rPr dirty="0">
                <a:sym typeface="Wingdings" panose="05000000000000000000" pitchFamily="2" charset="2"/>
              </a:rPr>
              <a:t>Særleg dei tre siste punkta (</a:t>
            </a:r>
            <a:r>
              <a:rPr i="1" dirty="0">
                <a:sym typeface="Wingdings" panose="05000000000000000000" pitchFamily="2" charset="2"/>
              </a:rPr>
              <a:t>graut, </a:t>
            </a:r>
            <a:r>
              <a:rPr i="1" dirty="0" err="1">
                <a:sym typeface="Wingdings" panose="05000000000000000000" pitchFamily="2" charset="2"/>
              </a:rPr>
              <a:t>kortare</a:t>
            </a:r>
            <a:r>
              <a:rPr i="1" dirty="0">
                <a:sym typeface="Wingdings" panose="05000000000000000000" pitchFamily="2" charset="2"/>
              </a:rPr>
              <a:t>, sola</a:t>
            </a:r>
            <a:r>
              <a:rPr dirty="0">
                <a:sym typeface="Wingdings" panose="05000000000000000000" pitchFamily="2" charset="2"/>
              </a:rPr>
              <a:t>) meinte Knudsen måtte skje lenger fram i tid.</a:t>
            </a:r>
          </a:p>
          <a:p>
            <a:r>
              <a:rPr dirty="0">
                <a:sym typeface="Wingdings" panose="05000000000000000000" pitchFamily="2" charset="2"/>
              </a:rPr>
              <a:t>Knudsen fekk kritikk både frå </a:t>
            </a:r>
            <a:r>
              <a:rPr dirty="0" err="1">
                <a:sym typeface="Wingdings" panose="05000000000000000000" pitchFamily="2" charset="2"/>
              </a:rPr>
              <a:t>målreiserne </a:t>
            </a:r>
            <a:r>
              <a:rPr dirty="0">
                <a:sym typeface="Wingdings" panose="05000000000000000000" pitchFamily="2" charset="2"/>
              </a:rPr>
              <a:t>og frå akademikarane.</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87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Eksplosjon: 8 punkt 3">
            <a:extLst>
              <a:ext uri="{FF2B5EF4-FFF2-40B4-BE49-F238E27FC236}">
                <a16:creationId xmlns:a16="http://schemas.microsoft.com/office/drawing/2014/main" id="{7DDB2776-5FFC-17ED-EE25-1D98EE8EFDFF}"/>
              </a:ext>
            </a:extLst>
          </p:cNvPr>
          <p:cNvSpPr/>
          <p:nvPr/>
        </p:nvSpPr>
        <p:spPr>
          <a:xfrm>
            <a:off x="2522482" y="441834"/>
            <a:ext cx="6642539" cy="5604149"/>
          </a:xfrm>
          <a:prstGeom prst="irregularSeal1">
            <a:avLst/>
          </a:prstGeom>
          <a:solidFill>
            <a:srgbClr val="5F8F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4800" dirty="0"/>
              <a:t>Stopp opp og noter! </a:t>
            </a:r>
          </a:p>
        </p:txBody>
      </p:sp>
    </p:spTree>
    <p:extLst>
      <p:ext uri="{BB962C8B-B14F-4D97-AF65-F5344CB8AC3E}">
        <p14:creationId xmlns:p14="http://schemas.microsoft.com/office/powerpoint/2010/main" val="244552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Språk på den politiske dagsordenen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a:xfrm>
            <a:off x="838200" y="1779905"/>
            <a:ext cx="10515600" cy="4351338"/>
          </a:xfrm>
        </p:spPr>
        <p:txBody>
          <a:bodyPr>
            <a:normAutofit/>
          </a:bodyPr>
          <a:lstStyle/>
          <a:p>
            <a:r>
              <a:rPr sz="2400" dirty="0">
                <a:sym typeface="Wingdings" panose="05000000000000000000" pitchFamily="2" charset="2"/>
              </a:rPr>
              <a:t>Språket var ikkje berre ein kulturell og </a:t>
            </a:r>
            <a:r>
              <a:rPr sz="2400" dirty="0" err="1">
                <a:sym typeface="Wingdings" panose="05000000000000000000" pitchFamily="2" charset="2"/>
              </a:rPr>
              <a:t>akademisk</a:t>
            </a:r>
            <a:r>
              <a:rPr sz="2400" dirty="0">
                <a:sym typeface="Wingdings" panose="05000000000000000000" pitchFamily="2" charset="2"/>
              </a:rPr>
              <a:t> </a:t>
            </a:r>
            <a:r>
              <a:rPr sz="2400" dirty="0" err="1">
                <a:sym typeface="Wingdings" panose="05000000000000000000" pitchFamily="2" charset="2"/>
              </a:rPr>
              <a:t>debatt</a:t>
            </a:r>
            <a:r>
              <a:rPr lang="nb-NO" sz="2400" dirty="0">
                <a:sym typeface="Wingdings" panose="05000000000000000000" pitchFamily="2" charset="2"/>
              </a:rPr>
              <a:t>. Den var</a:t>
            </a:r>
            <a:r>
              <a:rPr sz="2400" dirty="0">
                <a:sym typeface="Wingdings" panose="05000000000000000000" pitchFamily="2" charset="2"/>
              </a:rPr>
              <a:t> også ein politisk debatt.</a:t>
            </a:r>
          </a:p>
          <a:p>
            <a:r>
              <a:rPr sz="2400" dirty="0">
                <a:sym typeface="Wingdings" panose="05000000000000000000" pitchFamily="2" charset="2"/>
              </a:rPr>
              <a:t>Venstre hadde fleirtal på Stortinget, og her var bøndene ei stor gruppe, saman med liberale representantar frå byane. Dei ønskte eit skriftspråk som </a:t>
            </a:r>
            <a:r>
              <a:rPr sz="2400" dirty="0" err="1">
                <a:sym typeface="Wingdings" panose="05000000000000000000" pitchFamily="2" charset="2"/>
              </a:rPr>
              <a:t>låg</a:t>
            </a:r>
            <a:r>
              <a:rPr sz="2400" dirty="0">
                <a:sym typeface="Wingdings" panose="05000000000000000000" pitchFamily="2" charset="2"/>
              </a:rPr>
              <a:t> </a:t>
            </a:r>
            <a:r>
              <a:rPr sz="2400" dirty="0" err="1">
                <a:sym typeface="Wingdings" panose="05000000000000000000" pitchFamily="2" charset="2"/>
              </a:rPr>
              <a:t>nær</a:t>
            </a:r>
            <a:r>
              <a:rPr lang="nb-NO" sz="2400" dirty="0">
                <a:sym typeface="Wingdings" panose="05000000000000000000" pitchFamily="2" charset="2"/>
              </a:rPr>
              <a:t>m</a:t>
            </a:r>
            <a:r>
              <a:rPr sz="2400" dirty="0">
                <a:sym typeface="Wingdings" panose="05000000000000000000" pitchFamily="2" charset="2"/>
              </a:rPr>
              <a:t>are talemålet.</a:t>
            </a:r>
          </a:p>
          <a:p>
            <a:r>
              <a:rPr sz="2400" dirty="0">
                <a:sym typeface="Wingdings" panose="05000000000000000000" pitchFamily="2" charset="2"/>
              </a:rPr>
              <a:t>Høgre hadde eit konservativt språksyn og ville </a:t>
            </a:r>
            <a:r>
              <a:rPr sz="2400" dirty="0" err="1">
                <a:sym typeface="Wingdings" panose="05000000000000000000" pitchFamily="2" charset="2"/>
              </a:rPr>
              <a:t>behalde</a:t>
            </a:r>
            <a:r>
              <a:rPr sz="2400" dirty="0">
                <a:sym typeface="Wingdings" panose="05000000000000000000" pitchFamily="2" charset="2"/>
              </a:rPr>
              <a:t> </a:t>
            </a:r>
            <a:r>
              <a:rPr sz="2400" dirty="0" err="1">
                <a:sym typeface="Wingdings" panose="05000000000000000000" pitchFamily="2" charset="2"/>
              </a:rPr>
              <a:t>dansk</a:t>
            </a:r>
            <a:r>
              <a:rPr lang="nb-NO" sz="2400" dirty="0">
                <a:sym typeface="Wingdings" panose="05000000000000000000" pitchFamily="2" charset="2"/>
              </a:rPr>
              <a:t>en</a:t>
            </a:r>
            <a:r>
              <a:rPr sz="2400" dirty="0">
                <a:sym typeface="Wingdings" panose="05000000000000000000" pitchFamily="2" charset="2"/>
              </a:rPr>
              <a:t>, men </a:t>
            </a:r>
            <a:r>
              <a:rPr lang="nb-NO" sz="2400" dirty="0">
                <a:sym typeface="Wingdings" panose="05000000000000000000" pitchFamily="2" charset="2"/>
              </a:rPr>
              <a:t>blei</a:t>
            </a:r>
            <a:r>
              <a:rPr sz="2400" dirty="0">
                <a:sym typeface="Wingdings" panose="05000000000000000000" pitchFamily="2" charset="2"/>
              </a:rPr>
              <a:t> altså stemt ned.</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4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Tre viktige vedtak på slutten av 1800-talet</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a:xfrm>
            <a:off x="4085304" y="1898189"/>
            <a:ext cx="7268496" cy="4553052"/>
          </a:xfrm>
        </p:spPr>
        <p:txBody>
          <a:bodyPr>
            <a:normAutofit/>
          </a:bodyPr>
          <a:lstStyle/>
          <a:p>
            <a:r>
              <a:rPr sz="2400" dirty="0">
                <a:sym typeface="Wingdings" panose="05000000000000000000" pitchFamily="2" charset="2"/>
              </a:rPr>
              <a:t>Vedtak om at opplæringa på skulen skulle skje på barna sitt eige talemål. Ein skulle ikkje korrigere barna når dei snakka dialekt. Læraren skulle tilpasse språket sitt til språket til barna. </a:t>
            </a:r>
            <a:br>
              <a:rPr sz="2400" dirty="0">
                <a:sym typeface="Wingdings" panose="05000000000000000000" pitchFamily="2" charset="2"/>
              </a:rPr>
            </a:br>
            <a:endParaRPr sz="2400" dirty="0">
              <a:sym typeface="Wingdings" panose="05000000000000000000" pitchFamily="2" charset="2"/>
            </a:endParaRPr>
          </a:p>
          <a:p>
            <a:r>
              <a:rPr sz="2400" dirty="0">
                <a:sym typeface="Wingdings" panose="05000000000000000000" pitchFamily="2" charset="2"/>
              </a:rPr>
              <a:t>Vedtak om at dei to skriftspråka, dansk og landsmål, skulle likestillast (</a:t>
            </a:r>
            <a:r>
              <a:rPr sz="2400" dirty="0" err="1">
                <a:sym typeface="Wingdings" panose="05000000000000000000" pitchFamily="2" charset="2"/>
              </a:rPr>
              <a:t>jamstillingsvedtaket</a:t>
            </a:r>
            <a:r>
              <a:rPr sz="2400" dirty="0">
                <a:sym typeface="Wingdings" panose="05000000000000000000" pitchFamily="2" charset="2"/>
              </a:rPr>
              <a:t>)</a:t>
            </a:r>
            <a:br>
              <a:rPr sz="2400" dirty="0">
                <a:sym typeface="Wingdings" panose="05000000000000000000" pitchFamily="2" charset="2"/>
              </a:rPr>
            </a:br>
            <a:endParaRPr sz="2400" dirty="0">
              <a:sym typeface="Wingdings" panose="05000000000000000000" pitchFamily="2" charset="2"/>
            </a:endParaRPr>
          </a:p>
          <a:p>
            <a:r>
              <a:rPr sz="2400" dirty="0">
                <a:sym typeface="Wingdings" panose="05000000000000000000" pitchFamily="2" charset="2"/>
              </a:rPr>
              <a:t>Vedtak om at begge språk kunne brukast i </a:t>
            </a:r>
            <a:r>
              <a:rPr sz="2400" dirty="0" err="1">
                <a:sym typeface="Wingdings" panose="05000000000000000000" pitchFamily="2" charset="2"/>
              </a:rPr>
              <a:t>opplæring</a:t>
            </a:r>
            <a:r>
              <a:rPr lang="nb-NO" sz="2400" dirty="0">
                <a:sym typeface="Wingdings" panose="05000000000000000000" pitchFamily="2" charset="2"/>
              </a:rPr>
              <a:t>a</a:t>
            </a:r>
            <a:r>
              <a:rPr sz="2400" dirty="0">
                <a:sym typeface="Wingdings" panose="05000000000000000000" pitchFamily="2" charset="2"/>
              </a:rPr>
              <a:t> i skulen. Stadig fleire skulekrinsar tok i bruk landsmålet. </a:t>
            </a:r>
          </a:p>
          <a:p>
            <a:endParaRPr dirty="0">
              <a:sym typeface="Wingdings" panose="05000000000000000000" pitchFamily="2" charset="2"/>
            </a:endParaRP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Pil: femkant 3">
            <a:extLst>
              <a:ext uri="{FF2B5EF4-FFF2-40B4-BE49-F238E27FC236}">
                <a16:creationId xmlns:a16="http://schemas.microsoft.com/office/drawing/2014/main" id="{994BA841-760B-D502-D3F3-13C0D5592849}"/>
              </a:ext>
            </a:extLst>
          </p:cNvPr>
          <p:cNvSpPr/>
          <p:nvPr/>
        </p:nvSpPr>
        <p:spPr>
          <a:xfrm>
            <a:off x="1570702" y="1898189"/>
            <a:ext cx="1814051" cy="1258376"/>
          </a:xfrm>
          <a:prstGeom prst="homePlate">
            <a:avLst/>
          </a:prstGeom>
          <a:solidFill>
            <a:srgbClr val="5F8F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b="1" dirty="0"/>
              <a:t>1878</a:t>
            </a:r>
          </a:p>
        </p:txBody>
      </p:sp>
      <p:sp>
        <p:nvSpPr>
          <p:cNvPr id="5" name="Pil: femkant 4">
            <a:extLst>
              <a:ext uri="{FF2B5EF4-FFF2-40B4-BE49-F238E27FC236}">
                <a16:creationId xmlns:a16="http://schemas.microsoft.com/office/drawing/2014/main" id="{DAD7CBD9-26B5-4D03-5409-8F26BE3760C7}"/>
              </a:ext>
            </a:extLst>
          </p:cNvPr>
          <p:cNvSpPr/>
          <p:nvPr/>
        </p:nvSpPr>
        <p:spPr>
          <a:xfrm>
            <a:off x="1570702" y="3346143"/>
            <a:ext cx="1814051" cy="1258376"/>
          </a:xfrm>
          <a:prstGeom prst="homePlate">
            <a:avLst/>
          </a:prstGeom>
          <a:solidFill>
            <a:srgbClr val="8488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b="1" dirty="0"/>
              <a:t>1885</a:t>
            </a:r>
          </a:p>
        </p:txBody>
      </p:sp>
      <p:sp>
        <p:nvSpPr>
          <p:cNvPr id="6" name="Pil: femkant 5">
            <a:extLst>
              <a:ext uri="{FF2B5EF4-FFF2-40B4-BE49-F238E27FC236}">
                <a16:creationId xmlns:a16="http://schemas.microsoft.com/office/drawing/2014/main" id="{792A340C-B135-2A5F-5968-2F0EFD60B3DD}"/>
              </a:ext>
            </a:extLst>
          </p:cNvPr>
          <p:cNvSpPr/>
          <p:nvPr/>
        </p:nvSpPr>
        <p:spPr>
          <a:xfrm>
            <a:off x="1570702" y="4812020"/>
            <a:ext cx="1814051" cy="1258376"/>
          </a:xfrm>
          <a:prstGeom prst="homePlate">
            <a:avLst/>
          </a:prstGeom>
          <a:solidFill>
            <a:srgbClr val="A269A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b="1" dirty="0"/>
              <a:t>1892</a:t>
            </a:r>
          </a:p>
        </p:txBody>
      </p:sp>
    </p:spTree>
    <p:extLst>
      <p:ext uri="{BB962C8B-B14F-4D97-AF65-F5344CB8AC3E}">
        <p14:creationId xmlns:p14="http://schemas.microsoft.com/office/powerpoint/2010/main" val="231954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Kva meinte diktarane?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a:xfrm>
            <a:off x="838200" y="1690688"/>
            <a:ext cx="10515600" cy="4351338"/>
          </a:xfrm>
        </p:spPr>
        <p:txBody>
          <a:bodyPr>
            <a:normAutofit/>
          </a:bodyPr>
          <a:lstStyle/>
          <a:p>
            <a:r>
              <a:rPr sz="2400" b="1" dirty="0" err="1">
                <a:sym typeface="Wingdings" panose="05000000000000000000" pitchFamily="2" charset="2"/>
              </a:rPr>
              <a:t>Aasmund</a:t>
            </a:r>
            <a:r>
              <a:rPr sz="2400" b="1" dirty="0">
                <a:sym typeface="Wingdings" panose="05000000000000000000" pitchFamily="2" charset="2"/>
              </a:rPr>
              <a:t> </a:t>
            </a:r>
            <a:r>
              <a:rPr sz="2400" b="1" dirty="0" err="1">
                <a:sym typeface="Wingdings" panose="05000000000000000000" pitchFamily="2" charset="2"/>
              </a:rPr>
              <a:t>Olavs</a:t>
            </a:r>
            <a:r>
              <a:rPr lang="nb-NO" sz="2400" b="1" dirty="0">
                <a:sym typeface="Wingdings" panose="05000000000000000000" pitchFamily="2" charset="2"/>
              </a:rPr>
              <a:t>s</a:t>
            </a:r>
            <a:r>
              <a:rPr sz="2400" b="1" dirty="0">
                <a:sym typeface="Wingdings" panose="05000000000000000000" pitchFamily="2" charset="2"/>
              </a:rPr>
              <a:t>on Vinje </a:t>
            </a:r>
            <a:r>
              <a:rPr sz="2400" dirty="0">
                <a:sym typeface="Wingdings" panose="05000000000000000000" pitchFamily="2" charset="2"/>
              </a:rPr>
              <a:t>var forfattar, journalist</a:t>
            </a:r>
            <a:r>
              <a:rPr lang="nb-NO" sz="2400" dirty="0">
                <a:sym typeface="Wingdings" panose="05000000000000000000" pitchFamily="2" charset="2"/>
              </a:rPr>
              <a:t> og</a:t>
            </a:r>
            <a:r>
              <a:rPr sz="2400" dirty="0">
                <a:sym typeface="Wingdings" panose="05000000000000000000" pitchFamily="2" charset="2"/>
              </a:rPr>
              <a:t> debattant. Han starta tidsskriftet </a:t>
            </a:r>
            <a:r>
              <a:rPr sz="2400" i="1" dirty="0">
                <a:sym typeface="Wingdings" panose="05000000000000000000" pitchFamily="2" charset="2"/>
              </a:rPr>
              <a:t>Dølen</a:t>
            </a:r>
            <a:r>
              <a:rPr sz="2400" dirty="0">
                <a:sym typeface="Wingdings" panose="05000000000000000000" pitchFamily="2" charset="2"/>
              </a:rPr>
              <a:t>, der han </a:t>
            </a:r>
            <a:r>
              <a:rPr sz="2400" dirty="0" err="1">
                <a:sym typeface="Wingdings" panose="05000000000000000000" pitchFamily="2" charset="2"/>
              </a:rPr>
              <a:t>skreiv</a:t>
            </a:r>
            <a:r>
              <a:rPr sz="2400" dirty="0">
                <a:sym typeface="Wingdings" panose="05000000000000000000" pitchFamily="2" charset="2"/>
              </a:rPr>
              <a:t> </a:t>
            </a:r>
            <a:r>
              <a:rPr sz="2400" dirty="0" err="1">
                <a:sym typeface="Wingdings" panose="05000000000000000000" pitchFamily="2" charset="2"/>
              </a:rPr>
              <a:t>landsmål</a:t>
            </a:r>
            <a:r>
              <a:rPr sz="2400" dirty="0">
                <a:sym typeface="Wingdings" panose="05000000000000000000" pitchFamily="2" charset="2"/>
              </a:rPr>
              <a:t> som den første i Noreg.</a:t>
            </a:r>
          </a:p>
          <a:p>
            <a:r>
              <a:rPr sz="2400" b="1" dirty="0">
                <a:sym typeface="Wingdings" panose="05000000000000000000" pitchFamily="2" charset="2"/>
              </a:rPr>
              <a:t>Ivar Aasen </a:t>
            </a:r>
            <a:r>
              <a:rPr sz="2400" dirty="0">
                <a:sym typeface="Wingdings" panose="05000000000000000000" pitchFamily="2" charset="2"/>
              </a:rPr>
              <a:t>skreiv dansk i dei språklege skriftene sine, men som diktar tok han landsmålet i bruk.</a:t>
            </a:r>
          </a:p>
          <a:p>
            <a:r>
              <a:rPr sz="2400" b="1" dirty="0">
                <a:sym typeface="Wingdings" panose="05000000000000000000" pitchFamily="2" charset="2"/>
              </a:rPr>
              <a:t>Bjørnstjerne Bjørnson </a:t>
            </a:r>
            <a:r>
              <a:rPr sz="2400" dirty="0">
                <a:sym typeface="Wingdings" panose="05000000000000000000" pitchFamily="2" charset="2"/>
              </a:rPr>
              <a:t>var positiv til landsmålet då han var ungdom, men i det meste av livet sitt var han tilhengjar av fornorsking. Då </a:t>
            </a:r>
            <a:r>
              <a:rPr sz="2400" dirty="0" err="1">
                <a:sym typeface="Wingdings" panose="05000000000000000000" pitchFamily="2" charset="2"/>
              </a:rPr>
              <a:t>han</a:t>
            </a:r>
            <a:r>
              <a:rPr sz="2400" dirty="0">
                <a:sym typeface="Wingdings" panose="05000000000000000000" pitchFamily="2" charset="2"/>
              </a:rPr>
              <a:t> </a:t>
            </a:r>
            <a:r>
              <a:rPr lang="nb-NO" sz="2400" dirty="0">
                <a:sym typeface="Wingdings" panose="05000000000000000000" pitchFamily="2" charset="2"/>
              </a:rPr>
              <a:t>var</a:t>
            </a:r>
            <a:r>
              <a:rPr sz="2400" dirty="0">
                <a:sym typeface="Wingdings" panose="05000000000000000000" pitchFamily="2" charset="2"/>
              </a:rPr>
              <a:t> </a:t>
            </a:r>
            <a:r>
              <a:rPr sz="2400" dirty="0" err="1">
                <a:sym typeface="Wingdings" panose="05000000000000000000" pitchFamily="2" charset="2"/>
              </a:rPr>
              <a:t>eldre</a:t>
            </a:r>
            <a:r>
              <a:rPr sz="2400" dirty="0">
                <a:sym typeface="Wingdings" panose="05000000000000000000" pitchFamily="2" charset="2"/>
              </a:rPr>
              <a:t> </a:t>
            </a:r>
            <a:r>
              <a:rPr lang="nb-NO" sz="2400" dirty="0">
                <a:sym typeface="Wingdings" panose="05000000000000000000" pitchFamily="2" charset="2"/>
              </a:rPr>
              <a:t>blei</a:t>
            </a:r>
            <a:r>
              <a:rPr sz="2400" dirty="0">
                <a:sym typeface="Wingdings" panose="05000000000000000000" pitchFamily="2" charset="2"/>
              </a:rPr>
              <a:t> han svært konservativ og tok avstand frå fornorsking. </a:t>
            </a:r>
          </a:p>
          <a:p>
            <a:r>
              <a:rPr sz="2400" b="1" dirty="0">
                <a:sym typeface="Wingdings" panose="05000000000000000000" pitchFamily="2" charset="2"/>
              </a:rPr>
              <a:t>Ibsen, Kielland, Lie</a:t>
            </a:r>
            <a:r>
              <a:rPr lang="nb-NO" sz="2400" b="1" dirty="0">
                <a:sym typeface="Wingdings" panose="05000000000000000000" pitchFamily="2" charset="2"/>
              </a:rPr>
              <a:t> </a:t>
            </a:r>
            <a:r>
              <a:rPr lang="nb-NO" sz="2400" dirty="0">
                <a:sym typeface="Wingdings" panose="05000000000000000000" pitchFamily="2" charset="2"/>
              </a:rPr>
              <a:t>og</a:t>
            </a:r>
            <a:r>
              <a:rPr sz="2400" b="1" dirty="0">
                <a:sym typeface="Wingdings" panose="05000000000000000000" pitchFamily="2" charset="2"/>
              </a:rPr>
              <a:t> Skram </a:t>
            </a:r>
            <a:r>
              <a:rPr sz="2400" dirty="0">
                <a:sym typeface="Wingdings" panose="05000000000000000000" pitchFamily="2" charset="2"/>
              </a:rPr>
              <a:t>gav ut bøkene sine i Danmark. Derfor finn vi lite fornorsking hos dei. </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27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a:xfrm>
            <a:off x="838200" y="365125"/>
            <a:ext cx="10995660" cy="1325563"/>
          </a:xfrm>
        </p:spPr>
        <p:txBody>
          <a:bodyPr>
            <a:normAutofit/>
          </a:bodyPr>
          <a:lstStyle/>
          <a:p>
            <a:r>
              <a:rPr sz="3600" b="1" dirty="0" err="1">
                <a:latin typeface="Calibri "/>
              </a:rPr>
              <a:t>Samanfatt</a:t>
            </a:r>
            <a:r>
              <a:rPr sz="3600" b="1" dirty="0">
                <a:latin typeface="Calibri "/>
              </a:rPr>
              <a:t> </a:t>
            </a:r>
            <a:r>
              <a:rPr lang="nb-NO" sz="3600" b="1" dirty="0">
                <a:latin typeface="Calibri "/>
              </a:rPr>
              <a:t>det du </a:t>
            </a:r>
            <a:r>
              <a:rPr lang="nb-NO" sz="3600" b="1" dirty="0" err="1">
                <a:latin typeface="Calibri "/>
              </a:rPr>
              <a:t>hugsar</a:t>
            </a:r>
            <a:r>
              <a:rPr lang="nb-NO" sz="3600" b="1" dirty="0">
                <a:latin typeface="Calibri "/>
              </a:rPr>
              <a:t> </a:t>
            </a:r>
            <a:r>
              <a:rPr sz="3600" b="1" dirty="0" err="1">
                <a:latin typeface="Calibri "/>
              </a:rPr>
              <a:t>ved</a:t>
            </a:r>
            <a:r>
              <a:rPr sz="3600" b="1" dirty="0">
                <a:latin typeface="Calibri "/>
              </a:rPr>
              <a:t> </a:t>
            </a:r>
            <a:r>
              <a:rPr sz="3600" b="1" dirty="0" err="1">
                <a:latin typeface="Calibri "/>
              </a:rPr>
              <a:t>hjelp</a:t>
            </a:r>
            <a:r>
              <a:rPr sz="3600" b="1" dirty="0">
                <a:latin typeface="Calibri "/>
              </a:rPr>
              <a:t> av</a:t>
            </a:r>
            <a:r>
              <a:rPr lang="nb-NO" sz="3600" b="1" dirty="0">
                <a:latin typeface="Calibri "/>
              </a:rPr>
              <a:t> </a:t>
            </a:r>
            <a:r>
              <a:rPr lang="nb-NO" sz="3600" b="1" dirty="0" err="1">
                <a:latin typeface="Calibri "/>
              </a:rPr>
              <a:t>desse</a:t>
            </a:r>
            <a:r>
              <a:rPr sz="3600" b="1" dirty="0">
                <a:latin typeface="Calibri "/>
              </a:rPr>
              <a:t> fagomgrepa: </a:t>
            </a:r>
          </a:p>
        </p:txBody>
      </p:sp>
      <p:sp>
        <p:nvSpPr>
          <p:cNvPr id="4" name="Plassholder for innhold 3">
            <a:extLst>
              <a:ext uri="{FF2B5EF4-FFF2-40B4-BE49-F238E27FC236}">
                <a16:creationId xmlns:a16="http://schemas.microsoft.com/office/drawing/2014/main" id="{DD41A10B-D9ED-C74D-63AF-F2ADC262F2C9}"/>
              </a:ext>
            </a:extLst>
          </p:cNvPr>
          <p:cNvSpPr>
            <a:spLocks noGrp="1"/>
          </p:cNvSpPr>
          <p:nvPr>
            <p:ph sz="half" idx="1"/>
          </p:nvPr>
        </p:nvSpPr>
        <p:spPr/>
        <p:txBody>
          <a:bodyPr/>
          <a:lstStyle/>
          <a:p>
            <a:r>
              <a:rPr dirty="0"/>
              <a:t>nasjonsbygging</a:t>
            </a:r>
          </a:p>
          <a:p>
            <a:r>
              <a:rPr dirty="0"/>
              <a:t>landsmål</a:t>
            </a:r>
          </a:p>
          <a:p>
            <a:r>
              <a:rPr dirty="0"/>
              <a:t>riksmål</a:t>
            </a:r>
          </a:p>
          <a:p>
            <a:r>
              <a:rPr dirty="0"/>
              <a:t>samnorsk</a:t>
            </a:r>
          </a:p>
          <a:p>
            <a:r>
              <a:rPr dirty="0"/>
              <a:t>ortofont (lydrett) språk</a:t>
            </a:r>
          </a:p>
        </p:txBody>
      </p:sp>
      <p:sp>
        <p:nvSpPr>
          <p:cNvPr id="5" name="Plassholder for innhold 4">
            <a:extLst>
              <a:ext uri="{FF2B5EF4-FFF2-40B4-BE49-F238E27FC236}">
                <a16:creationId xmlns:a16="http://schemas.microsoft.com/office/drawing/2014/main" id="{B07C3D19-209F-F1B5-04F1-4E48AB03DA7D}"/>
              </a:ext>
            </a:extLst>
          </p:cNvPr>
          <p:cNvSpPr>
            <a:spLocks noGrp="1"/>
          </p:cNvSpPr>
          <p:nvPr>
            <p:ph sz="half" idx="2"/>
          </p:nvPr>
        </p:nvSpPr>
        <p:spPr>
          <a:xfrm>
            <a:off x="6057900" y="1825625"/>
            <a:ext cx="5295900" cy="4351338"/>
          </a:xfrm>
        </p:spPr>
        <p:txBody>
          <a:bodyPr/>
          <a:lstStyle/>
          <a:p>
            <a:r>
              <a:rPr dirty="0"/>
              <a:t>konservativt og radikalt språk</a:t>
            </a:r>
          </a:p>
          <a:p>
            <a:r>
              <a:rPr dirty="0"/>
              <a:t>jamstilling</a:t>
            </a:r>
          </a:p>
          <a:p>
            <a:r>
              <a:rPr dirty="0"/>
              <a:t>målreising </a:t>
            </a:r>
          </a:p>
          <a:p>
            <a:r>
              <a:rPr dirty="0"/>
              <a:t>målform</a:t>
            </a:r>
          </a:p>
          <a:p>
            <a:r>
              <a:rPr dirty="0"/>
              <a:t>fornorsking</a:t>
            </a:r>
          </a:p>
          <a:p>
            <a:r>
              <a:rPr dirty="0"/>
              <a:t>normering</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863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D6375F7-D174-44CD-AB2D-10B2C6E56A83}"/>
              </a:ext>
            </a:extLst>
          </p:cNvPr>
          <p:cNvPicPr>
            <a:picLocks noChangeAspect="1"/>
          </p:cNvPicPr>
          <p:nvPr/>
        </p:nvPicPr>
        <p:blipFill rotWithShape="1">
          <a:blip r:embed="rId2">
            <a:alphaModFix/>
          </a:blip>
          <a:srcRect l="1" t="15498" r="1045" b="11483"/>
          <a:stretch/>
        </p:blipFill>
        <p:spPr>
          <a:xfrm>
            <a:off x="7077944" y="290146"/>
            <a:ext cx="4275856" cy="2301185"/>
          </a:xfrm>
          <a:prstGeom prst="rect">
            <a:avLst/>
          </a:prstGeom>
        </p:spPr>
      </p:pic>
      <p:sp>
        <p:nvSpPr>
          <p:cNvPr id="2" name="Tittel 1">
            <a:extLst>
              <a:ext uri="{FF2B5EF4-FFF2-40B4-BE49-F238E27FC236}">
                <a16:creationId xmlns:a16="http://schemas.microsoft.com/office/drawing/2014/main" id="{8408CF44-EA90-4351-9961-A43F02423DB2}"/>
              </a:ext>
            </a:extLst>
          </p:cNvPr>
          <p:cNvSpPr>
            <a:spLocks noGrp="1"/>
          </p:cNvSpPr>
          <p:nvPr>
            <p:ph type="title"/>
          </p:nvPr>
        </p:nvSpPr>
        <p:spPr>
          <a:xfrm>
            <a:off x="838200" y="365125"/>
            <a:ext cx="4182208" cy="1325563"/>
          </a:xfrm>
        </p:spPr>
        <p:txBody>
          <a:bodyPr>
            <a:normAutofit/>
          </a:bodyPr>
          <a:lstStyle/>
          <a:p>
            <a:r>
              <a:rPr sz="4000" b="1" dirty="0">
                <a:latin typeface="+mn-lt"/>
              </a:rPr>
              <a:t>Viktige fakta</a:t>
            </a:r>
          </a:p>
        </p:txBody>
      </p:sp>
      <p:sp>
        <p:nvSpPr>
          <p:cNvPr id="3" name="Plassholder for innhold 2">
            <a:extLst>
              <a:ext uri="{FF2B5EF4-FFF2-40B4-BE49-F238E27FC236}">
                <a16:creationId xmlns:a16="http://schemas.microsoft.com/office/drawing/2014/main" id="{CF58ED36-8320-41E3-8893-CB0E445B959F}"/>
              </a:ext>
            </a:extLst>
          </p:cNvPr>
          <p:cNvSpPr>
            <a:spLocks noGrp="1"/>
          </p:cNvSpPr>
          <p:nvPr>
            <p:ph idx="1"/>
          </p:nvPr>
        </p:nvSpPr>
        <p:spPr/>
        <p:txBody>
          <a:bodyPr>
            <a:normAutofit/>
          </a:bodyPr>
          <a:lstStyle/>
          <a:p>
            <a:pPr>
              <a:lnSpc>
                <a:spcPct val="150000"/>
              </a:lnSpc>
            </a:pPr>
            <a:r>
              <a:rPr sz="2400" dirty="0"/>
              <a:t>Noreg fekk grunnlova si i 1814.</a:t>
            </a:r>
          </a:p>
          <a:p>
            <a:pPr>
              <a:lnSpc>
                <a:spcPct val="150000"/>
              </a:lnSpc>
            </a:pPr>
            <a:r>
              <a:rPr sz="2400" dirty="0"/>
              <a:t>Noreg var i union med Sverige, men samtidig sjølvstendig på nesten alle område.</a:t>
            </a:r>
          </a:p>
          <a:p>
            <a:pPr>
              <a:lnSpc>
                <a:spcPct val="150000"/>
              </a:lnSpc>
            </a:pPr>
            <a:r>
              <a:rPr sz="2400" dirty="0"/>
              <a:t>Språket var dansk.</a:t>
            </a:r>
          </a:p>
          <a:p>
            <a:pPr>
              <a:lnSpc>
                <a:spcPct val="150000"/>
              </a:lnSpc>
            </a:pPr>
            <a:r>
              <a:rPr sz="2400" dirty="0"/>
              <a:t>Ein ville vise ein eigen, norsk identitet, uavhengig av Sverige og Danmark. </a:t>
            </a:r>
          </a:p>
          <a:p>
            <a:pPr marL="457200" lvl="1" indent="0">
              <a:lnSpc>
                <a:spcPct val="150000"/>
              </a:lnSpc>
              <a:buNone/>
            </a:pPr>
            <a:r>
              <a:rPr dirty="0">
                <a:sym typeface="Wingdings" panose="05000000000000000000" pitchFamily="2" charset="2"/>
              </a:rPr>
              <a:t> nasjonsbygging</a:t>
            </a:r>
          </a:p>
          <a:p>
            <a:pPr>
              <a:lnSpc>
                <a:spcPct val="150000"/>
              </a:lnSpc>
            </a:pPr>
            <a:r>
              <a:rPr sz="2400" dirty="0">
                <a:sym typeface="Wingdings" panose="05000000000000000000" pitchFamily="2" charset="2"/>
              </a:rPr>
              <a:t>Nasjonalromantikken er </a:t>
            </a:r>
            <a:r>
              <a:rPr lang="nb-NO" sz="2400" dirty="0">
                <a:sym typeface="Wingdings" panose="05000000000000000000" pitchFamily="2" charset="2"/>
              </a:rPr>
              <a:t>òg</a:t>
            </a:r>
            <a:r>
              <a:rPr sz="2400" dirty="0">
                <a:sym typeface="Wingdings" panose="05000000000000000000" pitchFamily="2" charset="2"/>
              </a:rPr>
              <a:t> ein konsekvens av slik tenking.</a:t>
            </a:r>
            <a:endParaRPr sz="2400" dirty="0"/>
          </a:p>
        </p:txBody>
      </p:sp>
      <p:pic>
        <p:nvPicPr>
          <p:cNvPr id="4098" name="Picture 2">
            <a:extLst>
              <a:ext uri="{FF2B5EF4-FFF2-40B4-BE49-F238E27FC236}">
                <a16:creationId xmlns:a16="http://schemas.microsoft.com/office/drawing/2014/main" id="{86CA4C52-5375-4583-8554-187161473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92875"/>
            <a:ext cx="121920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78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8940F1-0B7B-4989-8D8F-55797C6BBB5A}"/>
              </a:ext>
            </a:extLst>
          </p:cNvPr>
          <p:cNvSpPr>
            <a:spLocks noGrp="1"/>
          </p:cNvSpPr>
          <p:nvPr>
            <p:ph type="title"/>
          </p:nvPr>
        </p:nvSpPr>
        <p:spPr/>
        <p:txBody>
          <a:bodyPr>
            <a:normAutofit/>
          </a:bodyPr>
          <a:lstStyle/>
          <a:p>
            <a:r>
              <a:rPr sz="4000" b="1" dirty="0">
                <a:latin typeface="Calibri "/>
              </a:rPr>
              <a:t>Nasjonalstaten blir bygd</a:t>
            </a:r>
          </a:p>
        </p:txBody>
      </p:sp>
      <p:sp>
        <p:nvSpPr>
          <p:cNvPr id="3" name="Plassholder for innhold 2">
            <a:extLst>
              <a:ext uri="{FF2B5EF4-FFF2-40B4-BE49-F238E27FC236}">
                <a16:creationId xmlns:a16="http://schemas.microsoft.com/office/drawing/2014/main" id="{19C925D0-EB23-4FB6-9B80-B7A29B6AA441}"/>
              </a:ext>
            </a:extLst>
          </p:cNvPr>
          <p:cNvSpPr>
            <a:spLocks noGrp="1"/>
          </p:cNvSpPr>
          <p:nvPr>
            <p:ph idx="1"/>
          </p:nvPr>
        </p:nvSpPr>
        <p:spPr/>
        <p:txBody>
          <a:bodyPr/>
          <a:lstStyle/>
          <a:p>
            <a:r>
              <a:rPr dirty="0"/>
              <a:t>Idealet på 1800-talet var at ein stat skulle vere éin nasjon med eitt felles språk: </a:t>
            </a:r>
          </a:p>
        </p:txBody>
      </p:sp>
      <p:pic>
        <p:nvPicPr>
          <p:cNvPr id="3074" name="Picture 2">
            <a:extLst>
              <a:ext uri="{FF2B5EF4-FFF2-40B4-BE49-F238E27FC236}">
                <a16:creationId xmlns:a16="http://schemas.microsoft.com/office/drawing/2014/main" id="{91C7A8EA-DDB9-4361-8FC3-F0C227769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7007"/>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26BB1434-864D-FAAE-BB8F-8EFE229DC609}"/>
              </a:ext>
            </a:extLst>
          </p:cNvPr>
          <p:cNvSpPr/>
          <p:nvPr/>
        </p:nvSpPr>
        <p:spPr>
          <a:xfrm>
            <a:off x="2952767" y="3113739"/>
            <a:ext cx="2462980" cy="2477729"/>
          </a:xfrm>
          <a:prstGeom prst="ellipse">
            <a:avLst/>
          </a:prstGeom>
          <a:solidFill>
            <a:srgbClr val="95B9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800" dirty="0"/>
              <a:t>Nasjon</a:t>
            </a:r>
            <a:r>
              <a:rPr dirty="0"/>
              <a:t>, altså folkegruppe med felles kultur og språk </a:t>
            </a:r>
          </a:p>
        </p:txBody>
      </p:sp>
      <p:sp>
        <p:nvSpPr>
          <p:cNvPr id="8" name="Ellipse 7">
            <a:extLst>
              <a:ext uri="{FF2B5EF4-FFF2-40B4-BE49-F238E27FC236}">
                <a16:creationId xmlns:a16="http://schemas.microsoft.com/office/drawing/2014/main" id="{9B440497-DFCE-CB82-CA21-544D32FA4CF3}"/>
              </a:ext>
            </a:extLst>
          </p:cNvPr>
          <p:cNvSpPr/>
          <p:nvPr/>
        </p:nvSpPr>
        <p:spPr>
          <a:xfrm>
            <a:off x="6776253" y="3113739"/>
            <a:ext cx="2462980" cy="2477729"/>
          </a:xfrm>
          <a:prstGeom prst="ellipse">
            <a:avLst/>
          </a:prstGeom>
          <a:solidFill>
            <a:srgbClr val="B0B4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800" dirty="0"/>
              <a:t>Stat</a:t>
            </a:r>
            <a:r>
              <a:rPr dirty="0"/>
              <a:t>, altså det geografiske området med </a:t>
            </a:r>
            <a:r>
              <a:rPr dirty="0" err="1"/>
              <a:t>si</a:t>
            </a:r>
            <a:r>
              <a:rPr lang="nb-NO" dirty="0"/>
              <a:t> eiga</a:t>
            </a:r>
            <a:r>
              <a:rPr dirty="0"/>
              <a:t> styringsform </a:t>
            </a:r>
          </a:p>
        </p:txBody>
      </p:sp>
    </p:spTree>
    <p:extLst>
      <p:ext uri="{BB962C8B-B14F-4D97-AF65-F5344CB8AC3E}">
        <p14:creationId xmlns:p14="http://schemas.microsoft.com/office/powerpoint/2010/main" val="264489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285F402A-9D01-5EA8-B563-E2712B495ECD}"/>
              </a:ext>
            </a:extLst>
          </p:cNvPr>
          <p:cNvPicPr>
            <a:picLocks noGrp="1" noChangeAspect="1" noChangeArrowheads="1"/>
          </p:cNvPicPr>
          <p:nvPr>
            <p:ph sz="half" idx="2"/>
          </p:nvPr>
        </p:nvPicPr>
        <p:blipFill>
          <a:blip r:embed="rId3">
            <a:alphaModFix amt="90000"/>
            <a:extLst>
              <a:ext uri="{28A0092B-C50C-407E-A947-70E740481C1C}">
                <a14:useLocalDpi xmlns:a14="http://schemas.microsoft.com/office/drawing/2010/main" val="0"/>
              </a:ext>
            </a:extLst>
          </a:blip>
          <a:srcRect/>
          <a:stretch>
            <a:fillRect/>
          </a:stretch>
        </p:blipFill>
        <p:spPr bwMode="auto">
          <a:xfrm rot="1107908">
            <a:off x="7793522" y="2267676"/>
            <a:ext cx="4033597" cy="2400299"/>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9B4920F9-1AE7-4291-88BC-D42040EB9CEB}"/>
              </a:ext>
            </a:extLst>
          </p:cNvPr>
          <p:cNvSpPr>
            <a:spLocks noGrp="1"/>
          </p:cNvSpPr>
          <p:nvPr>
            <p:ph type="title"/>
          </p:nvPr>
        </p:nvSpPr>
        <p:spPr/>
        <p:txBody>
          <a:bodyPr>
            <a:normAutofit/>
          </a:bodyPr>
          <a:lstStyle/>
          <a:p>
            <a:r>
              <a:rPr sz="4000" b="1" dirty="0">
                <a:latin typeface="Calibri "/>
              </a:rPr>
              <a:t>Nasjonalromantikk og folkekultur </a:t>
            </a:r>
          </a:p>
        </p:txBody>
      </p:sp>
      <p:sp>
        <p:nvSpPr>
          <p:cNvPr id="3" name="Plassholder for innhold 2">
            <a:extLst>
              <a:ext uri="{FF2B5EF4-FFF2-40B4-BE49-F238E27FC236}">
                <a16:creationId xmlns:a16="http://schemas.microsoft.com/office/drawing/2014/main" id="{AC960421-1438-460C-BABE-5F8348D8A889}"/>
              </a:ext>
            </a:extLst>
          </p:cNvPr>
          <p:cNvSpPr>
            <a:spLocks noGrp="1"/>
          </p:cNvSpPr>
          <p:nvPr>
            <p:ph sz="half" idx="1"/>
          </p:nvPr>
        </p:nvSpPr>
        <p:spPr>
          <a:xfrm>
            <a:off x="838199" y="1825625"/>
            <a:ext cx="7478949" cy="4351338"/>
          </a:xfrm>
        </p:spPr>
        <p:txBody>
          <a:bodyPr>
            <a:normAutofit/>
          </a:bodyPr>
          <a:lstStyle/>
          <a:p>
            <a:r>
              <a:rPr sz="2400" dirty="0"/>
              <a:t>Folkekulturen blir viktig for nasjonsbygginga.</a:t>
            </a:r>
          </a:p>
          <a:p>
            <a:r>
              <a:rPr sz="2400" dirty="0"/>
              <a:t>Innsamling av folkeeventyr, </a:t>
            </a:r>
            <a:r>
              <a:rPr sz="2400" dirty="0" err="1"/>
              <a:t>segn</a:t>
            </a:r>
            <a:r>
              <a:rPr lang="nb-NO" sz="2400" dirty="0"/>
              <a:t>er </a:t>
            </a:r>
            <a:r>
              <a:rPr sz="2400" dirty="0"/>
              <a:t>og </a:t>
            </a:r>
            <a:r>
              <a:rPr sz="2400" dirty="0" err="1"/>
              <a:t>folkemusikk</a:t>
            </a:r>
            <a:r>
              <a:rPr sz="2400" dirty="0"/>
              <a:t> </a:t>
            </a:r>
            <a:r>
              <a:rPr lang="nb-NO" sz="2400" dirty="0"/>
              <a:t>starta</a:t>
            </a:r>
            <a:r>
              <a:rPr sz="2400" dirty="0"/>
              <a:t> før 1850.</a:t>
            </a:r>
          </a:p>
          <a:p>
            <a:r>
              <a:rPr sz="2400" dirty="0" err="1"/>
              <a:t>Folkekulturen</a:t>
            </a:r>
            <a:r>
              <a:rPr sz="2400" dirty="0"/>
              <a:t> </a:t>
            </a:r>
            <a:r>
              <a:rPr sz="2400" dirty="0" err="1"/>
              <a:t>viste</a:t>
            </a:r>
            <a:r>
              <a:rPr sz="2400" dirty="0"/>
              <a:t> ei samanhengande linje tilbake til mellomalderen og den norrøne stordomstida.</a:t>
            </a:r>
          </a:p>
          <a:p>
            <a:r>
              <a:rPr sz="2400" dirty="0"/>
              <a:t>Ein såg på folkekulturen som kunstskattar med tydelege, nasjonale kjenneteikn: Den norske kulturen var annleis enn den dansken og svenske.</a:t>
            </a:r>
          </a:p>
          <a:p>
            <a:r>
              <a:rPr sz="2400" dirty="0"/>
              <a:t>Hardingfela var dermed like verdifull som fiolinen og den klassiske musikken.</a:t>
            </a:r>
          </a:p>
        </p:txBody>
      </p:sp>
      <p:pic>
        <p:nvPicPr>
          <p:cNvPr id="5122" name="Picture 2">
            <a:extLst>
              <a:ext uri="{FF2B5EF4-FFF2-40B4-BE49-F238E27FC236}">
                <a16:creationId xmlns:a16="http://schemas.microsoft.com/office/drawing/2014/main" id="{AD41D3AB-3BFA-45F9-B8A5-710B67BAF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A73DBF75-5A1E-CCD7-C309-084C983A6E4C}"/>
              </a:ext>
            </a:extLst>
          </p:cNvPr>
          <p:cNvSpPr txBox="1"/>
          <p:nvPr/>
        </p:nvSpPr>
        <p:spPr>
          <a:xfrm>
            <a:off x="9717900" y="6060609"/>
            <a:ext cx="2385508" cy="261610"/>
          </a:xfrm>
          <a:prstGeom prst="rect">
            <a:avLst/>
          </a:prstGeom>
          <a:noFill/>
        </p:spPr>
        <p:txBody>
          <a:bodyPr wrap="square">
            <a:spAutoFit/>
          </a:bodyPr>
          <a:lstStyle/>
          <a:p>
            <a:r>
              <a:rPr sz="1100" dirty="0"/>
              <a:t>(Wikimedia </a:t>
            </a:r>
            <a:r>
              <a:rPr sz="1100" dirty="0" err="1"/>
              <a:t>Commons</a:t>
            </a:r>
            <a:r>
              <a:rPr sz="1100" dirty="0"/>
              <a:t>)</a:t>
            </a:r>
          </a:p>
        </p:txBody>
      </p:sp>
    </p:spTree>
    <p:extLst>
      <p:ext uri="{BB962C8B-B14F-4D97-AF65-F5344CB8AC3E}">
        <p14:creationId xmlns:p14="http://schemas.microsoft.com/office/powerpoint/2010/main" val="231515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Calibri "/>
              </a:rPr>
              <a:t>Stopp opp og noter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r>
              <a:rPr dirty="0"/>
              <a:t>Skriv i </a:t>
            </a:r>
            <a:r>
              <a:rPr dirty="0" err="1"/>
              <a:t>stikkordform</a:t>
            </a:r>
            <a:r>
              <a:rPr dirty="0"/>
              <a:t> det du har høyrt så langt:</a:t>
            </a:r>
          </a:p>
          <a:p>
            <a:endParaRPr sz="1000" dirty="0"/>
          </a:p>
          <a:p>
            <a:r>
              <a:rPr dirty="0"/>
              <a:t>…</a:t>
            </a:r>
          </a:p>
          <a:p>
            <a:r>
              <a:rPr dirty="0"/>
              <a:t>…</a:t>
            </a:r>
          </a:p>
          <a:p>
            <a:r>
              <a:rPr dirty="0"/>
              <a:t>…</a:t>
            </a:r>
          </a:p>
          <a:p>
            <a:r>
              <a:rPr dirty="0"/>
              <a:t>…</a:t>
            </a:r>
          </a:p>
          <a:p>
            <a:r>
              <a:rPr dirty="0"/>
              <a:t>…</a:t>
            </a:r>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Eksplosjon: 8 punkt 3">
            <a:extLst>
              <a:ext uri="{FF2B5EF4-FFF2-40B4-BE49-F238E27FC236}">
                <a16:creationId xmlns:a16="http://schemas.microsoft.com/office/drawing/2014/main" id="{7C056449-E751-356E-98C1-B239A1AB4CE1}"/>
              </a:ext>
            </a:extLst>
          </p:cNvPr>
          <p:cNvSpPr/>
          <p:nvPr/>
        </p:nvSpPr>
        <p:spPr>
          <a:xfrm>
            <a:off x="6183086" y="2340428"/>
            <a:ext cx="4180114" cy="3709648"/>
          </a:xfrm>
          <a:prstGeom prst="irregularSeal1">
            <a:avLst/>
          </a:prstGeom>
          <a:solidFill>
            <a:srgbClr val="95B9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4400" dirty="0"/>
              <a:t>Stopp opp og noter! </a:t>
            </a:r>
          </a:p>
        </p:txBody>
      </p:sp>
    </p:spTree>
    <p:extLst>
      <p:ext uri="{BB962C8B-B14F-4D97-AF65-F5344CB8AC3E}">
        <p14:creationId xmlns:p14="http://schemas.microsoft.com/office/powerpoint/2010/main" val="39928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D21E7-A8D2-458F-B0CC-8A9E815CD377}"/>
              </a:ext>
            </a:extLst>
          </p:cNvPr>
          <p:cNvSpPr>
            <a:spLocks noGrp="1"/>
          </p:cNvSpPr>
          <p:nvPr>
            <p:ph type="title"/>
          </p:nvPr>
        </p:nvSpPr>
        <p:spPr/>
        <p:txBody>
          <a:bodyPr>
            <a:normAutofit/>
          </a:bodyPr>
          <a:lstStyle/>
          <a:p>
            <a:r>
              <a:rPr sz="4000" b="1" dirty="0">
                <a:latin typeface="+mn-lt"/>
              </a:rPr>
              <a:t>Kvifor trong vi eit nytt språk? </a:t>
            </a:r>
          </a:p>
        </p:txBody>
      </p:sp>
      <p:sp>
        <p:nvSpPr>
          <p:cNvPr id="3" name="Plassholder for innhold 2">
            <a:extLst>
              <a:ext uri="{FF2B5EF4-FFF2-40B4-BE49-F238E27FC236}">
                <a16:creationId xmlns:a16="http://schemas.microsoft.com/office/drawing/2014/main" id="{D13A00A7-FB75-49DF-A305-FA674FA824FE}"/>
              </a:ext>
            </a:extLst>
          </p:cNvPr>
          <p:cNvSpPr>
            <a:spLocks noGrp="1"/>
          </p:cNvSpPr>
          <p:nvPr>
            <p:ph idx="1"/>
          </p:nvPr>
        </p:nvSpPr>
        <p:spPr/>
        <p:txBody>
          <a:bodyPr/>
          <a:lstStyle/>
          <a:p>
            <a:r>
              <a:rPr dirty="0"/>
              <a:t>Fire hovudargument:</a:t>
            </a:r>
          </a:p>
          <a:p>
            <a:endParaRPr dirty="0"/>
          </a:p>
        </p:txBody>
      </p:sp>
      <p:pic>
        <p:nvPicPr>
          <p:cNvPr id="6146" name="Picture 2">
            <a:extLst>
              <a:ext uri="{FF2B5EF4-FFF2-40B4-BE49-F238E27FC236}">
                <a16:creationId xmlns:a16="http://schemas.microsoft.com/office/drawing/2014/main" id="{92983B59-66EF-478D-9BC5-BFC7DB497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7475"/>
            <a:ext cx="12192000" cy="390525"/>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3DB45597-5D9A-A7C4-4C22-8BBEBBFBF719}"/>
              </a:ext>
            </a:extLst>
          </p:cNvPr>
          <p:cNvSpPr/>
          <p:nvPr/>
        </p:nvSpPr>
        <p:spPr>
          <a:xfrm>
            <a:off x="783537" y="3203401"/>
            <a:ext cx="2206487" cy="1982650"/>
          </a:xfrm>
          <a:prstGeom prst="ellipse">
            <a:avLst/>
          </a:prstGeom>
          <a:solidFill>
            <a:srgbClr val="95B9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000" dirty="0"/>
              <a:t>Det </a:t>
            </a:r>
            <a:r>
              <a:rPr sz="2000" b="1" dirty="0"/>
              <a:t>nasjonale </a:t>
            </a:r>
            <a:r>
              <a:rPr sz="2000" dirty="0"/>
              <a:t>argumentet</a:t>
            </a:r>
          </a:p>
        </p:txBody>
      </p:sp>
      <p:sp>
        <p:nvSpPr>
          <p:cNvPr id="5" name="Ellipse 4">
            <a:extLst>
              <a:ext uri="{FF2B5EF4-FFF2-40B4-BE49-F238E27FC236}">
                <a16:creationId xmlns:a16="http://schemas.microsoft.com/office/drawing/2014/main" id="{76C0C1E5-A312-4120-1DA8-8403F7154634}"/>
              </a:ext>
            </a:extLst>
          </p:cNvPr>
          <p:cNvSpPr/>
          <p:nvPr/>
        </p:nvSpPr>
        <p:spPr>
          <a:xfrm>
            <a:off x="3571461" y="3203401"/>
            <a:ext cx="2206487" cy="1982650"/>
          </a:xfrm>
          <a:prstGeom prst="ellipse">
            <a:avLst/>
          </a:prstGeom>
          <a:solidFill>
            <a:srgbClr val="B0B4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000" dirty="0"/>
              <a:t>Det </a:t>
            </a:r>
            <a:r>
              <a:rPr sz="2000" b="1" dirty="0"/>
              <a:t>pedagogiske </a:t>
            </a:r>
            <a:r>
              <a:rPr sz="2000" dirty="0"/>
              <a:t>argumentet</a:t>
            </a:r>
          </a:p>
        </p:txBody>
      </p:sp>
      <p:sp>
        <p:nvSpPr>
          <p:cNvPr id="6" name="Ellipse 5">
            <a:extLst>
              <a:ext uri="{FF2B5EF4-FFF2-40B4-BE49-F238E27FC236}">
                <a16:creationId xmlns:a16="http://schemas.microsoft.com/office/drawing/2014/main" id="{E3E42279-EF7E-C72B-EB88-6EA2907082B9}"/>
              </a:ext>
            </a:extLst>
          </p:cNvPr>
          <p:cNvSpPr/>
          <p:nvPr/>
        </p:nvSpPr>
        <p:spPr>
          <a:xfrm>
            <a:off x="6359385" y="3203401"/>
            <a:ext cx="2019684" cy="1982650"/>
          </a:xfrm>
          <a:prstGeom prst="ellipse">
            <a:avLst/>
          </a:prstGeom>
          <a:solidFill>
            <a:srgbClr val="CAAA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000" dirty="0"/>
              <a:t>Det </a:t>
            </a:r>
          </a:p>
          <a:p>
            <a:pPr algn="ctr"/>
            <a:r>
              <a:rPr sz="2000" b="1" dirty="0"/>
              <a:t>demo-</a:t>
            </a:r>
            <a:r>
              <a:rPr sz="2000" b="1" dirty="0" err="1"/>
              <a:t>kratiske </a:t>
            </a:r>
            <a:r>
              <a:rPr sz="2000" dirty="0"/>
              <a:t>argumentet</a:t>
            </a:r>
          </a:p>
        </p:txBody>
      </p:sp>
      <p:sp>
        <p:nvSpPr>
          <p:cNvPr id="7" name="Ellipse 6">
            <a:extLst>
              <a:ext uri="{FF2B5EF4-FFF2-40B4-BE49-F238E27FC236}">
                <a16:creationId xmlns:a16="http://schemas.microsoft.com/office/drawing/2014/main" id="{A0CA3A65-76D6-581D-0DA0-584101F828C8}"/>
              </a:ext>
            </a:extLst>
          </p:cNvPr>
          <p:cNvSpPr/>
          <p:nvPr/>
        </p:nvSpPr>
        <p:spPr>
          <a:xfrm>
            <a:off x="9147309" y="3203401"/>
            <a:ext cx="2206487" cy="1982650"/>
          </a:xfrm>
          <a:prstGeom prst="ellipse">
            <a:avLst/>
          </a:prstGeom>
          <a:solidFill>
            <a:srgbClr val="9898C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sz="2000" dirty="0"/>
              <a:t>Det </a:t>
            </a:r>
            <a:r>
              <a:rPr sz="2000" b="1" dirty="0"/>
              <a:t>sosiale </a:t>
            </a:r>
            <a:r>
              <a:rPr sz="2000" dirty="0"/>
              <a:t>argumentet </a:t>
            </a:r>
          </a:p>
        </p:txBody>
      </p:sp>
    </p:spTree>
    <p:extLst>
      <p:ext uri="{BB962C8B-B14F-4D97-AF65-F5344CB8AC3E}">
        <p14:creationId xmlns:p14="http://schemas.microsoft.com/office/powerpoint/2010/main" val="357388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tekstmal" id="{0FFAF3E4-36EC-4D0A-8614-140253E5DDDC}" vid="{8262054B-7C12-415D-961E-754FE953808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Intertekstmal</Template>
  <TotalTime>11418</TotalTime>
  <Words>2575</Words>
  <Application>Microsoft Office PowerPoint</Application>
  <PresentationFormat>Widescreen</PresentationFormat>
  <Paragraphs>319</Paragraphs>
  <Slides>45</Slides>
  <Notes>12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45</vt:i4>
      </vt:variant>
    </vt:vector>
  </HeadingPairs>
  <TitlesOfParts>
    <vt:vector size="51" baseType="lpstr">
      <vt:lpstr>Arial</vt:lpstr>
      <vt:lpstr>Calibri</vt:lpstr>
      <vt:lpstr>Calibri </vt:lpstr>
      <vt:lpstr>Calibri Light</vt:lpstr>
      <vt:lpstr>Wingdings</vt:lpstr>
      <vt:lpstr>Office-tema</vt:lpstr>
      <vt:lpstr>Til læraren</vt:lpstr>
      <vt:lpstr>Språkhistoria på 1800-talet</vt:lpstr>
      <vt:lpstr>Viktige fagomgrep </vt:lpstr>
      <vt:lpstr>Den historiske konteksten </vt:lpstr>
      <vt:lpstr>Viktige fakta</vt:lpstr>
      <vt:lpstr>Nasjonalstaten blir bygd</vt:lpstr>
      <vt:lpstr>Nasjonalromantikk og folkekultur </vt:lpstr>
      <vt:lpstr>Stopp opp og noter </vt:lpstr>
      <vt:lpstr>Kvifor trong vi eit nytt språk? </vt:lpstr>
      <vt:lpstr>Det nasjonale argumentet</vt:lpstr>
      <vt:lpstr>Det pedagogiske argumentet</vt:lpstr>
      <vt:lpstr>Det demokratiske argumentet </vt:lpstr>
      <vt:lpstr>Det sosiale argumentet </vt:lpstr>
      <vt:lpstr>PowerPoint-presentasjon</vt:lpstr>
      <vt:lpstr>Grunnlova </vt:lpstr>
      <vt:lpstr>Så, korleis kan ein skape eit norsk språk? </vt:lpstr>
      <vt:lpstr>Skriv dansk!</vt:lpstr>
      <vt:lpstr>Skriv norsk!</vt:lpstr>
      <vt:lpstr>Skriv dansk-norsk! </vt:lpstr>
      <vt:lpstr>Korleis gjekk det? </vt:lpstr>
      <vt:lpstr>PowerPoint-presentasjon</vt:lpstr>
      <vt:lpstr>Diskuter</vt:lpstr>
      <vt:lpstr>Målreisinga og Ivar Aasen </vt:lpstr>
      <vt:lpstr>Bondesonen som vart språkvitar</vt:lpstr>
      <vt:lpstr>Den sjølvlærte språkvitaren </vt:lpstr>
      <vt:lpstr>PowerPoint-presentasjon</vt:lpstr>
      <vt:lpstr>Ivar Aasen sin metode </vt:lpstr>
      <vt:lpstr>Men, korleis gjorde han det? </vt:lpstr>
      <vt:lpstr>Former som viser det norrøne opphavet til ordet</vt:lpstr>
      <vt:lpstr>Former som mange dialektar hadde felles</vt:lpstr>
      <vt:lpstr>Former som var i tråd med anna rettskriving</vt:lpstr>
      <vt:lpstr>To viktige bøker </vt:lpstr>
      <vt:lpstr>PowerPoint-presentasjon</vt:lpstr>
      <vt:lpstr>Fornorsking</vt:lpstr>
      <vt:lpstr>«Den dannede dagligtale» </vt:lpstr>
      <vt:lpstr>Knud Knudsen sitt språkarbeid:  Det dansk-norske målstræv</vt:lpstr>
      <vt:lpstr>Talen til dei danna </vt:lpstr>
      <vt:lpstr>Knudsen sine språkforslag</vt:lpstr>
      <vt:lpstr>Ein meir lydrett (ortofon) skrivemåte</vt:lpstr>
      <vt:lpstr>Motstand mot Knudsen</vt:lpstr>
      <vt:lpstr>PowerPoint-presentasjon</vt:lpstr>
      <vt:lpstr>Språk på den politiske dagsordenen </vt:lpstr>
      <vt:lpstr>Tre viktige vedtak på slutten av 1800-talet</vt:lpstr>
      <vt:lpstr>Kva meinte diktarane? </vt:lpstr>
      <vt:lpstr>Samanfatt det du hugsar ved hjelp av desse fagomgrepa: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Språkhistoria på 1800-tallet</dc:title>
  <dc:creator>Garthus, Karen Marie Kvåle</dc:creator>
  <cp:lastModifiedBy>Line Ellingsen</cp:lastModifiedBy>
  <cp:revision>13</cp:revision>
  <dcterms:created xsi:type="dcterms:W3CDTF">2024-03-02T12:41:45Z</dcterms:created>
  <dcterms:modified xsi:type="dcterms:W3CDTF">2025-01-13T11:00:33Z</dcterms:modified>
</cp:coreProperties>
</file>