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6" r:id="rId2"/>
    <p:sldId id="307" r:id="rId3"/>
    <p:sldId id="308" r:id="rId4"/>
    <p:sldId id="309" r:id="rId5"/>
    <p:sldId id="310" r:id="rId6"/>
    <p:sldId id="263" r:id="rId7"/>
    <p:sldId id="260" r:id="rId8"/>
    <p:sldId id="261" r:id="rId9"/>
    <p:sldId id="311" r:id="rId10"/>
    <p:sldId id="31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313" r:id="rId20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8E94"/>
    <a:srgbClr val="446C74"/>
    <a:srgbClr val="628B94"/>
    <a:srgbClr val="A07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4" autoAdjust="0"/>
    <p:restoredTop sz="83129" autoAdjust="0"/>
  </p:normalViewPr>
  <p:slideViewPr>
    <p:cSldViewPr snapToGrid="0">
      <p:cViewPr varScale="1">
        <p:scale>
          <a:sx n="93" d="100"/>
          <a:sy n="93" d="100"/>
        </p:scale>
        <p:origin x="90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89DD2-D051-413D-8AD7-C097202097D6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C6C1F-9449-40A9-8440-B28FF18FD539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05919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280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På side 27 og 28 i </a:t>
            </a:r>
            <a:r>
              <a:rPr lang="nb-NO" i="1" dirty="0"/>
              <a:t>Intertekst vg3 </a:t>
            </a:r>
            <a:r>
              <a:rPr lang="nb-NO" dirty="0"/>
              <a:t>finn de eksempel på korleis </a:t>
            </a:r>
            <a:r>
              <a:rPr lang="nb-NO" dirty="0" err="1"/>
              <a:t>ein</a:t>
            </a:r>
            <a:r>
              <a:rPr lang="nb-NO" dirty="0"/>
              <a:t> kan bruke sitat i tekst. </a:t>
            </a:r>
            <a:r>
              <a:rPr lang="nb-NO" dirty="0" err="1"/>
              <a:t>Særleg</a:t>
            </a:r>
            <a:r>
              <a:rPr lang="nb-NO" dirty="0"/>
              <a:t> eksempelet på side 28 er relevant å sjå </a:t>
            </a:r>
            <a:r>
              <a:rPr lang="nb-NO" dirty="0" err="1"/>
              <a:t>nærare</a:t>
            </a:r>
            <a:r>
              <a:rPr lang="nb-NO" dirty="0"/>
              <a:t> på. </a:t>
            </a:r>
          </a:p>
          <a:p>
            <a:endParaRPr lang="nb-NO" dirty="0"/>
          </a:p>
          <a:p>
            <a:r>
              <a:rPr lang="nb-NO" dirty="0"/>
              <a:t>La </a:t>
            </a:r>
            <a:r>
              <a:rPr lang="nb-NO" dirty="0" err="1"/>
              <a:t>elevane</a:t>
            </a:r>
            <a:r>
              <a:rPr lang="nb-NO" dirty="0"/>
              <a:t> jobbe med å skrive i kanskje </a:t>
            </a:r>
            <a:r>
              <a:rPr lang="nb-NO" b="1" dirty="0"/>
              <a:t>20–30 minutt</a:t>
            </a:r>
            <a:r>
              <a:rPr lang="nb-NO" dirty="0"/>
              <a:t>, avhengig av kor godt </a:t>
            </a:r>
            <a:r>
              <a:rPr lang="nb-NO" dirty="0" err="1"/>
              <a:t>dei</a:t>
            </a:r>
            <a:r>
              <a:rPr lang="nb-NO" dirty="0"/>
              <a:t> jobbar. Dei kan gjerne skrive to og to.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5239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4515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Her kan du gjerne gi </a:t>
            </a:r>
            <a:r>
              <a:rPr lang="nb-NO" dirty="0" err="1"/>
              <a:t>elevane</a:t>
            </a:r>
            <a:r>
              <a:rPr lang="nb-NO" dirty="0"/>
              <a:t> </a:t>
            </a:r>
            <a:r>
              <a:rPr lang="nb-NO" dirty="0" err="1"/>
              <a:t>moglegheit</a:t>
            </a:r>
            <a:r>
              <a:rPr lang="nb-NO" dirty="0"/>
              <a:t> til å </a:t>
            </a:r>
            <a:r>
              <a:rPr lang="nb-NO" dirty="0" err="1"/>
              <a:t>forbetre</a:t>
            </a:r>
            <a:r>
              <a:rPr lang="nb-NO" dirty="0"/>
              <a:t> </a:t>
            </a:r>
            <a:r>
              <a:rPr lang="nb-NO" dirty="0" err="1"/>
              <a:t>tekstane</a:t>
            </a:r>
            <a:r>
              <a:rPr lang="nb-NO" dirty="0"/>
              <a:t> sine, men helst </a:t>
            </a:r>
            <a:r>
              <a:rPr lang="nb-NO" dirty="0" err="1"/>
              <a:t>utan</a:t>
            </a:r>
            <a:r>
              <a:rPr lang="nb-NO" dirty="0"/>
              <a:t> å kopiere teksten på lysbilda. Bruk i så fall om lag </a:t>
            </a:r>
            <a:r>
              <a:rPr lang="nb-NO" b="1" dirty="0"/>
              <a:t>10 minutt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6507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Bruk om lag </a:t>
            </a:r>
            <a:r>
              <a:rPr lang="nb-NO" b="1" dirty="0"/>
              <a:t>10 minutt </a:t>
            </a:r>
            <a:r>
              <a:rPr lang="nb-NO" dirty="0"/>
              <a:t>her.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41674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eventuelt </a:t>
            </a:r>
            <a:r>
              <a:rPr lang="nb-NO" dirty="0" err="1"/>
              <a:t>elevane</a:t>
            </a:r>
            <a:r>
              <a:rPr lang="nb-NO" dirty="0"/>
              <a:t> få </a:t>
            </a:r>
            <a:r>
              <a:rPr lang="nb-NO" dirty="0" err="1"/>
              <a:t>forbetre</a:t>
            </a:r>
            <a:r>
              <a:rPr lang="nb-NO" dirty="0"/>
              <a:t> </a:t>
            </a:r>
            <a:r>
              <a:rPr lang="nb-NO" dirty="0" err="1"/>
              <a:t>tekstane</a:t>
            </a:r>
            <a:r>
              <a:rPr lang="nb-NO" dirty="0"/>
              <a:t> sine.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02631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La </a:t>
            </a:r>
            <a:r>
              <a:rPr lang="nb-NO" dirty="0" err="1"/>
              <a:t>elevane</a:t>
            </a:r>
            <a:r>
              <a:rPr lang="nb-NO" dirty="0"/>
              <a:t> skrive ei </a:t>
            </a:r>
            <a:r>
              <a:rPr lang="nb-NO" dirty="0" err="1"/>
              <a:t>passande</a:t>
            </a:r>
            <a:r>
              <a:rPr lang="nb-NO" dirty="0"/>
              <a:t> avslutning, </a:t>
            </a:r>
            <a:r>
              <a:rPr lang="nb-NO" b="1" dirty="0"/>
              <a:t>ca. 5 minutt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46239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046733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Overskrifta i eksempelteksten er «</a:t>
            </a:r>
            <a:r>
              <a:rPr lang="nb-NO" dirty="0" err="1"/>
              <a:t>Levande</a:t>
            </a:r>
            <a:r>
              <a:rPr lang="nb-NO" dirty="0"/>
              <a:t> landskap, </a:t>
            </a:r>
            <a:r>
              <a:rPr lang="nb-NO" dirty="0" err="1"/>
              <a:t>levande</a:t>
            </a:r>
            <a:r>
              <a:rPr lang="nb-NO" dirty="0"/>
              <a:t> dikt». </a:t>
            </a:r>
          </a:p>
          <a:p>
            <a:endParaRPr lang="nb-NO" dirty="0"/>
          </a:p>
          <a:p>
            <a:r>
              <a:rPr lang="nb-NO" dirty="0"/>
              <a:t>Men </a:t>
            </a:r>
            <a:r>
              <a:rPr lang="nb-NO" dirty="0" err="1"/>
              <a:t>elevane</a:t>
            </a:r>
            <a:r>
              <a:rPr lang="nb-NO" dirty="0"/>
              <a:t> har kanskje like gode forslag! </a:t>
            </a:r>
          </a:p>
          <a:p>
            <a:r>
              <a:rPr lang="nb-NO" dirty="0"/>
              <a:t>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82998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6218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416112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Kort introduksjon av kortsvarsjangeren.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60158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Å ha </a:t>
            </a:r>
            <a:r>
              <a:rPr lang="nb-NO" dirty="0" err="1"/>
              <a:t>ein</a:t>
            </a:r>
            <a:r>
              <a:rPr lang="nb-NO" dirty="0"/>
              <a:t> ryddig struktur </a:t>
            </a:r>
            <a:r>
              <a:rPr lang="nb-NO" dirty="0" err="1"/>
              <a:t>gjer</a:t>
            </a:r>
            <a:r>
              <a:rPr lang="nb-NO" dirty="0"/>
              <a:t> det </a:t>
            </a:r>
            <a:r>
              <a:rPr lang="nb-NO" dirty="0" err="1"/>
              <a:t>enklare</a:t>
            </a:r>
            <a:r>
              <a:rPr lang="nb-NO" dirty="0"/>
              <a:t> for </a:t>
            </a:r>
            <a:r>
              <a:rPr lang="nb-NO" dirty="0" err="1"/>
              <a:t>lesaren</a:t>
            </a:r>
            <a:r>
              <a:rPr lang="nb-NO" dirty="0"/>
              <a:t> å forstå teksten. </a:t>
            </a:r>
            <a:r>
              <a:rPr lang="nb-NO" dirty="0" err="1"/>
              <a:t>Ikkje</a:t>
            </a:r>
            <a:r>
              <a:rPr lang="nb-NO" dirty="0"/>
              <a:t> alle </a:t>
            </a:r>
            <a:r>
              <a:rPr lang="nb-NO" dirty="0" err="1"/>
              <a:t>elevar</a:t>
            </a:r>
            <a:r>
              <a:rPr lang="nb-NO" dirty="0"/>
              <a:t> tenker over at strukturen i teksten har </a:t>
            </a:r>
            <a:r>
              <a:rPr lang="nb-NO" dirty="0" err="1"/>
              <a:t>ein</a:t>
            </a:r>
            <a:r>
              <a:rPr lang="nb-NO" dirty="0"/>
              <a:t> funksjon, og treng å bli gjorde oppmerksame på det.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9457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/>
              <a:t>I </a:t>
            </a:r>
            <a:r>
              <a:rPr lang="nb-NO" sz="1200" dirty="0" err="1"/>
              <a:t>lærarressursen</a:t>
            </a:r>
            <a:r>
              <a:rPr lang="nb-NO" sz="1200" dirty="0"/>
              <a:t> til </a:t>
            </a:r>
            <a:r>
              <a:rPr lang="nb-NO" sz="1200" i="1" dirty="0"/>
              <a:t>Intertekst vg3 </a:t>
            </a:r>
            <a:r>
              <a:rPr lang="nb-NO" sz="1200" dirty="0"/>
              <a:t>finn de </a:t>
            </a:r>
            <a:r>
              <a:rPr lang="nb-NO" sz="1200" dirty="0" err="1"/>
              <a:t>førskrivingsskjema</a:t>
            </a:r>
            <a:r>
              <a:rPr lang="nb-NO" sz="1200" dirty="0"/>
              <a:t> til ulike </a:t>
            </a:r>
            <a:r>
              <a:rPr lang="nb-NO" sz="1200" dirty="0" err="1"/>
              <a:t>sjangrar</a:t>
            </a:r>
            <a:r>
              <a:rPr lang="nb-NO" sz="1200" dirty="0"/>
              <a:t>. Skjemaet som du ser her, er utforma med tanke på denne aktuelle </a:t>
            </a:r>
            <a:r>
              <a:rPr lang="nb-NO" sz="1200" dirty="0" err="1"/>
              <a:t>oppgåva</a:t>
            </a:r>
            <a:r>
              <a:rPr lang="nb-NO" sz="1200" dirty="0"/>
              <a:t>.  </a:t>
            </a:r>
          </a:p>
          <a:p>
            <a:endParaRPr lang="nb-NO" sz="1200" dirty="0"/>
          </a:p>
          <a:p>
            <a:r>
              <a:rPr lang="nb-NO" sz="1200" dirty="0"/>
              <a:t>Be </a:t>
            </a:r>
            <a:r>
              <a:rPr lang="nb-NO" sz="1200" dirty="0" err="1"/>
              <a:t>anten</a:t>
            </a:r>
            <a:r>
              <a:rPr lang="nb-NO" sz="1200" dirty="0"/>
              <a:t> </a:t>
            </a:r>
            <a:r>
              <a:rPr lang="nb-NO" sz="1200" dirty="0" err="1"/>
              <a:t>elevane</a:t>
            </a:r>
            <a:r>
              <a:rPr lang="nb-NO" sz="1200" dirty="0"/>
              <a:t> om å lage </a:t>
            </a:r>
            <a:r>
              <a:rPr lang="nb-NO" sz="1200" dirty="0" err="1"/>
              <a:t>eit</a:t>
            </a:r>
            <a:r>
              <a:rPr lang="nb-NO" sz="1200" dirty="0"/>
              <a:t> </a:t>
            </a:r>
            <a:r>
              <a:rPr lang="nb-NO" sz="1200" dirty="0" err="1"/>
              <a:t>tilsvarande</a:t>
            </a:r>
            <a:r>
              <a:rPr lang="nb-NO" sz="1200" dirty="0"/>
              <a:t> skjema som dette (etter denne malen), eller kopier det opp til </a:t>
            </a:r>
            <a:r>
              <a:rPr lang="nb-NO" sz="1200" dirty="0" err="1"/>
              <a:t>elevane</a:t>
            </a:r>
            <a:r>
              <a:rPr lang="nb-NO" sz="1200" dirty="0"/>
              <a:t> på førehand (kopier over i Word og skriv ut).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1923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nb-NO" dirty="0"/>
              <a:t>Be </a:t>
            </a:r>
            <a:r>
              <a:rPr lang="nb-NO" dirty="0" err="1"/>
              <a:t>elevane</a:t>
            </a:r>
            <a:r>
              <a:rPr lang="nb-NO" dirty="0"/>
              <a:t> bruke </a:t>
            </a:r>
            <a:r>
              <a:rPr lang="nb-NO" dirty="0" err="1"/>
              <a:t>førskrivingsskjemaet</a:t>
            </a:r>
            <a:r>
              <a:rPr lang="nb-NO" dirty="0"/>
              <a:t> </a:t>
            </a:r>
            <a:r>
              <a:rPr lang="nb-NO" dirty="0" err="1"/>
              <a:t>frå</a:t>
            </a:r>
            <a:r>
              <a:rPr lang="nb-NO" dirty="0"/>
              <a:t> </a:t>
            </a:r>
            <a:r>
              <a:rPr lang="nb-NO" dirty="0" err="1"/>
              <a:t>førre</a:t>
            </a:r>
            <a:r>
              <a:rPr lang="nb-NO" dirty="0"/>
              <a:t> lysbilde. </a:t>
            </a:r>
          </a:p>
          <a:p>
            <a:pPr algn="l"/>
            <a:r>
              <a:rPr lang="nb-NO" dirty="0" err="1"/>
              <a:t>Gjer</a:t>
            </a:r>
            <a:r>
              <a:rPr lang="nb-NO" dirty="0"/>
              <a:t> gjerne </a:t>
            </a:r>
            <a:r>
              <a:rPr lang="nb-NO" dirty="0" err="1"/>
              <a:t>elevane</a:t>
            </a:r>
            <a:r>
              <a:rPr lang="nb-NO" dirty="0"/>
              <a:t> obs på verkemiddellista i </a:t>
            </a:r>
            <a:r>
              <a:rPr lang="nb-NO" i="1" dirty="0"/>
              <a:t>Intertekst vg3</a:t>
            </a:r>
            <a:r>
              <a:rPr lang="nb-NO" dirty="0"/>
              <a:t>, på side 582. </a:t>
            </a:r>
          </a:p>
          <a:p>
            <a:pPr algn="l"/>
            <a:r>
              <a:rPr lang="nb-NO" dirty="0"/>
              <a:t>Dersom </a:t>
            </a:r>
            <a:r>
              <a:rPr lang="nb-NO" dirty="0" err="1"/>
              <a:t>elevane</a:t>
            </a:r>
            <a:r>
              <a:rPr lang="nb-NO" dirty="0"/>
              <a:t> slår opp i registeret, finn </a:t>
            </a:r>
            <a:r>
              <a:rPr lang="nb-NO" dirty="0" err="1"/>
              <a:t>dei</a:t>
            </a:r>
            <a:r>
              <a:rPr lang="nb-NO" dirty="0"/>
              <a:t> at modernismen er omtalt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stader</a:t>
            </a:r>
            <a:r>
              <a:rPr lang="nb-NO" dirty="0"/>
              <a:t>, blant anna på side 197 og side 233 ff. </a:t>
            </a:r>
          </a:p>
          <a:p>
            <a:pPr algn="l"/>
            <a:r>
              <a:rPr lang="nb-NO" dirty="0"/>
              <a:t>La </a:t>
            </a:r>
            <a:r>
              <a:rPr lang="nb-NO" dirty="0" err="1"/>
              <a:t>elevane</a:t>
            </a:r>
            <a:r>
              <a:rPr lang="nb-NO" dirty="0"/>
              <a:t> jobbe </a:t>
            </a:r>
            <a:r>
              <a:rPr lang="nb-NO" dirty="0" err="1"/>
              <a:t>saman</a:t>
            </a:r>
            <a:r>
              <a:rPr lang="nb-NO" dirty="0"/>
              <a:t> i mindre grupper. </a:t>
            </a:r>
          </a:p>
          <a:p>
            <a:pPr algn="l"/>
            <a:r>
              <a:rPr lang="nb-NO" dirty="0"/>
              <a:t>Fyrste </a:t>
            </a:r>
            <a:r>
              <a:rPr lang="nb-NO" dirty="0" err="1"/>
              <a:t>oppgåve</a:t>
            </a:r>
            <a:r>
              <a:rPr lang="nb-NO" dirty="0"/>
              <a:t> er å </a:t>
            </a:r>
            <a:r>
              <a:rPr lang="nb-NO" dirty="0" err="1"/>
              <a:t>peike</a:t>
            </a:r>
            <a:r>
              <a:rPr lang="nb-NO" dirty="0"/>
              <a:t> på </a:t>
            </a:r>
            <a:r>
              <a:rPr lang="nb-NO" dirty="0" err="1"/>
              <a:t>verkemiddel</a:t>
            </a:r>
            <a:r>
              <a:rPr lang="nb-NO" dirty="0"/>
              <a:t>: metafor («arbeider») og </a:t>
            </a:r>
            <a:r>
              <a:rPr lang="nb-NO" dirty="0" err="1"/>
              <a:t>samanlikning</a:t>
            </a:r>
            <a:r>
              <a:rPr lang="nb-NO" dirty="0"/>
              <a:t>, </a:t>
            </a:r>
            <a:r>
              <a:rPr lang="nb-NO" dirty="0" err="1"/>
              <a:t>ordval</a:t>
            </a:r>
            <a:r>
              <a:rPr lang="nb-NO" dirty="0"/>
              <a:t>, kontrast.</a:t>
            </a:r>
          </a:p>
          <a:p>
            <a:pPr algn="l"/>
            <a:r>
              <a:rPr lang="nb-NO" dirty="0"/>
              <a:t>Deretter </a:t>
            </a:r>
            <a:r>
              <a:rPr lang="nb-NO" dirty="0" err="1"/>
              <a:t>leitar</a:t>
            </a:r>
            <a:r>
              <a:rPr lang="nb-NO" dirty="0"/>
              <a:t> </a:t>
            </a:r>
            <a:r>
              <a:rPr lang="nb-NO" dirty="0" err="1"/>
              <a:t>dei</a:t>
            </a:r>
            <a:r>
              <a:rPr lang="nb-NO" dirty="0"/>
              <a:t> etter modernistiske trekk: fri form, ingen rim og rytme, </a:t>
            </a:r>
            <a:r>
              <a:rPr lang="nb-NO" dirty="0" err="1"/>
              <a:t>kvardagslege</a:t>
            </a:r>
            <a:r>
              <a:rPr lang="nb-NO" dirty="0"/>
              <a:t> ord.</a:t>
            </a:r>
          </a:p>
          <a:p>
            <a:pPr algn="l"/>
            <a:r>
              <a:rPr lang="nb-NO" dirty="0"/>
              <a:t>Etterpå fyller de ut </a:t>
            </a:r>
            <a:r>
              <a:rPr lang="nb-NO" dirty="0" err="1"/>
              <a:t>førskrivingsskjemaet</a:t>
            </a:r>
            <a:r>
              <a:rPr lang="nb-NO" dirty="0"/>
              <a:t> </a:t>
            </a:r>
            <a:r>
              <a:rPr lang="nb-NO" dirty="0" err="1"/>
              <a:t>saman</a:t>
            </a:r>
            <a:r>
              <a:rPr lang="nb-NO" dirty="0"/>
              <a:t>.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72642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Elevane</a:t>
            </a:r>
            <a:r>
              <a:rPr lang="nb-NO" dirty="0"/>
              <a:t> bruker </a:t>
            </a:r>
            <a:r>
              <a:rPr lang="nb-NO" b="1" dirty="0" err="1"/>
              <a:t>nokre</a:t>
            </a:r>
            <a:r>
              <a:rPr lang="nb-NO" b="1" dirty="0"/>
              <a:t> minutt </a:t>
            </a:r>
            <a:r>
              <a:rPr lang="nb-NO" dirty="0"/>
              <a:t>på å finne informasjon om han. De oppsummerer </a:t>
            </a:r>
            <a:r>
              <a:rPr lang="nb-NO" dirty="0" err="1"/>
              <a:t>saman</a:t>
            </a:r>
            <a:r>
              <a:rPr lang="nb-NO" dirty="0"/>
              <a:t>. Her bør de fokusere på kva som er relevant å ta med i denne </a:t>
            </a:r>
            <a:r>
              <a:rPr lang="nb-NO" dirty="0" err="1"/>
              <a:t>samanhengen</a:t>
            </a:r>
            <a:r>
              <a:rPr lang="nb-NO" dirty="0"/>
              <a:t>. Oppsummeringa bør </a:t>
            </a:r>
            <a:r>
              <a:rPr lang="nb-NO" dirty="0" err="1"/>
              <a:t>vere</a:t>
            </a:r>
            <a:r>
              <a:rPr lang="nb-NO" dirty="0"/>
              <a:t> kort og presis. </a:t>
            </a:r>
          </a:p>
          <a:p>
            <a:endParaRPr lang="nb-NO" dirty="0"/>
          </a:p>
          <a:p>
            <a:r>
              <a:rPr lang="nb-NO" dirty="0"/>
              <a:t>Det kan </a:t>
            </a:r>
            <a:r>
              <a:rPr lang="nb-NO" dirty="0" err="1"/>
              <a:t>vere</a:t>
            </a:r>
            <a:r>
              <a:rPr lang="nb-NO" dirty="0"/>
              <a:t> ei fin øving å be </a:t>
            </a:r>
            <a:r>
              <a:rPr lang="nb-NO" dirty="0" err="1"/>
              <a:t>elevane</a:t>
            </a:r>
            <a:r>
              <a:rPr lang="nb-NO" dirty="0"/>
              <a:t> om å slå opp i registeret i </a:t>
            </a:r>
            <a:r>
              <a:rPr lang="nb-NO" i="1" dirty="0" err="1"/>
              <a:t>Intertekst</a:t>
            </a:r>
            <a:r>
              <a:rPr lang="nb-NO" i="1" dirty="0"/>
              <a:t> vg3</a:t>
            </a:r>
            <a:r>
              <a:rPr lang="nb-NO" dirty="0"/>
              <a:t>. Rolf Jacobsen er nemnd </a:t>
            </a:r>
            <a:r>
              <a:rPr lang="nb-NO" dirty="0" err="1"/>
              <a:t>fleire</a:t>
            </a:r>
            <a:r>
              <a:rPr lang="nb-NO" dirty="0"/>
              <a:t> </a:t>
            </a:r>
            <a:r>
              <a:rPr lang="nb-NO" dirty="0" err="1"/>
              <a:t>stader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0315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Elevane</a:t>
            </a:r>
            <a:r>
              <a:rPr lang="nb-NO" dirty="0"/>
              <a:t> skriv sine eigne </a:t>
            </a:r>
            <a:r>
              <a:rPr lang="nb-NO" dirty="0" err="1"/>
              <a:t>innleiingar</a:t>
            </a:r>
            <a:r>
              <a:rPr lang="nb-NO" dirty="0"/>
              <a:t>, </a:t>
            </a:r>
            <a:r>
              <a:rPr lang="nb-NO" b="1" dirty="0"/>
              <a:t>ca.</a:t>
            </a:r>
            <a:r>
              <a:rPr lang="nb-NO" dirty="0"/>
              <a:t> </a:t>
            </a:r>
            <a:r>
              <a:rPr lang="nb-NO" b="1" dirty="0"/>
              <a:t>5 minutt</a:t>
            </a:r>
            <a:r>
              <a:rPr lang="nb-NO" dirty="0"/>
              <a:t>.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500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EC6C1F-9449-40A9-8440-B28FF18FD539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4031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033A55B-57D6-4931-A946-F135FAD11C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D8CF007C-98CB-4E05-AC18-63F8927977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B511D96-DD1E-478F-8987-103D29A43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8ECCE80-9A17-4A9B-92D9-6E680322B2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6A03CAA6-913C-4EB7-A4FA-9063485F9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78292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8ACAC3-CBD0-4B77-8306-2C3A403B2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242691D-921B-4E93-91B1-C172587ECB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FD71A260-E3BA-4C4C-9FC3-34FC14126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1BE338B-5402-4EC5-BDB7-8381C80068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49750BC-DFED-4CCF-B23D-DEAEB5970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83364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134BA56E-56B7-4CB3-9A3A-741991A10B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51864F29-1109-4FD1-AF3B-41D9FC9CE4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2E00C97D-4C28-4364-AD7D-F5520B497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6181AA78-FAFF-4042-BE69-B49D83DCA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EC7DAEDB-FDF3-4768-9546-5C640D51D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03343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73D3776-DEEE-4E32-AC63-9070D2670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163FA4A-0C0E-43FA-9C36-6F07970AE5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DBB8A09-F8FF-4B63-B5BA-9E86F1CC6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DEF2608-4DA9-4398-ADD4-025B440CF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66F52B5-892F-47F6-A782-A76AEB63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5356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72F7C0-89C5-4BBF-A174-661A5742E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6958C5D-75E2-472C-A2B8-2B233D187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4E7429B-3879-401E-9106-2CCD9A44E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7976BD8B-E66A-4EC9-A6D1-851B7652E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0A7A7A69-8690-41F7-BA69-D395FC886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6945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5F0E27-177F-4923-9DE1-9F1CE7D6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E73F771-7CC1-4903-B67C-BF3CA9F7FC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B6ABEF1-D52D-4270-8D88-2123262CF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94E16C1B-74A4-457D-9363-266AB123D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B73196C-35C7-4955-A80F-7292B7B70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6B3326E4-F724-4745-96BC-4E2702AC8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25477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3C3CC6-E8A2-4B7A-BFD0-547A5FB14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6E460F8A-757A-4238-89C2-3B0F2F310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ED688D8-FA1B-4A1B-BD47-6A08722058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D2E25DD-F77E-4683-AA0E-1225077A2C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C91996A-99FD-419F-B55C-27ECFC9C14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8C6DAFAA-7C86-44F4-82E3-3FF7F60F69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2132D44C-DA4E-418E-B10F-2F95B61E7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5DE6E03F-228E-4DC8-9BA3-720B5CAC4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21788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6AD2E78-2E07-4359-96CA-3D342337F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859BD60C-0F3C-4C9D-9E1F-8A69901A7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DF9E9C15-F058-40FC-A6DB-6B71DAA32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8C5BF654-C31B-4314-B4B2-11F60848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5978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5B601204-5466-4C7A-9E1E-DE0D38961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FAAB2665-711E-4273-9488-105023834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63BD8CEE-1C6A-4372-B3B2-F0DF5B9DB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2761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60FF2D-A943-4735-84FC-4E119015B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7974DC9-8831-4930-94E6-BA035BCB5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1A924E64-33F2-441E-AE03-CAD2B80369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253ADA7-B87A-4D4C-8608-B695CA55A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144F5A58-9DD8-46BC-AF23-A5B5911F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17D83F36-6DFA-42F1-9A4C-F03ED8EC8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71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2EEE8FD-1FA3-4085-A05A-E9E77380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7103F50-9B08-439A-A944-EB4365FF4C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82CA5E06-20AF-450C-BA20-E8161CB8D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22B780B1-5CB1-442E-9287-97FD9638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F0404A50-D893-4918-9B01-565E931B1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A9AC110D-0CC5-4F84-8F20-05016870C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60787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195B5AC7-0794-4CB4-8404-56C4E1E3A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6AD6AC-CA55-496C-B715-5257B01752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0C3323B-09F1-4F9E-BBF7-96EDC5B72F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09F269-9F72-403E-9D6F-AEC2C215EE95}" type="datetimeFigureOut">
              <a:rPr lang="nb-NO" smtClean="0"/>
              <a:t>03.08.2022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F763244E-0E5D-4034-9C99-36CC7BB5A3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553F45A3-6487-4AB6-9971-D932B6C90E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77B83-61C4-4131-A262-B48BD48B03F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316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0;p3">
            <a:extLst>
              <a:ext uri="{FF2B5EF4-FFF2-40B4-BE49-F238E27FC236}">
                <a16:creationId xmlns:a16="http://schemas.microsoft.com/office/drawing/2014/main" id="{62DBD198-22F4-61B9-F652-4C44520C8943}"/>
              </a:ext>
            </a:extLst>
          </p:cNvPr>
          <p:cNvSpPr txBox="1">
            <a:spLocks noGrp="1"/>
          </p:cNvSpPr>
          <p:nvPr/>
        </p:nvSpPr>
        <p:spPr>
          <a:xfrm>
            <a:off x="838200" y="36512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 dirty="0" err="1">
                <a:solidFill>
                  <a:srgbClr val="FF0000"/>
                </a:solidFill>
                <a:latin typeface="Calibri "/>
              </a:rPr>
              <a:t>Til</a:t>
            </a:r>
            <a:r>
              <a:rPr lang="en-US" b="1" dirty="0">
                <a:solidFill>
                  <a:srgbClr val="FF0000"/>
                </a:solidFill>
                <a:latin typeface="Calibri 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alibri "/>
              </a:rPr>
              <a:t>læraren</a:t>
            </a:r>
            <a:r>
              <a:rPr lang="en-US" b="1" dirty="0">
                <a:solidFill>
                  <a:srgbClr val="FF0000"/>
                </a:solidFill>
                <a:latin typeface="Calibri "/>
              </a:rPr>
              <a:t> – </a:t>
            </a:r>
            <a:r>
              <a:rPr lang="en-US" b="1">
                <a:solidFill>
                  <a:srgbClr val="FF0000"/>
                </a:solidFill>
                <a:latin typeface="Calibri "/>
              </a:rPr>
              <a:t>instruks</a:t>
            </a:r>
            <a:endParaRPr b="1" dirty="0">
              <a:solidFill>
                <a:srgbClr val="FF0000"/>
              </a:solidFill>
              <a:highlight>
                <a:srgbClr val="FFFF00"/>
              </a:highlight>
              <a:latin typeface="Calibri "/>
            </a:endParaRPr>
          </a:p>
        </p:txBody>
      </p:sp>
      <p:sp>
        <p:nvSpPr>
          <p:cNvPr id="11" name="Google Shape;101;p3">
            <a:extLst>
              <a:ext uri="{FF2B5EF4-FFF2-40B4-BE49-F238E27FC236}">
                <a16:creationId xmlns:a16="http://schemas.microsoft.com/office/drawing/2014/main" id="{2384DDA1-D9C9-42AE-96B5-B1D0E702955A}"/>
              </a:ext>
            </a:extLst>
          </p:cNvPr>
          <p:cNvSpPr txBox="1">
            <a:spLocks noGrp="1"/>
          </p:cNvSpPr>
          <p:nvPr/>
        </p:nvSpPr>
        <p:spPr>
          <a:xfrm>
            <a:off x="838200" y="1608102"/>
            <a:ext cx="10515600" cy="488477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000"/>
              </a:spcAft>
            </a:pPr>
            <a:r>
              <a:rPr lang="en-US" sz="3100" b="1" dirty="0" err="1">
                <a:solidFill>
                  <a:srgbClr val="FF0000"/>
                </a:solidFill>
              </a:rPr>
              <a:t>Tidsbruk</a:t>
            </a:r>
            <a:r>
              <a:rPr lang="en-US" sz="3100" b="1" dirty="0">
                <a:solidFill>
                  <a:srgbClr val="FF0000"/>
                </a:solidFill>
              </a:rPr>
              <a:t>: </a:t>
            </a:r>
            <a:r>
              <a:rPr lang="en-US" dirty="0">
                <a:solidFill>
                  <a:srgbClr val="FF0000"/>
                </a:solidFill>
              </a:rPr>
              <a:t>ca. </a:t>
            </a:r>
            <a:r>
              <a:rPr lang="nb-NO" dirty="0">
                <a:solidFill>
                  <a:srgbClr val="FF0000"/>
                </a:solidFill>
              </a:rPr>
              <a:t>90 minutt</a:t>
            </a:r>
            <a:endParaRPr lang="nb-NO" sz="1300" dirty="0">
              <a:solidFill>
                <a:srgbClr val="FF0000"/>
              </a:solidFill>
            </a:endParaRPr>
          </a:p>
          <a:p>
            <a:pPr>
              <a:spcAft>
                <a:spcPts val="1000"/>
              </a:spcAft>
            </a:pPr>
            <a:r>
              <a:rPr lang="en-US" sz="3100" b="1" dirty="0" err="1">
                <a:solidFill>
                  <a:srgbClr val="FF0000"/>
                </a:solidFill>
              </a:rPr>
              <a:t>Mål</a:t>
            </a:r>
            <a:r>
              <a:rPr lang="en-US" sz="3100" b="1" dirty="0">
                <a:solidFill>
                  <a:srgbClr val="FF0000"/>
                </a:solidFill>
              </a:rPr>
              <a:t>: </a:t>
            </a:r>
            <a:r>
              <a:rPr lang="nb-NO" dirty="0">
                <a:solidFill>
                  <a:srgbClr val="FF0000"/>
                </a:solidFill>
              </a:rPr>
              <a:t>øve på kortsvarsjangeren gjennom å skrive med rettleiing undervegs</a:t>
            </a:r>
            <a:endParaRPr lang="nb-NO" sz="1300" dirty="0">
              <a:solidFill>
                <a:srgbClr val="FF0000"/>
              </a:solidFill>
            </a:endParaRPr>
          </a:p>
          <a:p>
            <a:pPr>
              <a:spcAft>
                <a:spcPts val="1000"/>
              </a:spcAft>
            </a:pPr>
            <a:r>
              <a:rPr lang="nb-NO" sz="3100" b="1" dirty="0">
                <a:solidFill>
                  <a:srgbClr val="FF0000"/>
                </a:solidFill>
              </a:rPr>
              <a:t>Struktur: </a:t>
            </a:r>
            <a:r>
              <a:rPr lang="nb-NO" dirty="0" err="1">
                <a:solidFill>
                  <a:srgbClr val="FF0000"/>
                </a:solidFill>
              </a:rPr>
              <a:t>Instruksjonar</a:t>
            </a:r>
            <a:r>
              <a:rPr lang="nb-NO" dirty="0">
                <a:solidFill>
                  <a:srgbClr val="FF0000"/>
                </a:solidFill>
              </a:rPr>
              <a:t> til </a:t>
            </a:r>
            <a:r>
              <a:rPr lang="nb-NO" dirty="0" err="1">
                <a:solidFill>
                  <a:srgbClr val="FF0000"/>
                </a:solidFill>
              </a:rPr>
              <a:t>læraren</a:t>
            </a:r>
            <a:r>
              <a:rPr lang="nb-NO" dirty="0">
                <a:solidFill>
                  <a:srgbClr val="FF0000"/>
                </a:solidFill>
              </a:rPr>
              <a:t> ligg under lysbilda, og </a:t>
            </a:r>
            <a:r>
              <a:rPr lang="nb-NO" dirty="0" err="1">
                <a:solidFill>
                  <a:srgbClr val="FF0000"/>
                </a:solidFill>
              </a:rPr>
              <a:t>instruksjonar</a:t>
            </a:r>
            <a:r>
              <a:rPr lang="nb-NO" dirty="0">
                <a:solidFill>
                  <a:srgbClr val="FF0000"/>
                </a:solidFill>
              </a:rPr>
              <a:t> til eleven i </a:t>
            </a:r>
            <a:r>
              <a:rPr lang="nb-NO" dirty="0" err="1">
                <a:solidFill>
                  <a:srgbClr val="FF0000"/>
                </a:solidFill>
              </a:rPr>
              <a:t>dei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synlege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kommentarane</a:t>
            </a:r>
            <a:r>
              <a:rPr lang="nb-NO" dirty="0">
                <a:solidFill>
                  <a:srgbClr val="FF0000"/>
                </a:solidFill>
              </a:rPr>
              <a:t>. Vi tek utgangspunkt i kapittel 4 Kortsvar, og spesielt eksempelteksten på s. 61, i </a:t>
            </a:r>
            <a:r>
              <a:rPr lang="nb-NO" i="1" dirty="0" err="1">
                <a:solidFill>
                  <a:srgbClr val="FF0000"/>
                </a:solidFill>
              </a:rPr>
              <a:t>Intertekst</a:t>
            </a:r>
            <a:r>
              <a:rPr lang="nb-NO" i="1" dirty="0">
                <a:solidFill>
                  <a:srgbClr val="FF0000"/>
                </a:solidFill>
              </a:rPr>
              <a:t> vg3</a:t>
            </a:r>
            <a:r>
              <a:rPr lang="nb-NO" dirty="0">
                <a:solidFill>
                  <a:srgbClr val="FF0000"/>
                </a:solidFill>
              </a:rPr>
              <a:t>. </a:t>
            </a:r>
            <a:r>
              <a:rPr lang="nb-NO" dirty="0" err="1">
                <a:solidFill>
                  <a:srgbClr val="FF0000"/>
                </a:solidFill>
              </a:rPr>
              <a:t>Elevane</a:t>
            </a:r>
            <a:r>
              <a:rPr lang="nb-NO" dirty="0">
                <a:solidFill>
                  <a:srgbClr val="FF0000"/>
                </a:solidFill>
              </a:rPr>
              <a:t> jobbar med å analysere diktet «Erosjon», som står på s. 58, for deretter å jobbe seg fram til </a:t>
            </a:r>
            <a:r>
              <a:rPr lang="nb-NO" dirty="0" err="1">
                <a:solidFill>
                  <a:srgbClr val="FF0000"/>
                </a:solidFill>
              </a:rPr>
              <a:t>ein</a:t>
            </a:r>
            <a:r>
              <a:rPr lang="nb-NO" dirty="0">
                <a:solidFill>
                  <a:srgbClr val="FF0000"/>
                </a:solidFill>
              </a:rPr>
              <a:t> fullstendig tekst. Vi deler opp eksempelteksten og bruker han undervegs. La gjerne </a:t>
            </a:r>
            <a:r>
              <a:rPr lang="nb-NO" dirty="0" err="1">
                <a:solidFill>
                  <a:srgbClr val="FF0000"/>
                </a:solidFill>
              </a:rPr>
              <a:t>elevane</a:t>
            </a:r>
            <a:r>
              <a:rPr lang="nb-NO" dirty="0">
                <a:solidFill>
                  <a:srgbClr val="FF0000"/>
                </a:solidFill>
              </a:rPr>
              <a:t> jobbe to og to. </a:t>
            </a:r>
          </a:p>
          <a:p>
            <a:pPr>
              <a:spcAft>
                <a:spcPts val="1000"/>
              </a:spcAft>
            </a:pPr>
            <a:r>
              <a:rPr lang="nb-NO" dirty="0" err="1">
                <a:solidFill>
                  <a:srgbClr val="FF0000"/>
                </a:solidFill>
              </a:rPr>
              <a:t>Ver</a:t>
            </a:r>
            <a:r>
              <a:rPr lang="nb-NO" dirty="0">
                <a:solidFill>
                  <a:srgbClr val="FF0000"/>
                </a:solidFill>
              </a:rPr>
              <a:t> obs på at presentasjonen har </a:t>
            </a:r>
            <a:r>
              <a:rPr lang="nb-NO" dirty="0" err="1">
                <a:solidFill>
                  <a:srgbClr val="FF0000"/>
                </a:solidFill>
              </a:rPr>
              <a:t>animasjonar</a:t>
            </a:r>
            <a:r>
              <a:rPr lang="nb-NO" dirty="0">
                <a:solidFill>
                  <a:srgbClr val="FF0000"/>
                </a:solidFill>
              </a:rPr>
              <a:t>. Formålet er å få fram rett detalj i skjermbildet til rett tidspunkt. Derfor bør du ha klikka deg gjennom presentasjonen i visningsmodus før du </a:t>
            </a:r>
            <a:r>
              <a:rPr lang="nb-NO" dirty="0" err="1">
                <a:solidFill>
                  <a:srgbClr val="FF0000"/>
                </a:solidFill>
              </a:rPr>
              <a:t>startar</a:t>
            </a:r>
            <a:r>
              <a:rPr lang="nb-NO" dirty="0">
                <a:solidFill>
                  <a:srgbClr val="FF0000"/>
                </a:solidFill>
              </a:rPr>
              <a:t> han i klassen.</a:t>
            </a:r>
          </a:p>
          <a:p>
            <a:pPr>
              <a:spcAft>
                <a:spcPts val="1000"/>
              </a:spcAft>
            </a:pPr>
            <a:r>
              <a:rPr lang="nb-NO" dirty="0">
                <a:solidFill>
                  <a:srgbClr val="FF0000"/>
                </a:solidFill>
              </a:rPr>
              <a:t>Vi bruker bokmålsnært nynorsk i presentasjonen. </a:t>
            </a:r>
            <a:endParaRPr lang="en-US" sz="1300" b="1" dirty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SzPts val="2800"/>
            </a:pPr>
            <a:r>
              <a:rPr lang="nb-NO" sz="3100" b="1" dirty="0">
                <a:solidFill>
                  <a:srgbClr val="FF0000"/>
                </a:solidFill>
              </a:rPr>
              <a:t>Bilda</a:t>
            </a:r>
            <a:r>
              <a:rPr lang="nb-NO" dirty="0">
                <a:solidFill>
                  <a:srgbClr val="FF0000"/>
                </a:solidFill>
              </a:rPr>
              <a:t> i PPT-en er klarerte (kjøpte ut) og kan brukast fritt i </a:t>
            </a:r>
            <a:r>
              <a:rPr lang="nb-NO" i="1" dirty="0">
                <a:solidFill>
                  <a:srgbClr val="FF0000"/>
                </a:solidFill>
              </a:rPr>
              <a:t>Intertekst vg3</a:t>
            </a:r>
            <a:r>
              <a:rPr lang="nb-NO" dirty="0">
                <a:solidFill>
                  <a:srgbClr val="FF0000"/>
                </a:solidFill>
              </a:rPr>
              <a:t>-undervisninga. Bilda/PPT-en skal </a:t>
            </a:r>
            <a:r>
              <a:rPr lang="nb-NO" i="1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</a:t>
            </a:r>
            <a:r>
              <a:rPr lang="nb-NO" dirty="0" err="1">
                <a:solidFill>
                  <a:srgbClr val="FF0000"/>
                </a:solidFill>
              </a:rPr>
              <a:t>vidaresendast</a:t>
            </a:r>
            <a:r>
              <a:rPr lang="nb-NO" dirty="0">
                <a:solidFill>
                  <a:srgbClr val="FF0000"/>
                </a:solidFill>
              </a:rPr>
              <a:t> til andre </a:t>
            </a:r>
            <a:r>
              <a:rPr lang="nb-NO" dirty="0" err="1">
                <a:solidFill>
                  <a:srgbClr val="FF0000"/>
                </a:solidFill>
              </a:rPr>
              <a:t>lærarar</a:t>
            </a:r>
            <a:r>
              <a:rPr lang="nb-NO" dirty="0">
                <a:solidFill>
                  <a:srgbClr val="FF0000"/>
                </a:solidFill>
              </a:rPr>
              <a:t> som </a:t>
            </a:r>
            <a:r>
              <a:rPr lang="nb-NO" dirty="0" err="1">
                <a:solidFill>
                  <a:srgbClr val="FF0000"/>
                </a:solidFill>
              </a:rPr>
              <a:t>ikkje</a:t>
            </a:r>
            <a:r>
              <a:rPr lang="nb-NO" dirty="0">
                <a:solidFill>
                  <a:srgbClr val="FF0000"/>
                </a:solidFill>
              </a:rPr>
              <a:t> bruker </a:t>
            </a:r>
            <a:r>
              <a:rPr lang="nb-NO" i="1" dirty="0">
                <a:solidFill>
                  <a:srgbClr val="FF0000"/>
                </a:solidFill>
              </a:rPr>
              <a:t>Intertekst.</a:t>
            </a:r>
            <a:endParaRPr lang="nb-NO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66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4920F9-1AE7-4291-88BC-D42040EB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For eksempel slik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C960421-1438-460C-BABE-5F8348D8A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b="1" dirty="0"/>
              <a:t>Forslag til innleiing</a:t>
            </a:r>
          </a:p>
          <a:p>
            <a:pPr marL="0" indent="0">
              <a:buNone/>
            </a:pPr>
            <a:endParaRPr lang="nb-NO" sz="1000" dirty="0"/>
          </a:p>
          <a:p>
            <a:pPr marL="0" indent="0">
              <a:buNone/>
            </a:pPr>
            <a:r>
              <a:rPr lang="nb-NO" sz="2400" dirty="0"/>
              <a:t>Diktet «Erosjon» er skrive av Rolf Jacobsen, </a:t>
            </a:r>
            <a:r>
              <a:rPr lang="nb-NO" sz="2400" dirty="0" err="1"/>
              <a:t>ein</a:t>
            </a:r>
            <a:r>
              <a:rPr lang="nb-NO" sz="2400" dirty="0"/>
              <a:t> viktig modernistisk </a:t>
            </a:r>
            <a:r>
              <a:rPr lang="nb-NO" sz="2400" dirty="0" err="1"/>
              <a:t>forfattar</a:t>
            </a:r>
            <a:r>
              <a:rPr lang="nb-NO" sz="2400" dirty="0"/>
              <a:t> på 1900-talet. Det kom ut i diktsamlinga </a:t>
            </a:r>
            <a:r>
              <a:rPr lang="nb-NO" sz="2400" i="1" dirty="0"/>
              <a:t>Vrimmel </a:t>
            </a:r>
            <a:r>
              <a:rPr lang="nb-NO" sz="2400" dirty="0"/>
              <a:t>i 1935.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41D3AB-3BFA-45F9-B8A5-710B67BA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9522A1D-E875-7693-8D96-16902D8B5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98" y="4001294"/>
            <a:ext cx="3078975" cy="2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754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9EFEBB7-DF6B-4640-956B-123797608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Skriv om </a:t>
            </a:r>
            <a:r>
              <a:rPr lang="nb-NO" sz="4000" b="1" dirty="0" err="1">
                <a:latin typeface="+mn-lt"/>
              </a:rPr>
              <a:t>verkemiddel</a:t>
            </a:r>
            <a:r>
              <a:rPr lang="nb-NO" sz="4000" b="1" dirty="0">
                <a:latin typeface="+mn-lt"/>
              </a:rPr>
              <a:t>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F279193-1994-4C69-A7B7-F4A87CFECE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nb-NO" dirty="0"/>
              <a:t>1–2 avsnitt. </a:t>
            </a:r>
          </a:p>
          <a:p>
            <a:pPr>
              <a:lnSpc>
                <a:spcPct val="150000"/>
              </a:lnSpc>
            </a:pPr>
            <a:r>
              <a:rPr lang="nb-NO" dirty="0"/>
              <a:t>Sjå på </a:t>
            </a:r>
            <a:r>
              <a:rPr lang="nb-NO" dirty="0" err="1"/>
              <a:t>førskrivingsskjemaet</a:t>
            </a:r>
            <a:r>
              <a:rPr lang="nb-NO" dirty="0"/>
              <a:t> kva som skal med. </a:t>
            </a:r>
          </a:p>
          <a:p>
            <a:pPr>
              <a:lnSpc>
                <a:spcPct val="150000"/>
              </a:lnSpc>
            </a:pPr>
            <a:r>
              <a:rPr lang="nb-NO" dirty="0"/>
              <a:t>Korleis kan du flette inn sitat?</a:t>
            </a:r>
          </a:p>
          <a:p>
            <a:pPr lvl="1">
              <a:lnSpc>
                <a:spcPct val="150000"/>
              </a:lnSpc>
            </a:pPr>
            <a:r>
              <a:rPr lang="nb-NO" sz="2800" dirty="0"/>
              <a:t>sjå </a:t>
            </a:r>
            <a:r>
              <a:rPr lang="nb-NO" sz="2800" dirty="0">
                <a:solidFill>
                  <a:srgbClr val="FF0000"/>
                </a:solidFill>
              </a:rPr>
              <a:t>side 27–28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021AE3E-D09D-40E9-A68A-DE97B36B3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788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84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66AB1D6-0CA6-4541-8843-3997E79BF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44789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For eksempel slik (</a:t>
            </a:r>
            <a:r>
              <a:rPr lang="nb-NO" sz="4000" b="1" dirty="0" err="1">
                <a:latin typeface="+mn-lt"/>
              </a:rPr>
              <a:t>verkemiddel</a:t>
            </a:r>
            <a:r>
              <a:rPr lang="nb-NO" sz="4000" b="1" dirty="0">
                <a:latin typeface="+mn-lt"/>
              </a:rPr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0092F38-320B-4C57-978C-110E544626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Motivet er </a:t>
            </a:r>
            <a:r>
              <a:rPr lang="nb-NO" dirty="0" err="1"/>
              <a:t>straumen</a:t>
            </a:r>
            <a:r>
              <a:rPr lang="nb-NO" dirty="0"/>
              <a:t> av </a:t>
            </a:r>
            <a:r>
              <a:rPr lang="nb-NO" dirty="0" err="1"/>
              <a:t>bekkar</a:t>
            </a:r>
            <a:r>
              <a:rPr lang="nb-NO" dirty="0"/>
              <a:t> gjennom </a:t>
            </a:r>
            <a:r>
              <a:rPr lang="nb-NO" dirty="0" err="1"/>
              <a:t>eit</a:t>
            </a:r>
            <a:r>
              <a:rPr lang="nb-NO" dirty="0"/>
              <a:t> steinete landskap. Det </a:t>
            </a:r>
            <a:r>
              <a:rPr lang="nb-NO" dirty="0" err="1"/>
              <a:t>rennande</a:t>
            </a:r>
            <a:r>
              <a:rPr lang="nb-NO" dirty="0"/>
              <a:t> vatnet sliper </a:t>
            </a:r>
            <a:r>
              <a:rPr lang="nb-NO" dirty="0" err="1"/>
              <a:t>steinane</a:t>
            </a:r>
            <a:r>
              <a:rPr lang="nb-NO" dirty="0"/>
              <a:t> og </a:t>
            </a:r>
            <a:r>
              <a:rPr lang="nb-NO" dirty="0" err="1"/>
              <a:t>skapar</a:t>
            </a:r>
            <a:r>
              <a:rPr lang="nb-NO" dirty="0"/>
              <a:t> erosjon i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evigvarande</a:t>
            </a:r>
            <a:r>
              <a:rPr lang="nb-NO" dirty="0"/>
              <a:t> prosess. Den </a:t>
            </a:r>
            <a:r>
              <a:rPr lang="nb-NO" dirty="0" err="1"/>
              <a:t>berande</a:t>
            </a:r>
            <a:r>
              <a:rPr lang="nb-NO" dirty="0"/>
              <a:t> metaforen i diktet er at vatnet er </a:t>
            </a:r>
            <a:r>
              <a:rPr lang="nb-NO" dirty="0" err="1"/>
              <a:t>ein</a:t>
            </a:r>
            <a:r>
              <a:rPr lang="nb-NO" dirty="0"/>
              <a:t> «</a:t>
            </a:r>
            <a:r>
              <a:rPr lang="nb-NO" dirty="0" err="1"/>
              <a:t>arbeidar</a:t>
            </a:r>
            <a:r>
              <a:rPr lang="nb-NO" dirty="0"/>
              <a:t>» </a:t>
            </a:r>
            <a:r>
              <a:rPr lang="nb-NO"/>
              <a:t>som bruker </a:t>
            </a:r>
            <a:r>
              <a:rPr lang="nb-NO" dirty="0"/>
              <a:t>«verktøyet» sitt til å file, sage og hamre </a:t>
            </a:r>
            <a:r>
              <a:rPr lang="nb-NO" dirty="0" err="1"/>
              <a:t>steinane</a:t>
            </a:r>
            <a:r>
              <a:rPr lang="nb-NO" dirty="0"/>
              <a:t> i mindre </a:t>
            </a:r>
            <a:r>
              <a:rPr lang="nb-NO" dirty="0" err="1"/>
              <a:t>bitar</a:t>
            </a:r>
            <a:r>
              <a:rPr lang="nb-NO" dirty="0"/>
              <a:t>, for så å </a:t>
            </a:r>
            <a:r>
              <a:rPr lang="nb-NO" dirty="0" err="1"/>
              <a:t>bere</a:t>
            </a:r>
            <a:r>
              <a:rPr lang="nb-NO" dirty="0"/>
              <a:t> dette med seg mot stranda. Bekken blir </a:t>
            </a:r>
            <a:r>
              <a:rPr lang="nb-NO" dirty="0" err="1"/>
              <a:t>samanlikna</a:t>
            </a:r>
            <a:r>
              <a:rPr lang="nb-NO" dirty="0"/>
              <a:t> med «furer i landskapets åpne hender». </a:t>
            </a:r>
            <a:r>
              <a:rPr lang="nb-NO" dirty="0" err="1"/>
              <a:t>Samanlikninga</a:t>
            </a:r>
            <a:r>
              <a:rPr lang="nb-NO" dirty="0"/>
              <a:t> med </a:t>
            </a:r>
            <a:r>
              <a:rPr lang="nb-NO" dirty="0" err="1"/>
              <a:t>noko</a:t>
            </a:r>
            <a:r>
              <a:rPr lang="nb-NO" dirty="0"/>
              <a:t> </a:t>
            </a:r>
            <a:r>
              <a:rPr lang="nb-NO" dirty="0" err="1"/>
              <a:t>levande</a:t>
            </a:r>
            <a:r>
              <a:rPr lang="nb-NO" dirty="0"/>
              <a:t> gir landskapet og </a:t>
            </a:r>
            <a:r>
              <a:rPr lang="nb-NO" dirty="0" err="1"/>
              <a:t>bekkane</a:t>
            </a:r>
            <a:r>
              <a:rPr lang="nb-NO" dirty="0"/>
              <a:t> preg av å </a:t>
            </a:r>
            <a:r>
              <a:rPr lang="nb-NO" dirty="0" err="1"/>
              <a:t>vere</a:t>
            </a:r>
            <a:r>
              <a:rPr lang="nb-NO" dirty="0"/>
              <a:t> </a:t>
            </a:r>
            <a:r>
              <a:rPr lang="nb-NO" dirty="0" err="1"/>
              <a:t>ein</a:t>
            </a:r>
            <a:r>
              <a:rPr lang="nb-NO" dirty="0"/>
              <a:t> </a:t>
            </a:r>
            <a:r>
              <a:rPr lang="nb-NO" dirty="0" err="1"/>
              <a:t>levande</a:t>
            </a:r>
            <a:r>
              <a:rPr lang="nb-NO" dirty="0"/>
              <a:t> organisme.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(Forts. neste bilde)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152B963-2467-4AC9-9152-56D89A7B84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788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D2467AB3-FC03-4BEA-AC8F-10123A24AF28}"/>
              </a:ext>
            </a:extLst>
          </p:cNvPr>
          <p:cNvSpPr/>
          <p:nvPr/>
        </p:nvSpPr>
        <p:spPr>
          <a:xfrm>
            <a:off x="8001637" y="370391"/>
            <a:ext cx="2872559" cy="1325564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A07EA0"/>
                </a:solidFill>
              </a:rPr>
              <a:t>Fagomgrep: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47D3C57A-9944-44CC-ADD5-9550D63583C8}"/>
              </a:ext>
            </a:extLst>
          </p:cNvPr>
          <p:cNvSpPr/>
          <p:nvPr/>
        </p:nvSpPr>
        <p:spPr>
          <a:xfrm>
            <a:off x="4017196" y="2584704"/>
            <a:ext cx="1551397" cy="48305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337B4CC0-D925-4067-831E-D431D8B5A0F9}"/>
              </a:ext>
            </a:extLst>
          </p:cNvPr>
          <p:cNvSpPr/>
          <p:nvPr/>
        </p:nvSpPr>
        <p:spPr>
          <a:xfrm>
            <a:off x="8720051" y="3258502"/>
            <a:ext cx="2443942" cy="74279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E1E8B9C0-BF8C-4AEE-AF71-6118DCB09D5F}"/>
              </a:ext>
            </a:extLst>
          </p:cNvPr>
          <p:cNvSpPr/>
          <p:nvPr/>
        </p:nvSpPr>
        <p:spPr>
          <a:xfrm>
            <a:off x="838200" y="1802822"/>
            <a:ext cx="1351547" cy="483057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Rektangel: avrundede hjørner 8">
            <a:extLst>
              <a:ext uri="{FF2B5EF4-FFF2-40B4-BE49-F238E27FC236}">
                <a16:creationId xmlns:a16="http://schemas.microsoft.com/office/drawing/2014/main" id="{694F738B-1F9D-4421-8AD9-E82C11418069}"/>
              </a:ext>
            </a:extLst>
          </p:cNvPr>
          <p:cNvSpPr/>
          <p:nvPr/>
        </p:nvSpPr>
        <p:spPr>
          <a:xfrm>
            <a:off x="3798223" y="4754447"/>
            <a:ext cx="2960024" cy="1230717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A07EA0"/>
                </a:solidFill>
              </a:rPr>
              <a:t>Sitat, fletta inn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98E4561-EDB2-46F2-8161-69646C954A7F}"/>
              </a:ext>
            </a:extLst>
          </p:cNvPr>
          <p:cNvSpPr/>
          <p:nvPr/>
        </p:nvSpPr>
        <p:spPr>
          <a:xfrm>
            <a:off x="838200" y="3709340"/>
            <a:ext cx="5920047" cy="557615"/>
          </a:xfrm>
          <a:prstGeom prst="ellipse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Snakkeboble: oval 11">
            <a:extLst>
              <a:ext uri="{FF2B5EF4-FFF2-40B4-BE49-F238E27FC236}">
                <a16:creationId xmlns:a16="http://schemas.microsoft.com/office/drawing/2014/main" id="{E92FA97E-DC66-41FB-8EAF-52D2A65CA42C}"/>
              </a:ext>
            </a:extLst>
          </p:cNvPr>
          <p:cNvSpPr/>
          <p:nvPr/>
        </p:nvSpPr>
        <p:spPr>
          <a:xfrm>
            <a:off x="7361614" y="5000812"/>
            <a:ext cx="4152607" cy="1325563"/>
          </a:xfrm>
          <a:prstGeom prst="wedgeEllipseCallout">
            <a:avLst>
              <a:gd name="adj1" fmla="val -33179"/>
              <a:gd name="adj2" fmla="val -85542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800" dirty="0"/>
              <a:t>Siste setninga kommenterer sitatet.</a:t>
            </a:r>
          </a:p>
        </p:txBody>
      </p:sp>
    </p:spTree>
    <p:extLst>
      <p:ext uri="{BB962C8B-B14F-4D97-AF65-F5344CB8AC3E}">
        <p14:creationId xmlns:p14="http://schemas.microsoft.com/office/powerpoint/2010/main" val="84335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7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0563F28-EFA8-4D07-8E4D-77E93EE6B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(Forts., </a:t>
            </a:r>
            <a:r>
              <a:rPr lang="nb-NO" sz="4000" b="1" dirty="0" err="1">
                <a:latin typeface="+mn-lt"/>
              </a:rPr>
              <a:t>verkemiddel</a:t>
            </a:r>
            <a:r>
              <a:rPr lang="nb-NO" sz="4000" b="1" dirty="0">
                <a:latin typeface="+mn-lt"/>
              </a:rPr>
              <a:t>)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6193ABB-A095-472D-8FD6-7F0E01324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dirty="0"/>
              <a:t>Jacobsen bruker </a:t>
            </a:r>
            <a:r>
              <a:rPr lang="nb-NO" dirty="0" err="1"/>
              <a:t>kvardagslege</a:t>
            </a:r>
            <a:r>
              <a:rPr lang="nb-NO" dirty="0"/>
              <a:t> ord som «arbeider», «filer», «sager» og «banker». Samtidig finn vi positive ord som «myke», «sølvhamre», «marmorhjørne», «stillferdig» og «pianospill». Dette skaper </a:t>
            </a:r>
            <a:r>
              <a:rPr lang="nb-NO" dirty="0" err="1"/>
              <a:t>ein</a:t>
            </a:r>
            <a:r>
              <a:rPr lang="nb-NO" dirty="0"/>
              <a:t> kontrast mellom </a:t>
            </a:r>
            <a:r>
              <a:rPr lang="nb-NO" dirty="0" err="1"/>
              <a:t>dei</a:t>
            </a:r>
            <a:r>
              <a:rPr lang="nb-NO" dirty="0"/>
              <a:t> mjuke </a:t>
            </a:r>
            <a:r>
              <a:rPr lang="nb-NO" dirty="0" err="1"/>
              <a:t>bekkane</a:t>
            </a:r>
            <a:r>
              <a:rPr lang="nb-NO" dirty="0"/>
              <a:t> og den harde steinen, mellom den </a:t>
            </a:r>
            <a:r>
              <a:rPr lang="nb-NO" dirty="0" err="1"/>
              <a:t>naturvitskaplege</a:t>
            </a:r>
            <a:r>
              <a:rPr lang="nb-NO" dirty="0"/>
              <a:t> prosessen og det estetiske. Orda </a:t>
            </a:r>
            <a:r>
              <a:rPr lang="nb-NO" dirty="0" err="1"/>
              <a:t>gjer</a:t>
            </a:r>
            <a:r>
              <a:rPr lang="nb-NO" dirty="0"/>
              <a:t> at det stig fram </a:t>
            </a:r>
            <a:r>
              <a:rPr lang="nb-NO" dirty="0" err="1"/>
              <a:t>eit</a:t>
            </a:r>
            <a:r>
              <a:rPr lang="nb-NO" dirty="0"/>
              <a:t> bilde av </a:t>
            </a:r>
            <a:r>
              <a:rPr lang="nb-NO" dirty="0" err="1"/>
              <a:t>eit</a:t>
            </a:r>
            <a:r>
              <a:rPr lang="nb-NO" dirty="0"/>
              <a:t> </a:t>
            </a:r>
            <a:r>
              <a:rPr lang="nb-NO" dirty="0" err="1"/>
              <a:t>sølvskimrande</a:t>
            </a:r>
            <a:r>
              <a:rPr lang="nb-NO" dirty="0"/>
              <a:t> landskap med naturens eigen musikk. 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B0CB08F1-50CC-4DBD-B70B-BB2CDC267C8C}"/>
              </a:ext>
            </a:extLst>
          </p:cNvPr>
          <p:cNvSpPr/>
          <p:nvPr/>
        </p:nvSpPr>
        <p:spPr>
          <a:xfrm>
            <a:off x="7471611" y="288491"/>
            <a:ext cx="3082492" cy="1325564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A07EA0"/>
                </a:solidFill>
              </a:rPr>
              <a:t>Fagomgrep:</a:t>
            </a:r>
          </a:p>
        </p:txBody>
      </p:sp>
      <p:sp>
        <p:nvSpPr>
          <p:cNvPr id="5" name="Ellipse 4">
            <a:extLst>
              <a:ext uri="{FF2B5EF4-FFF2-40B4-BE49-F238E27FC236}">
                <a16:creationId xmlns:a16="http://schemas.microsoft.com/office/drawing/2014/main" id="{F922C1BB-0BF1-4A33-A961-640657B47204}"/>
              </a:ext>
            </a:extLst>
          </p:cNvPr>
          <p:cNvSpPr/>
          <p:nvPr/>
        </p:nvSpPr>
        <p:spPr>
          <a:xfrm>
            <a:off x="4707119" y="2188613"/>
            <a:ext cx="1812175" cy="45705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1B523B52-8F69-4E4D-B307-D44F92760FBC}"/>
              </a:ext>
            </a:extLst>
          </p:cNvPr>
          <p:cNvSpPr/>
          <p:nvPr/>
        </p:nvSpPr>
        <p:spPr>
          <a:xfrm>
            <a:off x="616600" y="2972775"/>
            <a:ext cx="1777684" cy="456225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: avrundede hjørner 6">
            <a:extLst>
              <a:ext uri="{FF2B5EF4-FFF2-40B4-BE49-F238E27FC236}">
                <a16:creationId xmlns:a16="http://schemas.microsoft.com/office/drawing/2014/main" id="{EF572D99-AC8B-448B-A097-E3B796356898}"/>
              </a:ext>
            </a:extLst>
          </p:cNvPr>
          <p:cNvSpPr/>
          <p:nvPr/>
        </p:nvSpPr>
        <p:spPr>
          <a:xfrm>
            <a:off x="914272" y="4629201"/>
            <a:ext cx="3212560" cy="1422516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400" dirty="0">
                <a:solidFill>
                  <a:srgbClr val="A07EA0"/>
                </a:solidFill>
              </a:rPr>
              <a:t>Eksempel i sitatform, hugs å bruke </a:t>
            </a:r>
            <a:r>
              <a:rPr lang="nb-NO" sz="2400" b="1" dirty="0" err="1">
                <a:solidFill>
                  <a:srgbClr val="A07EA0"/>
                </a:solidFill>
              </a:rPr>
              <a:t>opphavleg</a:t>
            </a:r>
            <a:r>
              <a:rPr lang="nb-NO" sz="2400" b="1" dirty="0">
                <a:solidFill>
                  <a:srgbClr val="A07EA0"/>
                </a:solidFill>
              </a:rPr>
              <a:t> </a:t>
            </a:r>
            <a:r>
              <a:rPr lang="nb-NO" sz="2400" dirty="0">
                <a:solidFill>
                  <a:srgbClr val="A07EA0"/>
                </a:solidFill>
              </a:rPr>
              <a:t>målform.</a:t>
            </a:r>
          </a:p>
        </p:txBody>
      </p:sp>
      <p:sp>
        <p:nvSpPr>
          <p:cNvPr id="10" name="Snakkeboble: oval 9">
            <a:extLst>
              <a:ext uri="{FF2B5EF4-FFF2-40B4-BE49-F238E27FC236}">
                <a16:creationId xmlns:a16="http://schemas.microsoft.com/office/drawing/2014/main" id="{39FE7158-C2C3-4DC4-8F77-4F8F629A9080}"/>
              </a:ext>
            </a:extLst>
          </p:cNvPr>
          <p:cNvSpPr/>
          <p:nvPr/>
        </p:nvSpPr>
        <p:spPr>
          <a:xfrm>
            <a:off x="6208296" y="4669387"/>
            <a:ext cx="4908884" cy="1507576"/>
          </a:xfrm>
          <a:prstGeom prst="wedgeEllipseCallout">
            <a:avLst>
              <a:gd name="adj1" fmla="val -22421"/>
              <a:gd name="adj2" fmla="val -75216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400" dirty="0"/>
              <a:t>Dei to siste </a:t>
            </a:r>
            <a:r>
              <a:rPr lang="nb-NO" sz="2400" dirty="0" err="1"/>
              <a:t>setningane</a:t>
            </a:r>
            <a:r>
              <a:rPr lang="nb-NO" sz="2400" dirty="0"/>
              <a:t> kommenterer eksempelet og fokuserer på effekten. 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A5E79F1-C6B3-4971-BCFF-42EA1BCC8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788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lipse 12">
            <a:extLst>
              <a:ext uri="{FF2B5EF4-FFF2-40B4-BE49-F238E27FC236}">
                <a16:creationId xmlns:a16="http://schemas.microsoft.com/office/drawing/2014/main" id="{EE9F02C6-9E6D-78C5-CA32-253CA53F5816}"/>
              </a:ext>
            </a:extLst>
          </p:cNvPr>
          <p:cNvSpPr/>
          <p:nvPr/>
        </p:nvSpPr>
        <p:spPr>
          <a:xfrm>
            <a:off x="3220744" y="1804593"/>
            <a:ext cx="2692376" cy="45705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2842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331A78D-F597-4A0A-97EE-E5ACF5AAB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Skriv om modernistiske trekk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29CDE47-BB9B-42CD-A70C-8260D013D3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Skriv </a:t>
            </a:r>
            <a:r>
              <a:rPr lang="nb-NO" dirty="0" err="1"/>
              <a:t>eitt</a:t>
            </a:r>
            <a:r>
              <a:rPr lang="nb-NO" dirty="0"/>
              <a:t> avsnitt.</a:t>
            </a:r>
          </a:p>
          <a:p>
            <a:r>
              <a:rPr lang="nb-NO" dirty="0"/>
              <a:t>Sjå på </a:t>
            </a:r>
            <a:r>
              <a:rPr lang="nb-NO" dirty="0" err="1"/>
              <a:t>førskrivingsskjemaet</a:t>
            </a:r>
            <a:r>
              <a:rPr lang="nb-NO" dirty="0"/>
              <a:t> kva som skal med.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EA5D886-674B-420E-A2F8-7A3D5D0B9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788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3CF754A6-B845-25B7-BDB3-0BB83E1675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326" y="3237404"/>
            <a:ext cx="3509543" cy="237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37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A2DD9E-F92E-482C-9150-FE8042FD1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For eksempel slik (mod. trekk)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7BCE545-DE60-4C98-8E26-31CB5A7231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07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b-NO" dirty="0"/>
              <a:t>At diktet er modernistisk, ser vi først og fremst på den frie forma. Diktet har </a:t>
            </a:r>
            <a:r>
              <a:rPr lang="nb-NO" dirty="0" err="1"/>
              <a:t>ikkje</a:t>
            </a:r>
            <a:r>
              <a:rPr lang="nb-NO" dirty="0"/>
              <a:t> rim og fast rytme, og verselinjene har ulike lengder. Dei </a:t>
            </a:r>
            <a:r>
              <a:rPr lang="nb-NO" dirty="0" err="1"/>
              <a:t>kvardagslege</a:t>
            </a:r>
            <a:r>
              <a:rPr lang="nb-NO" dirty="0"/>
              <a:t> og «upoetiske» orda som Jacobsen bruker, er </a:t>
            </a:r>
            <a:r>
              <a:rPr lang="nb-NO" dirty="0" err="1"/>
              <a:t>noko</a:t>
            </a:r>
            <a:r>
              <a:rPr lang="nb-NO" dirty="0"/>
              <a:t> nytt i lyrikken på 1930-talet, og typisk for modernismen. Jacobsen er også </a:t>
            </a:r>
            <a:r>
              <a:rPr lang="nb-NO" dirty="0" err="1"/>
              <a:t>kjend</a:t>
            </a:r>
            <a:r>
              <a:rPr lang="nb-NO" dirty="0"/>
              <a:t> for å blande natur og teknologi, </a:t>
            </a:r>
            <a:r>
              <a:rPr lang="nb-NO" dirty="0" err="1"/>
              <a:t>noko</a:t>
            </a:r>
            <a:r>
              <a:rPr lang="nb-NO" dirty="0"/>
              <a:t> vi ser </a:t>
            </a:r>
            <a:r>
              <a:rPr lang="nb-NO" dirty="0" err="1"/>
              <a:t>ein</a:t>
            </a:r>
            <a:r>
              <a:rPr lang="nb-NO" dirty="0"/>
              <a:t> tendens til også her: Naturen er utrusta med </a:t>
            </a:r>
            <a:r>
              <a:rPr lang="nb-NO" dirty="0" err="1"/>
              <a:t>menneskelege</a:t>
            </a:r>
            <a:r>
              <a:rPr lang="nb-NO" dirty="0"/>
              <a:t> verktøy og </a:t>
            </a:r>
            <a:r>
              <a:rPr lang="nb-NO" dirty="0" err="1"/>
              <a:t>handlingar</a:t>
            </a:r>
            <a:r>
              <a:rPr lang="nb-NO" dirty="0"/>
              <a:t>.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7DC0246-5283-4B32-A233-F45172EE6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413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: avrundede hjørner 4">
            <a:extLst>
              <a:ext uri="{FF2B5EF4-FFF2-40B4-BE49-F238E27FC236}">
                <a16:creationId xmlns:a16="http://schemas.microsoft.com/office/drawing/2014/main" id="{CA472538-A7BF-4598-BEAA-C7E5652BAC71}"/>
              </a:ext>
            </a:extLst>
          </p:cNvPr>
          <p:cNvSpPr/>
          <p:nvPr/>
        </p:nvSpPr>
        <p:spPr>
          <a:xfrm>
            <a:off x="8140239" y="475687"/>
            <a:ext cx="2829827" cy="1325564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A07EA0"/>
                </a:solidFill>
              </a:rPr>
              <a:t>Fagomgrep:</a:t>
            </a:r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9CF8D704-6B8F-405B-AE7A-FCFAF9A626EE}"/>
              </a:ext>
            </a:extLst>
          </p:cNvPr>
          <p:cNvSpPr/>
          <p:nvPr/>
        </p:nvSpPr>
        <p:spPr>
          <a:xfrm>
            <a:off x="838199" y="3314139"/>
            <a:ext cx="3209819" cy="43031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68FB05E9-3BD0-47E0-A890-71746B01C915}"/>
              </a:ext>
            </a:extLst>
          </p:cNvPr>
          <p:cNvSpPr/>
          <p:nvPr/>
        </p:nvSpPr>
        <p:spPr>
          <a:xfrm>
            <a:off x="2154381" y="2559886"/>
            <a:ext cx="2683625" cy="43880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44AFA8F9-6EC6-409F-8985-CAA721392658}"/>
              </a:ext>
            </a:extLst>
          </p:cNvPr>
          <p:cNvSpPr/>
          <p:nvPr/>
        </p:nvSpPr>
        <p:spPr>
          <a:xfrm>
            <a:off x="5229398" y="2557095"/>
            <a:ext cx="2021378" cy="40051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F4C4FD1C-6E6F-4AD7-9A09-753D2A158E70}"/>
              </a:ext>
            </a:extLst>
          </p:cNvPr>
          <p:cNvSpPr/>
          <p:nvPr/>
        </p:nvSpPr>
        <p:spPr>
          <a:xfrm>
            <a:off x="3212869" y="2957605"/>
            <a:ext cx="2763981" cy="396361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429935EF-AE9A-4F9A-90BD-C06FE85A4853}"/>
              </a:ext>
            </a:extLst>
          </p:cNvPr>
          <p:cNvSpPr/>
          <p:nvPr/>
        </p:nvSpPr>
        <p:spPr>
          <a:xfrm>
            <a:off x="6118861" y="3314138"/>
            <a:ext cx="2021378" cy="430312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8EA7704F-8656-409A-B8AF-8F263FEF0751}"/>
              </a:ext>
            </a:extLst>
          </p:cNvPr>
          <p:cNvSpPr/>
          <p:nvPr/>
        </p:nvSpPr>
        <p:spPr>
          <a:xfrm>
            <a:off x="2485504" y="2118292"/>
            <a:ext cx="2021378" cy="438803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05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241A05-0935-4EA7-AC27-AAABABECC7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Skriv ei avslutning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36F98A3-7DB3-493A-B8FE-5F3476B8B7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Skriv 1–2 </a:t>
            </a:r>
            <a:r>
              <a:rPr lang="nb-NO" dirty="0" err="1"/>
              <a:t>setningar</a:t>
            </a:r>
            <a:r>
              <a:rPr lang="nb-NO" dirty="0"/>
              <a:t>.</a:t>
            </a:r>
          </a:p>
          <a:p>
            <a:r>
              <a:rPr lang="nb-NO" dirty="0"/>
              <a:t>Oppsummerer </a:t>
            </a:r>
            <a:r>
              <a:rPr lang="nb-NO" dirty="0" err="1"/>
              <a:t>innhaldet</a:t>
            </a:r>
            <a:r>
              <a:rPr lang="nb-NO" dirty="0"/>
              <a:t>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8B5421-50A5-432A-A222-BAB9E9CBD5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663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EABC0880-9F00-8E08-039E-7E73D539A62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231" y="3528682"/>
            <a:ext cx="3078975" cy="2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000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02B3568-6066-43B2-AF5C-A9723FA1CA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For eksempel slik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5CFC1073-1521-423E-8175-899253187C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At diktet er </a:t>
            </a:r>
            <a:r>
              <a:rPr lang="nb-NO" sz="2400" dirty="0" err="1"/>
              <a:t>eit</a:t>
            </a:r>
            <a:r>
              <a:rPr lang="nb-NO" sz="2400" dirty="0"/>
              <a:t> </a:t>
            </a:r>
            <a:r>
              <a:rPr lang="nb-NO" sz="2400" dirty="0" err="1"/>
              <a:t>tidleg</a:t>
            </a:r>
            <a:r>
              <a:rPr lang="nb-NO" sz="2400" dirty="0"/>
              <a:t> eksempel på norsk modernistisk lyrikk, ser vi gjennom den frie forma, </a:t>
            </a:r>
            <a:r>
              <a:rPr lang="nb-NO" sz="2400" dirty="0" err="1"/>
              <a:t>dei</a:t>
            </a:r>
            <a:r>
              <a:rPr lang="nb-NO" sz="2400" dirty="0"/>
              <a:t> </a:t>
            </a:r>
            <a:r>
              <a:rPr lang="nb-NO" sz="2400" dirty="0" err="1"/>
              <a:t>kvardagslege</a:t>
            </a:r>
            <a:r>
              <a:rPr lang="nb-NO" sz="2400" dirty="0"/>
              <a:t> orda, besjelinga av </a:t>
            </a:r>
            <a:r>
              <a:rPr lang="nb-NO" sz="2400" dirty="0" err="1"/>
              <a:t>hovudmetaforen</a:t>
            </a:r>
            <a:r>
              <a:rPr lang="nb-NO" sz="2400" dirty="0"/>
              <a:t> og kontrasten mellom natur og kultur. </a:t>
            </a:r>
          </a:p>
        </p:txBody>
      </p:sp>
      <p:sp>
        <p:nvSpPr>
          <p:cNvPr id="4" name="Rektangel: avrundede hjørner 3">
            <a:extLst>
              <a:ext uri="{FF2B5EF4-FFF2-40B4-BE49-F238E27FC236}">
                <a16:creationId xmlns:a16="http://schemas.microsoft.com/office/drawing/2014/main" id="{C7427DB8-C075-45FB-93A3-BB72C8057F54}"/>
              </a:ext>
            </a:extLst>
          </p:cNvPr>
          <p:cNvSpPr/>
          <p:nvPr/>
        </p:nvSpPr>
        <p:spPr>
          <a:xfrm>
            <a:off x="838200" y="3429000"/>
            <a:ext cx="4772891" cy="2195873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A07EA0"/>
                </a:solidFill>
              </a:rPr>
              <a:t>Her blir det fokusert på </a:t>
            </a:r>
            <a:r>
              <a:rPr lang="nb-NO" sz="2800" dirty="0" err="1">
                <a:solidFill>
                  <a:srgbClr val="A07EA0"/>
                </a:solidFill>
              </a:rPr>
              <a:t>samanhengen</a:t>
            </a:r>
            <a:r>
              <a:rPr lang="nb-NO" sz="2800" dirty="0">
                <a:solidFill>
                  <a:srgbClr val="A07EA0"/>
                </a:solidFill>
              </a:rPr>
              <a:t> mellom modernistiske trekk og verkemiddelbruken.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628684D-CFBA-48F8-932C-F8D15B0EF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663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485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E10BEE73-DFA7-41EE-B3C4-D27BBC5A4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Lag ei overskrift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08114C-8970-4DFC-94FA-4F4DE4A6A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/>
              <a:t>Kreativ? </a:t>
            </a:r>
          </a:p>
          <a:p>
            <a:r>
              <a:rPr lang="nb-NO" dirty="0"/>
              <a:t>Informativ?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0F47E8B-20BE-4B1F-A44B-461C0813B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25663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B788B897-50A7-60AD-2885-AF7EAD2178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272" y="1476925"/>
            <a:ext cx="65335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0626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F8E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F5EBF10-4A4A-129C-C57B-4B1F34A6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6" b="5333"/>
          <a:stretch/>
        </p:blipFill>
        <p:spPr>
          <a:xfrm>
            <a:off x="928285" y="0"/>
            <a:ext cx="10335429" cy="6858000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388543B-7E88-4466-88FE-1E1C8B1D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63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46C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8F5EBF10-4A4A-129C-C57B-4B1F34A6E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846" b="5333"/>
          <a:stretch/>
        </p:blipFill>
        <p:spPr>
          <a:xfrm>
            <a:off x="928285" y="0"/>
            <a:ext cx="10335429" cy="6858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95064DF-962D-47B5-A8AD-5F2915131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8873" y="170094"/>
            <a:ext cx="9144000" cy="2387600"/>
          </a:xfrm>
        </p:spPr>
        <p:txBody>
          <a:bodyPr/>
          <a:lstStyle/>
          <a:p>
            <a:r>
              <a:rPr lang="nb-NO" b="1" dirty="0">
                <a:latin typeface="Calibri "/>
              </a:rPr>
              <a:t>Kortsvar 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388543B-7E88-4466-88FE-1E1C8B1D2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035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B1A942-F914-4DB5-BDCE-D478D8C6CD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Å skrive kort og presist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D886A36-6A75-4DC4-90FB-88EC0B3D56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Å skrive kort og presis </a:t>
            </a:r>
            <a:r>
              <a:rPr lang="nb-NO" sz="2400" dirty="0" err="1"/>
              <a:t>inneber</a:t>
            </a:r>
            <a:r>
              <a:rPr lang="nb-NO" sz="2400" dirty="0"/>
              <a:t> å</a:t>
            </a:r>
          </a:p>
          <a:p>
            <a:r>
              <a:rPr lang="nb-NO" sz="2400" dirty="0" err="1"/>
              <a:t>velje</a:t>
            </a:r>
            <a:r>
              <a:rPr lang="nb-NO" sz="2400" dirty="0"/>
              <a:t> ut kva som skal med, basert på fagkunnskap </a:t>
            </a:r>
          </a:p>
          <a:p>
            <a:r>
              <a:rPr lang="nb-NO" sz="2400" dirty="0"/>
              <a:t>bruke fagomgrep </a:t>
            </a:r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>
                <a:sym typeface="Wingdings" panose="05000000000000000000" pitchFamily="2" charset="2"/>
              </a:rPr>
              <a:t>Dette er k</a:t>
            </a:r>
            <a:r>
              <a:rPr lang="nb-NO" sz="2400" dirty="0"/>
              <a:t>ompetanse som det er nyttig å ha i </a:t>
            </a:r>
            <a:r>
              <a:rPr lang="nb-NO" sz="2400" dirty="0" err="1"/>
              <a:t>fleire</a:t>
            </a:r>
            <a:r>
              <a:rPr lang="nb-NO" sz="2400" dirty="0"/>
              <a:t> fag!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023E327-6914-4FDA-8767-FD27CA331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90FA0435-9E9E-1469-5E15-C62D3149E6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3603" y="4094036"/>
            <a:ext cx="3078975" cy="2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508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A5E4337-C499-4603-9A53-956635426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Ryddig struktur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CC4BDB-C0EE-4901-B96B-A7BBF86BE7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b="1" dirty="0"/>
              <a:t>Tredelt</a:t>
            </a:r>
            <a:r>
              <a:rPr lang="nb-NO" sz="2400" dirty="0"/>
              <a:t> struktur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/>
              <a:t>innleiing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2000" dirty="0" err="1"/>
              <a:t>hovuddel</a:t>
            </a:r>
            <a:endParaRPr lang="nb-NO" sz="2000" dirty="0"/>
          </a:p>
          <a:p>
            <a:pPr marL="914400" lvl="1" indent="-457200">
              <a:buFont typeface="+mj-lt"/>
              <a:buAutoNum type="arabicPeriod"/>
            </a:pPr>
            <a:r>
              <a:rPr lang="nb-NO" sz="2000" dirty="0"/>
              <a:t>avslutning</a:t>
            </a:r>
          </a:p>
          <a:p>
            <a:endParaRPr lang="nb-NO" sz="2400" dirty="0"/>
          </a:p>
          <a:p>
            <a:r>
              <a:rPr lang="nb-NO" sz="2400" b="1" dirty="0"/>
              <a:t>Formål: </a:t>
            </a:r>
            <a:r>
              <a:rPr lang="nb-NO" sz="2400" dirty="0" err="1"/>
              <a:t>gjere</a:t>
            </a:r>
            <a:r>
              <a:rPr lang="nb-NO" sz="2400" dirty="0"/>
              <a:t> det lett for </a:t>
            </a:r>
            <a:r>
              <a:rPr lang="nb-NO" sz="2400" dirty="0" err="1"/>
              <a:t>lesaren</a:t>
            </a:r>
            <a:r>
              <a:rPr lang="nb-NO" sz="2400" dirty="0"/>
              <a:t> å forstå teksten</a:t>
            </a:r>
          </a:p>
          <a:p>
            <a:pPr lvl="1"/>
            <a:endParaRPr lang="nb-N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E00684E-38A6-4FDE-B069-AC0214E14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433E6CF8-2B00-B8B3-96D2-465E4E43CD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5034" y="1690688"/>
            <a:ext cx="3078975" cy="2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650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28940F1-0B7B-4989-8D8F-55797C6B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Tekstvedlegg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19C925D0-EB23-4FB6-9B80-B7A29B6AA4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sz="2400" dirty="0"/>
              <a:t>Du må vise at du har forstått teksten. </a:t>
            </a:r>
          </a:p>
          <a:p>
            <a:endParaRPr lang="nb-NO" sz="1000" dirty="0"/>
          </a:p>
          <a:p>
            <a:r>
              <a:rPr lang="nb-NO" sz="2400" dirty="0"/>
              <a:t>Kva for sjanger er det? </a:t>
            </a:r>
          </a:p>
          <a:p>
            <a:pPr lvl="1"/>
            <a:r>
              <a:rPr lang="nb-NO" sz="2000" dirty="0"/>
              <a:t>dikt?</a:t>
            </a:r>
          </a:p>
          <a:p>
            <a:pPr lvl="1"/>
            <a:r>
              <a:rPr lang="nb-NO" sz="2000" dirty="0"/>
              <a:t>annonse? </a:t>
            </a:r>
          </a:p>
          <a:p>
            <a:pPr lvl="1"/>
            <a:r>
              <a:rPr lang="nb-NO" sz="2000" dirty="0"/>
              <a:t>sakprosatekst?</a:t>
            </a:r>
          </a:p>
          <a:p>
            <a:pPr lvl="1"/>
            <a:r>
              <a:rPr lang="nb-NO" sz="2000" dirty="0" err="1"/>
              <a:t>eit</a:t>
            </a:r>
            <a:r>
              <a:rPr lang="nb-NO" sz="2000" dirty="0"/>
              <a:t> </a:t>
            </a:r>
            <a:r>
              <a:rPr lang="nb-NO" sz="2000" dirty="0" err="1"/>
              <a:t>språkleg</a:t>
            </a:r>
            <a:r>
              <a:rPr lang="nb-NO" sz="2000" dirty="0"/>
              <a:t> eksempel (f.eks. dansk/svensk tekst)?</a:t>
            </a:r>
          </a:p>
          <a:p>
            <a:pPr lvl="1"/>
            <a:endParaRPr lang="nb-NO" sz="1000" dirty="0"/>
          </a:p>
          <a:p>
            <a:r>
              <a:rPr lang="nb-NO" sz="2400" dirty="0"/>
              <a:t>Kan du finne relevant stoff i </a:t>
            </a:r>
            <a:r>
              <a:rPr lang="nb-NO" sz="2400" dirty="0" err="1"/>
              <a:t>eit</a:t>
            </a:r>
            <a:r>
              <a:rPr lang="nb-NO" sz="2400" dirty="0"/>
              <a:t> kapittel i boka?</a:t>
            </a:r>
          </a:p>
          <a:p>
            <a:endParaRPr lang="nb-NO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C7A8EA-DDB9-4361-8FC3-F0C2277696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07007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828FD353-EAE8-72C9-80D9-416AD301F1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537" y="2015920"/>
            <a:ext cx="3078975" cy="2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65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A7C82EE-056F-42E0-8804-E228C36F3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80" y="264854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 err="1">
                <a:latin typeface="+mn-lt"/>
              </a:rPr>
              <a:t>Førskrivingsskjema</a:t>
            </a:r>
            <a:r>
              <a:rPr lang="nb-NO" sz="4000" b="1" dirty="0">
                <a:latin typeface="+mn-lt"/>
              </a:rPr>
              <a:t> </a:t>
            </a:r>
          </a:p>
        </p:txBody>
      </p:sp>
      <p:graphicFrame>
        <p:nvGraphicFramePr>
          <p:cNvPr id="9" name="Plassholder for innhold 8">
            <a:extLst>
              <a:ext uri="{FF2B5EF4-FFF2-40B4-BE49-F238E27FC236}">
                <a16:creationId xmlns:a16="http://schemas.microsoft.com/office/drawing/2014/main" id="{5A36C2F0-EEE7-4D57-9E0E-D0899204A3F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15737411"/>
              </p:ext>
            </p:extLst>
          </p:nvPr>
        </p:nvGraphicFramePr>
        <p:xfrm>
          <a:off x="6258098" y="264854"/>
          <a:ext cx="5181598" cy="6328291"/>
        </p:xfrm>
        <a:graphic>
          <a:graphicData uri="http://schemas.openxmlformats.org/drawingml/2006/table">
            <a:tbl>
              <a:tblPr firstRow="1" firstCol="1" bandRow="1"/>
              <a:tblGrid>
                <a:gridCol w="1456458">
                  <a:extLst>
                    <a:ext uri="{9D8B030D-6E8A-4147-A177-3AD203B41FA5}">
                      <a16:colId xmlns:a16="http://schemas.microsoft.com/office/drawing/2014/main" val="1045209879"/>
                    </a:ext>
                  </a:extLst>
                </a:gridCol>
                <a:gridCol w="2350611">
                  <a:extLst>
                    <a:ext uri="{9D8B030D-6E8A-4147-A177-3AD203B41FA5}">
                      <a16:colId xmlns:a16="http://schemas.microsoft.com/office/drawing/2014/main" val="2944994684"/>
                    </a:ext>
                  </a:extLst>
                </a:gridCol>
                <a:gridCol w="1374529">
                  <a:extLst>
                    <a:ext uri="{9D8B030D-6E8A-4147-A177-3AD203B41FA5}">
                      <a16:colId xmlns:a16="http://schemas.microsoft.com/office/drawing/2014/main" val="1205910078"/>
                    </a:ext>
                  </a:extLst>
                </a:gridCol>
              </a:tblGrid>
              <a:tr h="10452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Sjå etter dette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C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 finn du i teksten?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Kva for effekt har det? </a:t>
                      </a:r>
                      <a:endParaRPr lang="nb-NO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C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Aktuelle sitat og eksempel du kan bruke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C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438780"/>
                  </a:ext>
                </a:extLst>
              </a:tr>
              <a:tr h="2460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Verkemiddel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C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688004"/>
                  </a:ext>
                </a:extLst>
              </a:tr>
              <a:tr h="24602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Modernistiske trekk   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14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b-NO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9C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D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nb-NO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6977" marR="5697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D7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864301"/>
                  </a:ext>
                </a:extLst>
              </a:tr>
            </a:tbl>
          </a:graphicData>
        </a:graphic>
      </p:graphicFrame>
      <p:sp>
        <p:nvSpPr>
          <p:cNvPr id="10" name="Plassholder for innhold 9">
            <a:extLst>
              <a:ext uri="{FF2B5EF4-FFF2-40B4-BE49-F238E27FC236}">
                <a16:creationId xmlns:a16="http://schemas.microsoft.com/office/drawing/2014/main" id="{E6CB6B79-9E84-4E1C-A05B-1B91BC1473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780" y="1590417"/>
            <a:ext cx="5181600" cy="4351338"/>
          </a:xfrm>
        </p:spPr>
        <p:txBody>
          <a:bodyPr>
            <a:normAutofit/>
          </a:bodyPr>
          <a:lstStyle/>
          <a:p>
            <a:r>
              <a:rPr lang="nb-NO" sz="2400" dirty="0"/>
              <a:t>Bruk gjerne </a:t>
            </a:r>
            <a:r>
              <a:rPr lang="nb-NO" sz="2400" dirty="0" err="1"/>
              <a:t>eit</a:t>
            </a:r>
            <a:r>
              <a:rPr lang="nb-NO" sz="2400" dirty="0"/>
              <a:t> </a:t>
            </a:r>
            <a:r>
              <a:rPr lang="nb-NO" sz="2400" dirty="0" err="1"/>
              <a:t>førskrivingsskjema</a:t>
            </a:r>
            <a:r>
              <a:rPr lang="nb-NO" sz="2400" dirty="0"/>
              <a:t> omtrent som dette: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F8CD58DA-C5B4-6CE5-09E2-3764798894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304" y="2915980"/>
            <a:ext cx="4736757" cy="315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5573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408CF44-EA90-4351-9961-A43F02423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638"/>
            <a:ext cx="10515600" cy="1325563"/>
          </a:xfrm>
        </p:spPr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Jobb med kortsvar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A4C65B76-5B8C-445E-9F29-AA5539243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697" y="1547388"/>
            <a:ext cx="6332622" cy="452395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nb-NO" b="1" dirty="0"/>
              <a:t>Erosjon</a:t>
            </a:r>
          </a:p>
          <a:p>
            <a:pPr marL="0" indent="0">
              <a:buNone/>
            </a:pPr>
            <a:r>
              <a:rPr lang="nb-NO" dirty="0"/>
              <a:t>De myke bekkene som trekker sine bånd på kryss og tvers</a:t>
            </a:r>
          </a:p>
          <a:p>
            <a:pPr marL="0" indent="0">
              <a:buNone/>
            </a:pPr>
            <a:r>
              <a:rPr lang="nb-NO" dirty="0"/>
              <a:t>som furer i landets åpne hender,</a:t>
            </a:r>
          </a:p>
          <a:p>
            <a:pPr marL="0" indent="0">
              <a:buNone/>
            </a:pPr>
            <a:r>
              <a:rPr lang="nb-NO" dirty="0"/>
              <a:t>arbeider med sine usynlige filer</a:t>
            </a:r>
          </a:p>
          <a:p>
            <a:pPr marL="0" indent="0">
              <a:buNone/>
            </a:pPr>
            <a:r>
              <a:rPr lang="nb-NO" dirty="0"/>
              <a:t>og sager over en </a:t>
            </a:r>
            <a:r>
              <a:rPr lang="nb-NO" dirty="0" err="1"/>
              <a:t>stenknute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og banker på et marmorhjørne med sine sølvhamre</a:t>
            </a:r>
          </a:p>
          <a:p>
            <a:pPr marL="0" indent="0">
              <a:buNone/>
            </a:pPr>
            <a:r>
              <a:rPr lang="nb-NO" dirty="0"/>
              <a:t>og bærer det ned til sjøen med raske bevegelser.</a:t>
            </a:r>
          </a:p>
          <a:p>
            <a:pPr marL="0" indent="0">
              <a:buNone/>
            </a:pPr>
            <a:r>
              <a:rPr lang="nb-NO" dirty="0"/>
              <a:t>Med sitt stillferdige verktøy </a:t>
            </a:r>
          </a:p>
          <a:p>
            <a:pPr marL="0" indent="0">
              <a:buNone/>
            </a:pPr>
            <a:r>
              <a:rPr lang="nb-NO" dirty="0"/>
              <a:t>sliper de et hjørne av en flintesten</a:t>
            </a:r>
          </a:p>
          <a:p>
            <a:pPr marL="0" indent="0">
              <a:buNone/>
            </a:pPr>
            <a:r>
              <a:rPr lang="nb-NO" dirty="0"/>
              <a:t>og legger det opp på stranden, og begynner forfra igjen</a:t>
            </a:r>
          </a:p>
          <a:p>
            <a:pPr marL="0" indent="0">
              <a:buNone/>
            </a:pPr>
            <a:r>
              <a:rPr lang="nb-NO" dirty="0"/>
              <a:t>som et stille pianospill </a:t>
            </a:r>
          </a:p>
          <a:p>
            <a:pPr marL="0" indent="0">
              <a:buNone/>
            </a:pPr>
            <a:endParaRPr lang="nb-NO" dirty="0"/>
          </a:p>
          <a:p>
            <a:pPr marL="0" indent="0">
              <a:buNone/>
            </a:pPr>
            <a:r>
              <a:rPr lang="nb-NO" dirty="0"/>
              <a:t>Rolf Jacobsen, </a:t>
            </a:r>
            <a:r>
              <a:rPr lang="nb-NO" i="1" dirty="0"/>
              <a:t>Vrimmel,</a:t>
            </a:r>
            <a:r>
              <a:rPr lang="nb-NO" dirty="0"/>
              <a:t> 1935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86CA4C52-5375-4583-8554-1871614735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928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ktangel: avrundede hjørner 5">
            <a:extLst>
              <a:ext uri="{FF2B5EF4-FFF2-40B4-BE49-F238E27FC236}">
                <a16:creationId xmlns:a16="http://schemas.microsoft.com/office/drawing/2014/main" id="{85FC5388-9DA9-4925-A5AF-54B8EC7AF8AB}"/>
              </a:ext>
            </a:extLst>
          </p:cNvPr>
          <p:cNvSpPr/>
          <p:nvPr/>
        </p:nvSpPr>
        <p:spPr>
          <a:xfrm>
            <a:off x="7088319" y="2110191"/>
            <a:ext cx="4565125" cy="2000680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sz="2800" dirty="0">
                <a:solidFill>
                  <a:srgbClr val="A07EA0"/>
                </a:solidFill>
              </a:rPr>
              <a:t>Peik på og kommenter </a:t>
            </a:r>
            <a:r>
              <a:rPr lang="nb-NO" sz="2800" dirty="0" err="1">
                <a:solidFill>
                  <a:srgbClr val="A07EA0"/>
                </a:solidFill>
              </a:rPr>
              <a:t>verkemiddel</a:t>
            </a:r>
            <a:r>
              <a:rPr lang="nb-NO" sz="2800" dirty="0">
                <a:solidFill>
                  <a:srgbClr val="A07EA0"/>
                </a:solidFill>
              </a:rPr>
              <a:t> og modernistiske trekk i diktet. </a:t>
            </a:r>
          </a:p>
        </p:txBody>
      </p:sp>
      <p:sp>
        <p:nvSpPr>
          <p:cNvPr id="8" name="Plassholder for innhold 7">
            <a:extLst>
              <a:ext uri="{FF2B5EF4-FFF2-40B4-BE49-F238E27FC236}">
                <a16:creationId xmlns:a16="http://schemas.microsoft.com/office/drawing/2014/main" id="{BCD2CA7C-7C6D-4797-9401-BB26B94B6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6680" y="4729539"/>
            <a:ext cx="5028401" cy="1144265"/>
          </a:xfrm>
          <a:prstGeom prst="roundRect">
            <a:avLst/>
          </a:prstGeom>
          <a:noFill/>
          <a:ln w="38100" cap="flat" cmpd="sng" algn="ctr">
            <a:solidFill>
              <a:srgbClr val="A07EA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>
            <a:normAutofit fontScale="70000" lnSpcReduction="20000"/>
          </a:bodyPr>
          <a:lstStyle/>
          <a:p>
            <a:pPr marL="0" indent="0" algn="ctr">
              <a:buNone/>
            </a:pPr>
            <a:r>
              <a:rPr lang="nb-NO" sz="2800" b="1" dirty="0">
                <a:solidFill>
                  <a:srgbClr val="A07EA0"/>
                </a:solidFill>
              </a:rPr>
              <a:t>Kommentar: </a:t>
            </a:r>
            <a:r>
              <a:rPr lang="nb-NO" sz="2800" dirty="0">
                <a:solidFill>
                  <a:srgbClr val="A07EA0"/>
                </a:solidFill>
              </a:rPr>
              <a:t>Du skal svare på </a:t>
            </a:r>
            <a:r>
              <a:rPr lang="nb-NO" sz="2800" dirty="0" err="1">
                <a:solidFill>
                  <a:srgbClr val="A07EA0"/>
                </a:solidFill>
              </a:rPr>
              <a:t>ein</a:t>
            </a:r>
            <a:r>
              <a:rPr lang="nb-NO" sz="2800" dirty="0">
                <a:solidFill>
                  <a:srgbClr val="A07EA0"/>
                </a:solidFill>
              </a:rPr>
              <a:t> presis måte og bruke relevant fagspråk.  </a:t>
            </a:r>
          </a:p>
        </p:txBody>
      </p:sp>
      <p:sp>
        <p:nvSpPr>
          <p:cNvPr id="7" name="Snakkeboble: oval 6">
            <a:extLst>
              <a:ext uri="{FF2B5EF4-FFF2-40B4-BE49-F238E27FC236}">
                <a16:creationId xmlns:a16="http://schemas.microsoft.com/office/drawing/2014/main" id="{24FE9D43-2BC6-4FEC-92AE-4F77C8F08D85}"/>
              </a:ext>
            </a:extLst>
          </p:cNvPr>
          <p:cNvSpPr/>
          <p:nvPr/>
        </p:nvSpPr>
        <p:spPr>
          <a:xfrm>
            <a:off x="5905154" y="125730"/>
            <a:ext cx="5448646" cy="1674925"/>
          </a:xfrm>
          <a:prstGeom prst="wedgeEllipseCallout">
            <a:avLst>
              <a:gd name="adj1" fmla="val -48562"/>
              <a:gd name="adj2" fmla="val 50212"/>
            </a:avLst>
          </a:prstGeom>
          <a:noFill/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nb-NO" dirty="0"/>
              <a:t>Kvar kan du finne </a:t>
            </a:r>
            <a:r>
              <a:rPr lang="nb-NO" dirty="0" err="1"/>
              <a:t>meir</a:t>
            </a:r>
            <a:r>
              <a:rPr lang="nb-NO" dirty="0"/>
              <a:t> informasjon om modernismen? </a:t>
            </a:r>
          </a:p>
          <a:p>
            <a:pPr algn="ctr"/>
            <a:r>
              <a:rPr lang="nb-NO" dirty="0"/>
              <a:t>Kvar kan du finne informasjon om </a:t>
            </a:r>
            <a:r>
              <a:rPr lang="nb-NO" dirty="0" err="1"/>
              <a:t>verkemiddel</a:t>
            </a:r>
            <a:r>
              <a:rPr lang="nb-NO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84789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build="p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4920F9-1AE7-4291-88BC-D42040EB9C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Kven var Rolf Jacobsen? 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AD41D3AB-3BFA-45F9-B8A5-710B67BAF8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7475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09025538-73A4-6A71-6680-7156BD21A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641" y="2014568"/>
            <a:ext cx="5504717" cy="3666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15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FED21E7-A8D2-458F-B0CC-8A9E815CD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4000" b="1" dirty="0">
                <a:latin typeface="+mn-lt"/>
              </a:rPr>
              <a:t>Skriv ei innleiing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13A00A7-FB75-49DF-A305-FA674FA82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nb-NO" sz="2400" dirty="0"/>
              <a:t>1–2 </a:t>
            </a:r>
            <a:r>
              <a:rPr lang="nb-NO" sz="2400" dirty="0" err="1"/>
              <a:t>setningar</a:t>
            </a:r>
            <a:r>
              <a:rPr lang="nb-NO" sz="2400" dirty="0"/>
              <a:t> </a:t>
            </a:r>
          </a:p>
          <a:p>
            <a:pPr>
              <a:lnSpc>
                <a:spcPct val="150000"/>
              </a:lnSpc>
            </a:pPr>
            <a:r>
              <a:rPr lang="nb-NO" sz="2400" dirty="0"/>
              <a:t>presentasjon av tekst, diktsamling, </a:t>
            </a:r>
            <a:r>
              <a:rPr lang="nb-NO" sz="2400" dirty="0" err="1"/>
              <a:t>forfattar</a:t>
            </a:r>
            <a:r>
              <a:rPr lang="nb-NO" sz="2400" dirty="0"/>
              <a:t> og periode 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92983B59-66EF-478D-9BC5-BFC7DB497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5788"/>
            <a:ext cx="12192000" cy="390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561E5DE4-32F8-3EDF-ADC8-F16910826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698" y="3693069"/>
            <a:ext cx="3078975" cy="208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467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tekstmal" id="{0FFAF3E4-36EC-4D0A-8614-140253E5DDDC}" vid="{8262054B-7C12-415D-961E-754FE953808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Intertekstmal</Template>
  <TotalTime>566</TotalTime>
  <Words>1352</Words>
  <Application>Microsoft Office PowerPoint</Application>
  <PresentationFormat>Widescreen</PresentationFormat>
  <Paragraphs>159</Paragraphs>
  <Slides>19</Slides>
  <Notes>18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</vt:lpstr>
      <vt:lpstr>Calibri Light</vt:lpstr>
      <vt:lpstr>Office-tema</vt:lpstr>
      <vt:lpstr>PowerPoint-presentasjon</vt:lpstr>
      <vt:lpstr>Kortsvar </vt:lpstr>
      <vt:lpstr>Å skrive kort og presist </vt:lpstr>
      <vt:lpstr>Ryddig struktur </vt:lpstr>
      <vt:lpstr>Tekstvedlegg </vt:lpstr>
      <vt:lpstr>Førskrivingsskjema </vt:lpstr>
      <vt:lpstr>Jobb med kortsvar </vt:lpstr>
      <vt:lpstr>Kven var Rolf Jacobsen? </vt:lpstr>
      <vt:lpstr>Skriv ei innleiing </vt:lpstr>
      <vt:lpstr>For eksempel slik </vt:lpstr>
      <vt:lpstr>Skriv om verkemiddel </vt:lpstr>
      <vt:lpstr>For eksempel slik (verkemiddel)</vt:lpstr>
      <vt:lpstr>(Forts., verkemiddel)</vt:lpstr>
      <vt:lpstr>Skriv om modernistiske trekk</vt:lpstr>
      <vt:lpstr>For eksempel slik (mod. trekk) </vt:lpstr>
      <vt:lpstr>Skriv ei avslutning </vt:lpstr>
      <vt:lpstr>For eksempel slik </vt:lpstr>
      <vt:lpstr>Lag ei overskrift 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Korttekst </dc:title>
  <dc:creator>Garthus, Karen Marie Kvåle</dc:creator>
  <cp:lastModifiedBy>Kari Brudevoll</cp:lastModifiedBy>
  <cp:revision>28</cp:revision>
  <dcterms:created xsi:type="dcterms:W3CDTF">2022-05-15T11:30:49Z</dcterms:created>
  <dcterms:modified xsi:type="dcterms:W3CDTF">2022-08-03T14:52:45Z</dcterms:modified>
</cp:coreProperties>
</file>