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3"/>
    <p:sldMasterId id="2147483662" r:id="rId4"/>
    <p:sldMasterId id="2147483687" r:id="rId5"/>
    <p:sldMasterId id="2147483659" r:id="rId6"/>
  </p:sldMasterIdLst>
  <p:notesMasterIdLst>
    <p:notesMasterId r:id="rId24"/>
  </p:notesMasterIdLst>
  <p:sldIdLst>
    <p:sldId id="304" r:id="rId7"/>
    <p:sldId id="263" r:id="rId8"/>
    <p:sldId id="262" r:id="rId9"/>
    <p:sldId id="264" r:id="rId10"/>
    <p:sldId id="259" r:id="rId11"/>
    <p:sldId id="260" r:id="rId12"/>
    <p:sldId id="261" r:id="rId13"/>
    <p:sldId id="265" r:id="rId14"/>
    <p:sldId id="266" r:id="rId15"/>
    <p:sldId id="287" r:id="rId16"/>
    <p:sldId id="302" r:id="rId17"/>
    <p:sldId id="303" r:id="rId18"/>
    <p:sldId id="267" r:id="rId19"/>
    <p:sldId id="292" r:id="rId20"/>
    <p:sldId id="293" r:id="rId21"/>
    <p:sldId id="294" r:id="rId22"/>
    <p:sldId id="295" r:id="rId2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75"/>
  </p:normalViewPr>
  <p:slideViewPr>
    <p:cSldViewPr snapToGrid="0">
      <p:cViewPr varScale="1">
        <p:scale>
          <a:sx n="73" d="100"/>
          <a:sy n="73" d="100"/>
        </p:scale>
        <p:origin x="3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4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F0F57-C036-434D-A130-C42A5D514E69}" type="datetimeFigureOut">
              <a:rPr lang="nb-NO"/>
              <a:t>17.08.2022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58EBC-1372-423D-AC2A-ED1CBB6425BD}" type="slidenum">
              <a:r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67194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noProof="0" dirty="0">
                <a:ea typeface="Calibri"/>
                <a:cs typeface="Calibri"/>
              </a:rPr>
              <a:t>Til læreren: </a:t>
            </a:r>
          </a:p>
          <a:p>
            <a:r>
              <a:rPr lang="nb-NO" noProof="0" dirty="0">
                <a:ea typeface="Calibri"/>
                <a:cs typeface="Calibri"/>
              </a:rPr>
              <a:t>Se egen presentasjon om å skrive retorisk analyse og arbeidet med modelltekst. </a:t>
            </a:r>
          </a:p>
          <a:p>
            <a:endParaRPr lang="nb-NO" noProof="0" dirty="0">
              <a:ea typeface="Calibri"/>
              <a:cs typeface="Calibri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AD7E3E-9D70-44C6-B9BD-BEB5045E030B}" type="slidenum">
              <a:r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02647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noProof="0" dirty="0">
                <a:cs typeface="Calibri"/>
              </a:rPr>
              <a:t>Til læreren: </a:t>
            </a:r>
          </a:p>
          <a:p>
            <a:r>
              <a:rPr lang="nb-NO" noProof="0" dirty="0">
                <a:cs typeface="Calibri"/>
              </a:rPr>
              <a:t>Se eget dokument med oppgave. 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58EBC-1372-423D-AC2A-ED1CBB6425BD}" type="slidenum">
              <a:rPr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5915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Til læreren: </a:t>
            </a:r>
            <a:br>
              <a:rPr lang="nb-NO" dirty="0">
                <a:cs typeface="+mn-lt"/>
              </a:rPr>
            </a:br>
            <a:r>
              <a:rPr lang="nb-NO" dirty="0"/>
              <a:t>Elevene skal ha læreboka framfor seg, og et stort A3-ark der de noterer stikkord underveis. Kapittel 23 og 24 er de aktuelle her. 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C5EA2F-3DA2-8640-A203-1FCC9F453F25}" type="slidenum">
              <a:rPr lang="nb-NO" smtClean="0"/>
              <a:t>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131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>
                <a:cs typeface="Calibri"/>
              </a:rPr>
              <a:t>Til læreren: </a:t>
            </a:r>
          </a:p>
          <a:p>
            <a:r>
              <a:rPr lang="nb-NO" dirty="0">
                <a:cs typeface="Calibri"/>
              </a:rPr>
              <a:t>For å forstå språk i dag er det viktig å starte med historiske linjer. Derfor starter vi med norrønt og skandinaviske språk, før vi går over til talespråk. </a:t>
            </a:r>
          </a:p>
          <a:p>
            <a:endParaRPr lang="nb-NO" dirty="0"/>
          </a:p>
          <a:p>
            <a:endParaRPr lang="nb-NO" dirty="0"/>
          </a:p>
          <a:p>
            <a:endParaRPr lang="nb-NO" dirty="0">
              <a:cs typeface="Calibri" panose="020F0502020204030204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9443EF-6EE0-4708-BA5C-B483D9F5B9A9}" type="slidenum">
              <a:rPr lang="nb-NO" smtClean="0"/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07140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c21ef0b6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c21ef0b6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o">
              <a:cs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noProof="0" dirty="0">
                <a:cs typeface="Calibri"/>
              </a:rPr>
              <a:t>Til læreren: </a:t>
            </a:r>
          </a:p>
          <a:p>
            <a:r>
              <a:rPr lang="nb-NO" noProof="0" dirty="0">
                <a:cs typeface="Calibri"/>
              </a:rPr>
              <a:t>Her bruker vi begrepet dialekt, før elevene har snakka om begrepet – men vi regner med at mange likevel kjenner til begrepet. 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58EBC-1372-423D-AC2A-ED1CBB6425BD}" type="slidenum">
              <a:rPr lang="nb-NO"/>
              <a:t>12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23405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noProof="0" dirty="0">
                <a:cs typeface="Calibri"/>
              </a:rPr>
              <a:t>Til læreren: </a:t>
            </a:r>
          </a:p>
          <a:p>
            <a:r>
              <a:rPr lang="nb-NO" noProof="0" dirty="0">
                <a:cs typeface="Calibri"/>
              </a:rPr>
              <a:t>Du må selv finne artister som synger på dialekt. Forslag: DDE, Hellbillies, Hagle, Sondre Justad, Lars Vaular, Kaizers Orchestra, Gabrielle, Frida Ånnevik, Kristian Kristensen, Kari Bremnes, Hilde Selvikvåg. 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1F89AC-6BAA-4227-ADEF-8B152DDD04BA}" type="slidenum">
              <a:rPr lang="nb-NO" smtClean="0"/>
              <a:t>15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71228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F8B4579-09AA-3E9F-140D-6E256ADA3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833E33F-70AE-C161-6F0A-A5288CB86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5EBBE19-FB03-5800-B1C9-E394B9B53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C2CE-97E0-6546-8CD0-46318C202DE1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CD6DF1F-E6B2-6DB1-8714-B2056F87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E0F6EE9-BFE9-ABB3-4003-543397F13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980-AC0C-4E43-B188-41F284AEBD7F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331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6C07B9-25BF-F088-1287-F92CA1AF0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573A2A7-25B1-2B36-A288-84C505B07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FF49D7A-FCF8-534E-1A77-7B7AE7109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C2CE-97E0-6546-8CD0-46318C202DE1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8EF31EA-CA8D-EF8A-8F33-B715B895D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E9B5827-6003-E91C-0C54-7C298477F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980-AC0C-4E43-B188-41F284AEBD7F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60064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30BC512-8536-6865-24F2-848FCE6C75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73FE84B-74FC-D6CA-FFCB-76308168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A3BF4D0-DF41-05E9-5E26-91B0231D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C2CE-97E0-6546-8CD0-46318C202DE1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4021869-8371-C1B1-F5B8-86EB7E1D5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242AD79-5AE1-034E-E36A-102CE06A3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980-AC0C-4E43-B188-41F284AEBD7F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67442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5129FF-AC05-EAE8-DB51-66BBB6E0F8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056BF39-562C-8129-64FB-9778384D0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244C8CC-3D32-BBA1-5942-40266683C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AFC4C-A786-4E45-9629-AA608B2455F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14C019D-CDE6-E253-1007-4CD1E810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5745A6D-4D05-0428-547C-4AEF596F4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EA0E-434C-904B-9493-D89C94763AB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51487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E22C13-4417-3090-3936-5868DB924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79E181B-CE62-4FE8-90B2-49A1D236F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4A9940E-879F-6732-09FF-2DDFA2E4F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AFC4C-A786-4E45-9629-AA608B2455F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FE940C-A8FD-947B-5095-77FE8347D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CEF81BD-5CBA-DE1B-D1C6-A50E693B7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EA0E-434C-904B-9493-D89C94763AB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91228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DABDCA-A395-E6C1-4342-5EED287FA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03040BD-4B62-02B8-2A14-B889612F2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1DBADE-880B-A5E2-76F7-219BB7D6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AFC4C-A786-4E45-9629-AA608B2455F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B4EC5BF-119A-EA74-B12B-5E9B9A569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9B10659-FC93-9D3A-2B42-5FD51D5F2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EA0E-434C-904B-9493-D89C94763AB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28658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B6DD27-7250-F5C7-51E0-A26394F71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85B361-BF65-B2BA-5D85-675D0206B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FF0846D-3920-C487-4AE0-B42CC4F98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C7CB3CF-E50A-8A28-D9D3-F6584365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AFC4C-A786-4E45-9629-AA608B2455F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EBCBBFB-C263-9C0B-9DF7-A96D2126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0AEEA9F-6B17-7402-1E21-95BAA1483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EA0E-434C-904B-9493-D89C94763AB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28536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4DDDCA-E805-39D4-146B-0E43E29D5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60141DF-B5C5-31BD-2910-117083371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13B425E-AC8D-97B3-EAFA-104D8FFF6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0A4BDCF-B06C-B998-0EA2-52A149338D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F004E5D8-AF86-302E-780A-1505163E67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762E2E5-7487-6384-4F17-1EC86C01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AFC4C-A786-4E45-9629-AA608B2455F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978441B-F45F-0DCE-B87F-9D434B9C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CC12D84-D676-2A0A-56C0-DF50BBB6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EA0E-434C-904B-9493-D89C94763AB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47219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06FF264-38DC-EF87-43AE-B90B1AC19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C91775F-DE72-4821-1223-1F05570C8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AFC4C-A786-4E45-9629-AA608B2455F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72C7ECA-90C7-4839-B267-043F3A175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2F40F3D-BDC3-F66E-CA79-A2D9626AA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EA0E-434C-904B-9493-D89C94763AB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20892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40713B3-C4CD-F49E-512F-5637B9967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AFC4C-A786-4E45-9629-AA608B2455F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C9E8B59-0722-CDF6-0DBD-91F52F2AE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F4A511E-EF9A-7C2F-C07F-1289B91E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EA0E-434C-904B-9493-D89C94763AB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32285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F09868-3E9E-6CC1-2215-E2FF61757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89F616C-448A-6BCB-7DF0-695965DA6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D48D930-5693-7FBF-532F-129671E2B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10F793E-7DA1-6268-6F45-E9228BCD3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AFC4C-A786-4E45-9629-AA608B2455F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9C2BAE2-38AB-F172-FB1A-71336BDAC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D627303-E504-21D4-0324-947AEF845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EA0E-434C-904B-9493-D89C94763AB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635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1B276B-BB1F-9661-E61A-56127BE20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1A3DC43-4BA9-EAC3-3416-2649349A5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BE8D2E4-62DC-6E64-BD55-8AEE400B5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C2CE-97E0-6546-8CD0-46318C202DE1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314F7AF-0E97-8BD5-5027-E57C8099D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216F03B-79D9-95BC-E7CE-8428AF289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980-AC0C-4E43-B188-41F284AEBD7F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8701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0904D9-1D81-C444-4524-25C3927C3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EF744BB-B36C-4FBC-AED2-F4ABB965A5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EC2B716-2DA4-15F5-80F3-74B614136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19F32AE-4A4A-7F91-352E-D717064AD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AFC4C-A786-4E45-9629-AA608B2455F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27F8F40-BDB9-BC91-B55E-4B1C5E550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11906A1-C372-2149-520F-7DE429A8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EA0E-434C-904B-9493-D89C94763AB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65100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198563-0C70-E566-8067-1F05E6721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EDF023E-C4A7-284D-7331-3B434937F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6FAAC2-0882-A6C3-E237-915FAC2CD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AFC4C-A786-4E45-9629-AA608B2455F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8868EEF-24A9-B9E9-4EBF-5026A5E24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701C73B-C14F-CFF5-1BD6-87788456A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EA0E-434C-904B-9493-D89C94763AB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129005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FD55D33A-60D4-7E1C-2F4E-FC18BE4959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1001A10-F458-5114-E50D-EA2BC487C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36B2114-8588-525B-323D-3D7184530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AFC4C-A786-4E45-9629-AA608B2455F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BB24301-BE3D-756F-2EC2-09BC44D3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9AF4ABA-AF57-E31F-FB8F-2BA5D432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CEA0E-434C-904B-9493-D89C94763AB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845075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</p:spTree>
    <p:extLst>
      <p:ext uri="{BB962C8B-B14F-4D97-AF65-F5344CB8AC3E}">
        <p14:creationId xmlns:p14="http://schemas.microsoft.com/office/powerpoint/2010/main" val="4273305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</p:spTree>
    <p:extLst>
      <p:ext uri="{BB962C8B-B14F-4D97-AF65-F5344CB8AC3E}">
        <p14:creationId xmlns:p14="http://schemas.microsoft.com/office/powerpoint/2010/main" val="24864826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033A55B-57D6-4931-A946-F135FAD11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8CF007C-98CB-4E05-AC18-63F892797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B511D96-DD1E-478F-8987-103D29A43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F269-9F72-403E-9D6F-AEC2C215EE9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8ECCE80-9A17-4A9B-92D9-6E680322B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03CAA6-913C-4EB7-A4FA-9063485F9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77B83-61C4-4131-A262-B48BD48B03F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78292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3D3776-DEEE-4E32-AC63-9070D2670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163FA4A-0C0E-43FA-9C36-6F07970AE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DBB8A09-F8FF-4B63-B5BA-9E86F1CC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F269-9F72-403E-9D6F-AEC2C215EE9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EF2608-4DA9-4398-ADD4-025B440C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66F52B5-892F-47F6-A782-A76AEB631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77B83-61C4-4131-A262-B48BD48B03F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535656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72F7C0-89C5-4BBF-A174-661A5742E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6958C5D-75E2-472C-A2B8-2B233D187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E7429B-3879-401E-9106-2CCD9A44E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F269-9F72-403E-9D6F-AEC2C215EE9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976BD8B-E66A-4EC9-A6D1-851B7652E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A7A7A69-8690-41F7-BA69-D395FC886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77B83-61C4-4131-A262-B48BD48B03F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94523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5F0E27-177F-4923-9DE1-9F1CE7D62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E73F771-7CC1-4903-B67C-BF3CA9F7F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B6ABEF1-D52D-4270-8D88-2123262CF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4E16C1B-74A4-457D-9363-266AB123D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F269-9F72-403E-9D6F-AEC2C215EE9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B73196C-35C7-4955-A80F-7292B7B70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B3326E4-F724-4745-96BC-4E2702AC8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77B83-61C4-4131-A262-B48BD48B03F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254770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3C3CC6-E8A2-4B7A-BFD0-547A5FB14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E460F8A-757A-4238-89C2-3B0F2F310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ED688D8-FA1B-4A1B-BD47-6A0872205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D2E25DD-F77E-4683-AA0E-1225077A2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C91996A-99FD-419F-B55C-27ECFC9C1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C6DAFAA-7C86-44F4-82E3-3FF7F60F6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F269-9F72-403E-9D6F-AEC2C215EE9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2132D44C-DA4E-418E-B10F-2F95B61E7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5DE6E03F-228E-4DC8-9BA3-720B5CAC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77B83-61C4-4131-A262-B48BD48B03F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2178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34BD2E-CA47-2B1E-2B1F-8FE7B16C6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F0AEF88-A150-82D3-640B-F1D21A016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705E06-B07D-FDD3-FC89-0D86AC28B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C2CE-97E0-6546-8CD0-46318C202DE1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BA98904-68AD-7CB1-B67E-C8760576D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23EFB8D-860D-CAEA-0F02-09A54C3C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980-AC0C-4E43-B188-41F284AEBD7F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31373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6AD2E78-2E07-4359-96CA-3D342337F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59BD60C-0F3C-4C9D-9E1F-8A69901A7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F269-9F72-403E-9D6F-AEC2C215EE9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F9E9C15-F058-40FC-A6DB-6B71DAA3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8C5BF654-C31B-4314-B4B2-11F60848F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77B83-61C4-4131-A262-B48BD48B03F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597830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B601204-5466-4C7A-9E1E-DE0D38961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F269-9F72-403E-9D6F-AEC2C215EE9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AAB2665-711E-4273-9488-105023834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3BD8CEE-1C6A-4372-B3B2-F0DF5B9DB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77B83-61C4-4131-A262-B48BD48B03F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27617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60FF2D-A943-4735-84FC-4E119015B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7974DC9-8831-4930-94E6-BA035BCB5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A924E64-33F2-441E-AE03-CAD2B8036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253ADA7-B87A-4D4C-8608-B695CA55A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F269-9F72-403E-9D6F-AEC2C215EE9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44F5A58-9DD8-46BC-AF23-A5B5911FC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7D83F36-6DFA-42F1-9A4C-F03ED8EC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77B83-61C4-4131-A262-B48BD48B03F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57717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EEE8FD-1FA3-4085-A05A-E9E77380B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7103F50-9B08-439A-A944-EB4365FF4C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/>
              <a:t>Klikk på ikonet for å legge til et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2CA5E06-20AF-450C-BA20-E8161CB8D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2B780B1-5CB1-442E-9287-97FD96385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F269-9F72-403E-9D6F-AEC2C215EE9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0404A50-D893-4918-9B01-565E931B1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9AC110D-0CC5-4F84-8F20-05016870C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77B83-61C4-4131-A262-B48BD48B03F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07878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8ACAC3-CBD0-4B77-8306-2C3A403B2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242691D-921B-4E93-91B1-C172587EC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D71A260-E3BA-4C4C-9FC3-34FC14126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F269-9F72-403E-9D6F-AEC2C215EE9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1BE338B-5402-4EC5-BDB7-8381C8006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49750BC-DFED-4CCF-B23D-DEAEB5970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77B83-61C4-4131-A262-B48BD48B03F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833642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34BA56E-56B7-4CB3-9A3A-741991A10B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1864F29-1109-4FD1-AF3B-41D9FC9CE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E00C97D-4C28-4364-AD7D-F5520B497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9F269-9F72-403E-9D6F-AEC2C215EE9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181AA78-FAFF-4042-BE69-B49D83DC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C7DAEDB-FDF3-4768-9546-5C640D51D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77B83-61C4-4131-A262-B48BD48B03F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033430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21B4931-ECF7-B905-AAEC-731A79B8E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8AF3C96-B3BC-2484-E911-737024FD9E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33FC9F6-2FBC-E7F3-410F-A1B478950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95C7E44-F345-C141-D449-78C3C598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C2CE-97E0-6546-8CD0-46318C202DE1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9349D6D-9F87-86DD-740E-E2E3B5596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34F408E-304B-6611-AAF9-5BAE230D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980-AC0C-4E43-B188-41F284AEBD7F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673062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33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0DD045-70F2-6B55-71D3-D31FBB4A5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6F77136-5DA6-A297-CA54-34ECB63F9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B1BCF77-4DAF-7BE9-4A7E-B649A9974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BBF65A9-390F-0E3E-99AB-BB4EED7233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48C62349-72E0-30F2-EB04-4E93FF9CA6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D13717F-3A6A-BDA2-0D92-7312E6D8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C2CE-97E0-6546-8CD0-46318C202DE1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1257841-597A-DAE6-72FA-2DDEE3078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53DD6215-314C-FB2B-AECC-6F4867D7B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980-AC0C-4E43-B188-41F284AEBD7F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0622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D0BFA3-8EB0-D1C1-E4E1-E4D414698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5293CD5-0873-BCC6-C5BB-EF97F5A95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C2CE-97E0-6546-8CD0-46318C202DE1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B269471-A7C5-D284-3957-2929B594F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A9DE9E7-E597-9E3D-E116-86A2BD747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980-AC0C-4E43-B188-41F284AEBD7F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2150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CE68430-A6B3-24A6-0D69-91150AD6A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C2CE-97E0-6546-8CD0-46318C202DE1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19F7691-8D73-F52F-322D-EC7D8457E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7F7044B-B6C1-0254-AC68-48F7466E3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980-AC0C-4E43-B188-41F284AEBD7F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218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1EFC13-A6D4-8CCC-EC07-7E34A239C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C26A77B-59E1-1040-B83A-C96ECC8A4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091C86-F206-2F30-C90C-CB6E25996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761A579-DC2A-7367-3202-FB5ADDBBC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C2CE-97E0-6546-8CD0-46318C202DE1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4AE5D4D-15BC-DADC-28DE-45A395A43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9C5A972-21DD-7102-40F8-42539C136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980-AC0C-4E43-B188-41F284AEBD7F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57051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1D1DFF-5B23-2642-C078-1A1CFDBD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5679767-21F5-B800-C676-7949299F61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C7B9072-14D7-ECBF-1422-A252C47AF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C9FBC6C-87AE-E757-7338-12CB04179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C2CE-97E0-6546-8CD0-46318C202DE1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D3F56F4-B9B4-C7C4-A590-BD93361D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B297394-888E-2589-40A3-A5F41748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2980-AC0C-4E43-B188-41F284AEBD7F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1320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07920E8-7A94-F6FE-E96D-E669BE0BF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C710AAF-2B31-89CA-7A84-E55DF0603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4D0CED7-25D1-70D4-EBD7-17CAE5D4B6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AC2CE-97E0-6546-8CD0-46318C202DE1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F0E52F5-30AD-2DE8-AC3C-9EB6D9664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C3AC239-4820-9A7E-6360-0D53035EB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42980-AC0C-4E43-B188-41F284AEBD7F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756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897F139-9FEB-9532-1ABC-F0CECCE1B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53AC002-BC18-5D6D-13B5-B4D95224D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C8A83DA-6869-0708-053C-BC23B7F339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FC4C-A786-4E45-9629-AA608B2455F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14062DE-6C3D-0324-82F0-98B4A941A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6301A1F-C154-8FE6-6455-81FF431D1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CEA0E-434C-904B-9493-D89C94763AB2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6484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95B5AC7-0794-4CB4-8404-56C4E1E3A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46AD6AC-CA55-496C-B715-5257B0175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0C3323B-09F1-4F9E-BBF7-96EDC5B72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9F269-9F72-403E-9D6F-AEC2C215EE95}" type="datetimeFigureOut">
              <a:rPr lang="nb-NO" smtClean="0"/>
              <a:t>17.08.2022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763244E-0E5D-4034-9C99-36CC7BB5A3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53F45A3-6487-4AB6-9971-D932B6C90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77B83-61C4-4131-A262-B48BD48B03FE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1316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no" smtClean="0"/>
              <a:pPr/>
              <a:t>‹#›</a:t>
            </a:fld>
            <a:endParaRPr lang="no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A45C9B-49CE-7371-9767-A80EE90F29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Tema 8: språk, kultur og identitet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BB2882E-899E-3C5F-F498-B8DD10444A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ea typeface="Calibri"/>
                <a:cs typeface="Calibri"/>
              </a:rPr>
              <a:t>Uke 3</a:t>
            </a:r>
            <a:endParaRPr lang="nb-NO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E379F9-804C-94CC-DA78-353ECDFC7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383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5E4337-C499-4603-9A53-956635426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Historisk bakgrunn – store linjer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1CC4BDB-C0EE-4901-B96B-A7BBF86BE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8712" y="1476759"/>
            <a:ext cx="8634100" cy="491356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nb-NO" b="1" dirty="0">
                <a:cs typeface="Calibri"/>
              </a:rPr>
              <a:t>Felles: </a:t>
            </a:r>
            <a:endParaRPr lang="nb-NO" b="1" dirty="0"/>
          </a:p>
          <a:p>
            <a:r>
              <a:rPr lang="nb-NO" dirty="0"/>
              <a:t>fra urgermansk til norrønt på 200 år – språket var ugjenkjennelig (år 500–700)</a:t>
            </a:r>
          </a:p>
          <a:p>
            <a:pPr lvl="1"/>
            <a:endParaRPr lang="nb-NO" dirty="0">
              <a:cs typeface="Calibri"/>
            </a:endParaRPr>
          </a:p>
          <a:p>
            <a:r>
              <a:rPr lang="nb-NO" dirty="0"/>
              <a:t>fra norrønt til mellomnorsk på 670 år (år 700–1370)</a:t>
            </a:r>
            <a:endParaRPr lang="nb-NO" dirty="0">
              <a:cs typeface="Calibri"/>
            </a:endParaRPr>
          </a:p>
          <a:p>
            <a:pPr lvl="1"/>
            <a:r>
              <a:rPr lang="nb-NO" dirty="0"/>
              <a:t>språklig fellesskap i Skandinavia</a:t>
            </a:r>
            <a:endParaRPr lang="nb-NO" dirty="0">
              <a:cs typeface="Calibri"/>
            </a:endParaRP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  <a:p>
            <a:r>
              <a:rPr lang="nb-NO" dirty="0"/>
              <a:t>fra mellomnorsk til dialekter og dansk på 150 år (1370–1525)</a:t>
            </a:r>
            <a:endParaRPr lang="nb-NO" dirty="0">
              <a:cs typeface="Calibri"/>
            </a:endParaRPr>
          </a:p>
          <a:p>
            <a:pPr lvl="1"/>
            <a:r>
              <a:rPr lang="nb-NO" dirty="0">
                <a:cs typeface="Calibri"/>
              </a:rPr>
              <a:t>Mellomnorsk dør ut med Svartedauden.</a:t>
            </a:r>
          </a:p>
          <a:p>
            <a:pPr marL="457200" lvl="1" indent="0">
              <a:buNone/>
            </a:pPr>
            <a:endParaRPr lang="nb-NO" dirty="0">
              <a:cs typeface="Calibri"/>
            </a:endParaRPr>
          </a:p>
          <a:p>
            <a:r>
              <a:rPr lang="nb-NO" dirty="0">
                <a:cs typeface="Calibri"/>
              </a:rPr>
              <a:t>unionstid og dansk dominans i 300 år</a:t>
            </a:r>
          </a:p>
          <a:p>
            <a:pPr lvl="1"/>
            <a:r>
              <a:rPr lang="nb-NO" dirty="0">
                <a:cs typeface="Calibri"/>
              </a:rPr>
              <a:t>tidlig på 1800-tallet: nasjonsbygging og unionsoppløsning </a:t>
            </a:r>
            <a:r>
              <a:rPr lang="nb-NO" dirty="0">
                <a:cs typeface="Calibri"/>
                <a:sym typeface="Wingdings" pitchFamily="2" charset="2"/>
              </a:rPr>
              <a:t></a:t>
            </a:r>
            <a:r>
              <a:rPr lang="nb-NO" dirty="0">
                <a:cs typeface="Calibri"/>
              </a:rPr>
              <a:t> behov for eget skriftspråk.</a:t>
            </a:r>
          </a:p>
          <a:p>
            <a:pPr lvl="1"/>
            <a:r>
              <a:rPr lang="nb-NO" dirty="0">
                <a:cs typeface="Calibri"/>
              </a:rPr>
              <a:t>midt på 1800-tallet: landsmål </a:t>
            </a:r>
            <a:r>
              <a:rPr lang="nb-NO" dirty="0">
                <a:cs typeface="Calibri"/>
                <a:sym typeface="Wingdings" pitchFamily="2" charset="2"/>
              </a:rPr>
              <a:t> hevet status for </a:t>
            </a:r>
            <a:r>
              <a:rPr lang="nb-NO" dirty="0">
                <a:cs typeface="Calibri"/>
              </a:rPr>
              <a:t>dialekt </a:t>
            </a:r>
          </a:p>
          <a:p>
            <a:pPr lvl="1"/>
            <a:endParaRPr lang="nb-NO" dirty="0">
              <a:cs typeface="Calibri"/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AFCDCDA-AC92-474A-9CFC-4973E42E4B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3349" y="441762"/>
            <a:ext cx="2836717" cy="19902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BBDB1E-3AF7-F261-6C07-FBDAC4F954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24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F3EA5DA7-107A-85D8-3143-39A20F0A2721}"/>
              </a:ext>
            </a:extLst>
          </p:cNvPr>
          <p:cNvSpPr txBox="1"/>
          <p:nvPr/>
        </p:nvSpPr>
        <p:spPr>
          <a:xfrm>
            <a:off x="53010" y="53008"/>
            <a:ext cx="6851372" cy="68018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sz="2400" b="1" dirty="0">
                <a:latin typeface="Calibri"/>
                <a:cs typeface="Arial"/>
              </a:rPr>
              <a:t>Språklig fellesskap </a:t>
            </a:r>
            <a:endParaRPr lang="nb-NO" sz="2400" b="1" dirty="0">
              <a:latin typeface="Calibri"/>
              <a:cs typeface="Calibri"/>
            </a:endParaRPr>
          </a:p>
          <a:p>
            <a:endParaRPr lang="nb-NO" sz="2000" dirty="0">
              <a:latin typeface="Calibri"/>
              <a:cs typeface="Arial"/>
            </a:endParaRPr>
          </a:p>
          <a:p>
            <a:r>
              <a:rPr lang="nb-NO" sz="2000" b="1" dirty="0">
                <a:latin typeface="Calibri"/>
                <a:cs typeface="Arial"/>
              </a:rPr>
              <a:t>Felles: </a:t>
            </a:r>
          </a:p>
          <a:p>
            <a:pPr marL="285750" indent="-285750">
              <a:buFont typeface="Arial"/>
              <a:buChar char="•"/>
            </a:pPr>
            <a:r>
              <a:rPr lang="nb-NO" sz="2000" dirty="0">
                <a:latin typeface="Calibri"/>
                <a:cs typeface="Arial"/>
              </a:rPr>
              <a:t>De skandinaviske språkene har vært svært like mellom 750-1350.  </a:t>
            </a:r>
          </a:p>
          <a:p>
            <a:pPr marL="285750" indent="-285750">
              <a:buFont typeface="Arial"/>
              <a:buChar char="•"/>
            </a:pPr>
            <a:r>
              <a:rPr lang="nb-NO" sz="2000" dirty="0">
                <a:latin typeface="Calibri"/>
                <a:cs typeface="Arial"/>
              </a:rPr>
              <a:t>Stikkord: dialektkontinuum</a:t>
            </a:r>
          </a:p>
          <a:p>
            <a:pPr marL="285750" indent="-285750">
              <a:buFont typeface="Arial"/>
              <a:buChar char="•"/>
            </a:pPr>
            <a:r>
              <a:rPr lang="nb-NO" sz="2000" dirty="0">
                <a:latin typeface="Calibri"/>
                <a:cs typeface="Arial"/>
              </a:rPr>
              <a:t>Unioner og samarbeid mellom Sverige, Danmark og Norge har gjort at vi fortsatt har et slags språklig fellesskap.</a:t>
            </a:r>
          </a:p>
          <a:p>
            <a:endParaRPr lang="nb-NO" sz="2000" dirty="0">
              <a:latin typeface="Calibri"/>
              <a:cs typeface="Arial"/>
            </a:endParaRPr>
          </a:p>
          <a:p>
            <a:r>
              <a:rPr lang="nb-NO" sz="2000" b="1" dirty="0">
                <a:solidFill>
                  <a:srgbClr val="FF0000"/>
                </a:solidFill>
                <a:latin typeface="Calibri"/>
                <a:cs typeface="Arial"/>
              </a:rPr>
              <a:t>I par: </a:t>
            </a:r>
          </a:p>
          <a:p>
            <a:pPr marL="285750" indent="-285750">
              <a:buFont typeface="Arial"/>
              <a:buChar char="•"/>
            </a:pPr>
            <a:r>
              <a:rPr lang="nb-NO" sz="2000" dirty="0">
                <a:solidFill>
                  <a:srgbClr val="FF0000"/>
                </a:solidFill>
                <a:latin typeface="Calibri"/>
                <a:cs typeface="Arial"/>
              </a:rPr>
              <a:t>Bruk kapittel 24 til å jobbe med spørsmål 1–4 s. 349. </a:t>
            </a:r>
          </a:p>
          <a:p>
            <a:pPr marL="285750" indent="-285750">
              <a:buFont typeface="Arial"/>
              <a:buChar char="•"/>
            </a:pPr>
            <a:r>
              <a:rPr lang="nb-NO" sz="2000" dirty="0">
                <a:solidFill>
                  <a:srgbClr val="FF0000"/>
                </a:solidFill>
                <a:latin typeface="Calibri"/>
                <a:cs typeface="Arial"/>
              </a:rPr>
              <a:t>Husk å bruke de begrepene som står i oppgavene, når du forklarer. </a:t>
            </a:r>
          </a:p>
          <a:p>
            <a:endParaRPr lang="nb-NO" sz="2000" b="1" dirty="0">
              <a:latin typeface="Calibri"/>
              <a:cs typeface="Arial"/>
            </a:endParaRPr>
          </a:p>
          <a:p>
            <a:pPr>
              <a:buFont typeface="Arial"/>
            </a:pPr>
            <a:r>
              <a:rPr lang="nb-NO" sz="2000" b="1" dirty="0">
                <a:latin typeface="Calibri"/>
                <a:cs typeface="Arial"/>
              </a:rPr>
              <a:t>Felles: </a:t>
            </a:r>
            <a:endParaRPr lang="nb-NO" sz="2000" dirty="0">
              <a:latin typeface="Calibri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nb-NO" sz="2000" dirty="0">
                <a:latin typeface="Calibri"/>
                <a:cs typeface="Arial"/>
              </a:rPr>
              <a:t>Oppsummering – hva fant vi ut? </a:t>
            </a:r>
          </a:p>
          <a:p>
            <a:pPr marL="285750" indent="-285750">
              <a:buFont typeface="Arial"/>
              <a:buChar char="•"/>
            </a:pPr>
            <a:r>
              <a:rPr lang="nb-NO" sz="2000" dirty="0">
                <a:latin typeface="Calibri"/>
                <a:cs typeface="Arial"/>
              </a:rPr>
              <a:t>Er det noen likheter igjen mellom språkene, eller er vi helt ulike? </a:t>
            </a:r>
          </a:p>
          <a:p>
            <a:pPr marL="285750" indent="-285750">
              <a:buFont typeface="Arial"/>
              <a:buChar char="•"/>
            </a:pPr>
            <a:r>
              <a:rPr lang="nb-NO" sz="2000" dirty="0">
                <a:latin typeface="Calibri"/>
                <a:cs typeface="Arial"/>
              </a:rPr>
              <a:t>På hvilken måte kan vi snakke om felles språklig identitet og kulturelt fellesskap mellom de nordiske landene? </a:t>
            </a:r>
          </a:p>
          <a:p>
            <a:pPr marL="285750" indent="-285750">
              <a:buFont typeface="Arial"/>
              <a:buChar char="•"/>
            </a:pPr>
            <a:endParaRPr lang="nb-NO" dirty="0"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nb-NO" dirty="0">
              <a:cs typeface="Arial"/>
            </a:endParaRPr>
          </a:p>
        </p:txBody>
      </p:sp>
      <p:pic>
        <p:nvPicPr>
          <p:cNvPr id="4" name="Bilde 4" descr="Et bilde som inneholder kart&#10;&#10;Automatisk generert beskrivelse">
            <a:extLst>
              <a:ext uri="{FF2B5EF4-FFF2-40B4-BE49-F238E27FC236}">
                <a16:creationId xmlns:a16="http://schemas.microsoft.com/office/drawing/2014/main" id="{2EBE6FF5-7AED-02C6-5746-A44877C3A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9966" y="5073"/>
            <a:ext cx="5294242" cy="4948376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10E8E857-561A-E367-39B0-6F3FE473B73E}"/>
              </a:ext>
            </a:extLst>
          </p:cNvPr>
          <p:cNvSpPr txBox="1"/>
          <p:nvPr/>
        </p:nvSpPr>
        <p:spPr>
          <a:xfrm>
            <a:off x="10213009" y="506674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b-NO" dirty="0"/>
              <a:t>Se kartet s. 340.</a:t>
            </a:r>
            <a:endParaRPr lang="nb-NO" dirty="0">
              <a:cs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81F045-B857-5C30-1550-C3926D1A18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512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1031F9C-106F-9C7B-7F2D-2A5D520E8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95194"/>
            <a:ext cx="11360800" cy="708382"/>
          </a:xfrm>
        </p:spPr>
        <p:txBody>
          <a:bodyPr/>
          <a:lstStyle/>
          <a:p>
            <a:r>
              <a:rPr lang="nb-NO" dirty="0">
                <a:latin typeface="Calibri"/>
                <a:cs typeface="Calibri"/>
              </a:rPr>
              <a:t>Fra språklig fellesskap i Skandinavia til talespråk i Norge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D4BDBF9-2576-2628-5D62-42CB0C32A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383" y="1039677"/>
            <a:ext cx="11416017" cy="5261982"/>
          </a:xfrm>
        </p:spPr>
        <p:txBody>
          <a:bodyPr>
            <a:normAutofit/>
          </a:bodyPr>
          <a:lstStyle/>
          <a:p>
            <a:pPr marL="15240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nb-NO" sz="2200" b="1" dirty="0">
                <a:solidFill>
                  <a:schemeClr val="tx1"/>
                </a:solidFill>
                <a:latin typeface="Calibri"/>
                <a:cs typeface="Calibri"/>
              </a:rPr>
              <a:t>Felles: </a:t>
            </a:r>
            <a:endParaRPr lang="nb-NO" dirty="0"/>
          </a:p>
          <a:p>
            <a:pPr marL="608965" indent="-456565">
              <a:lnSpc>
                <a:spcPct val="90000"/>
              </a:lnSpc>
              <a:spcBef>
                <a:spcPts val="1000"/>
              </a:spcBef>
            </a:pPr>
            <a:r>
              <a:rPr lang="nb-NO" sz="2200" dirty="0">
                <a:solidFill>
                  <a:schemeClr val="tx1"/>
                </a:solidFill>
                <a:latin typeface="Calibri"/>
                <a:cs typeface="Calibri"/>
              </a:rPr>
              <a:t>Det språklige fellesskapet i Skandinavia har vært med på å påvirke og forme språket og kulturen i Norge. </a:t>
            </a:r>
          </a:p>
          <a:p>
            <a:pPr marL="608965" indent="-456565">
              <a:lnSpc>
                <a:spcPct val="90000"/>
              </a:lnSpc>
              <a:spcBef>
                <a:spcPts val="1000"/>
              </a:spcBef>
            </a:pPr>
            <a:r>
              <a:rPr lang="nb-NO" sz="2200" dirty="0">
                <a:solidFill>
                  <a:schemeClr val="tx1"/>
                </a:solidFill>
                <a:latin typeface="Calibri"/>
                <a:cs typeface="Calibri"/>
              </a:rPr>
              <a:t>Noe annet som også er viktig for vår felles nasjonale identitet, er dialektene. Statusen til dialektene ble hevet på 1800-tallet, nettopp som en reaksjon på at vi hadde vært underlagt Danmark lenge, og dermed også brukte det danske skriftspråket. </a:t>
            </a:r>
          </a:p>
          <a:p>
            <a:pPr marL="608965" indent="-456565">
              <a:lnSpc>
                <a:spcPct val="90000"/>
              </a:lnSpc>
              <a:spcBef>
                <a:spcPts val="1000"/>
              </a:spcBef>
            </a:pPr>
            <a:r>
              <a:rPr lang="nb-NO" sz="2200" dirty="0">
                <a:solidFill>
                  <a:schemeClr val="tx1"/>
                </a:solidFill>
                <a:latin typeface="Calibri"/>
                <a:cs typeface="Calibri"/>
              </a:rPr>
              <a:t>Målet på 1800-tallet var å finne en felles nasjonal identitet, noe Ivar Aasen fant da han brukte dialektene som utgangspunkt for å skape det nye norske skriftspråket landsmål. </a:t>
            </a:r>
          </a:p>
          <a:p>
            <a:pPr marL="608965" indent="-456565">
              <a:lnSpc>
                <a:spcPct val="90000"/>
              </a:lnSpc>
              <a:spcBef>
                <a:spcPts val="1000"/>
              </a:spcBef>
            </a:pPr>
            <a:r>
              <a:rPr lang="nb-NO" sz="2200" dirty="0">
                <a:solidFill>
                  <a:schemeClr val="tx1"/>
                </a:solidFill>
                <a:latin typeface="Calibri"/>
                <a:cs typeface="Calibri"/>
              </a:rPr>
              <a:t>Dialektene er fortsatt viktige for oss. Samtidig har vi også fått mye påvirkning fra andre språk og kulturer, som gjør at talespråket endrer seg. </a:t>
            </a:r>
          </a:p>
          <a:p>
            <a:pPr marL="15240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nb-NO" sz="2200" b="1" dirty="0">
                <a:solidFill>
                  <a:srgbClr val="FF0000"/>
                </a:solidFill>
                <a:latin typeface="Calibri"/>
                <a:cs typeface="Calibri"/>
              </a:rPr>
              <a:t>I par: </a:t>
            </a:r>
            <a:endParaRPr lang="nb-NO" sz="2200" b="1" dirty="0">
              <a:solidFill>
                <a:srgbClr val="FF0000"/>
              </a:solidFill>
              <a:cs typeface="Calibri"/>
            </a:endParaRPr>
          </a:p>
          <a:p>
            <a:pPr marL="608965" indent="-456565">
              <a:lnSpc>
                <a:spcPct val="90000"/>
              </a:lnSpc>
              <a:spcBef>
                <a:spcPts val="1000"/>
              </a:spcBef>
            </a:pPr>
            <a:r>
              <a:rPr lang="nb-NO" sz="2200" dirty="0">
                <a:solidFill>
                  <a:srgbClr val="FF0000"/>
                </a:solidFill>
                <a:latin typeface="Calibri"/>
                <a:cs typeface="Calibri"/>
              </a:rPr>
              <a:t>Hvor viktig er måten du snakker på, for deg?</a:t>
            </a:r>
          </a:p>
          <a:p>
            <a:pPr marL="608965" indent="-456565">
              <a:lnSpc>
                <a:spcPct val="90000"/>
              </a:lnSpc>
              <a:spcBef>
                <a:spcPts val="1000"/>
              </a:spcBef>
            </a:pPr>
            <a:r>
              <a:rPr lang="nb-NO" sz="2200" dirty="0">
                <a:solidFill>
                  <a:srgbClr val="FF0000"/>
                </a:solidFill>
                <a:latin typeface="Calibri"/>
                <a:cs typeface="Calibri"/>
              </a:rPr>
              <a:t>Hva eller hvem har påvirket måten du snakker på?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139949-4958-8D3F-01DC-2D9265F91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331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CB0BF5-0CEF-30EB-9BBF-DC5CD2BE0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Calibri Light"/>
              </a:rPr>
              <a:t>Noen viktige begreper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A9EB069-C6D4-5806-6907-DE9B843F2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080" y="1419225"/>
            <a:ext cx="10850880" cy="47577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b-NO" b="1" dirty="0">
                <a:solidFill>
                  <a:srgbClr val="FF0000"/>
                </a:solidFill>
                <a:cs typeface="Calibri"/>
              </a:rPr>
              <a:t>Individuelt eller i par: </a:t>
            </a:r>
          </a:p>
          <a:p>
            <a:r>
              <a:rPr lang="nb-NO" dirty="0">
                <a:cs typeface="Calibri"/>
              </a:rPr>
              <a:t>Les s. 328–330. </a:t>
            </a:r>
          </a:p>
          <a:p>
            <a:r>
              <a:rPr lang="nb-NO" dirty="0">
                <a:cs typeface="Calibri"/>
              </a:rPr>
              <a:t>Lag en tabell der du forklarer følgende begreper: </a:t>
            </a:r>
          </a:p>
          <a:p>
            <a:pPr lvl="1"/>
            <a:r>
              <a:rPr lang="nb-NO" dirty="0">
                <a:cs typeface="Calibri"/>
              </a:rPr>
              <a:t>talespråk</a:t>
            </a:r>
          </a:p>
          <a:p>
            <a:pPr lvl="1"/>
            <a:r>
              <a:rPr lang="nb-NO" dirty="0">
                <a:cs typeface="Calibri"/>
              </a:rPr>
              <a:t>sosiolekt</a:t>
            </a:r>
          </a:p>
          <a:p>
            <a:pPr lvl="1"/>
            <a:r>
              <a:rPr lang="nb-NO" dirty="0">
                <a:cs typeface="Calibri"/>
              </a:rPr>
              <a:t>multietnolekt</a:t>
            </a:r>
          </a:p>
          <a:p>
            <a:pPr lvl="1"/>
            <a:r>
              <a:rPr lang="nb-NO" dirty="0">
                <a:cs typeface="Calibri"/>
              </a:rPr>
              <a:t>dialekt</a:t>
            </a:r>
          </a:p>
          <a:p>
            <a:endParaRPr lang="nb-NO" dirty="0">
              <a:cs typeface="Calibri"/>
            </a:endParaRPr>
          </a:p>
          <a:p>
            <a:pPr marL="0" indent="0">
              <a:buNone/>
            </a:pPr>
            <a:r>
              <a:rPr lang="nb-NO" b="1" dirty="0">
                <a:cs typeface="Calibri"/>
              </a:rPr>
              <a:t>Felles: </a:t>
            </a:r>
          </a:p>
          <a:p>
            <a:r>
              <a:rPr lang="nb-NO" dirty="0">
                <a:cs typeface="Calibri"/>
              </a:rPr>
              <a:t>For å forstå hvorfor vi snakker om disse begrepene i dag, må vi tilbake i tid. </a:t>
            </a: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3C7416-183C-E886-6419-E0FF59FBAB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349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3E8F73-45E7-41F6-B9DD-54CD1BF06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nb-NO" dirty="0"/>
              <a:t>Bakgrunnen for dialektmangfoldet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708E24-40B7-46D9-B060-C9C6DFCC3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9160" y="1825625"/>
            <a:ext cx="104648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dirty="0">
                <a:solidFill>
                  <a:srgbClr val="FF0000"/>
                </a:solidFill>
                <a:cs typeface="Calibri"/>
              </a:rPr>
              <a:t>I par eller individuelt: </a:t>
            </a:r>
          </a:p>
          <a:p>
            <a:r>
              <a:rPr lang="nb-NO" dirty="0">
                <a:cs typeface="Calibri"/>
              </a:rPr>
              <a:t>Forklar med egne ord årsakene til at vi har et dialektmangfold i Norge i dag. </a:t>
            </a:r>
          </a:p>
          <a:p>
            <a:r>
              <a:rPr lang="nb-NO" dirty="0">
                <a:cs typeface="Calibri"/>
              </a:rPr>
              <a:t>Stikkord: </a:t>
            </a:r>
          </a:p>
          <a:p>
            <a:pPr lvl="1"/>
            <a:r>
              <a:rPr lang="nb-NO" dirty="0">
                <a:cs typeface="Calibri"/>
              </a:rPr>
              <a:t>skriftspråk skapt av dialekter</a:t>
            </a:r>
          </a:p>
          <a:p>
            <a:pPr lvl="1"/>
            <a:r>
              <a:rPr lang="nb-NO" dirty="0">
                <a:cs typeface="Calibri"/>
              </a:rPr>
              <a:t>språklig frigjøring og populærkultur</a:t>
            </a:r>
          </a:p>
          <a:p>
            <a:pPr lvl="1"/>
            <a:r>
              <a:rPr lang="nb-NO" dirty="0">
                <a:cs typeface="Calibri"/>
              </a:rPr>
              <a:t>en sterk distriktspolitikk</a:t>
            </a:r>
          </a:p>
          <a:p>
            <a:pPr lvl="1"/>
            <a:r>
              <a:rPr lang="nb-NO" dirty="0">
                <a:cs typeface="Calibri"/>
              </a:rPr>
              <a:t>små forskjeller mellom folk</a:t>
            </a:r>
          </a:p>
          <a:p>
            <a:r>
              <a:rPr lang="nb-NO" dirty="0">
                <a:cs typeface="Calibri"/>
              </a:rPr>
              <a:t>Bruk s. 331 som hjelp.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B5439E-36A0-8734-C33B-1E87B96EB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0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E7A3267B-17F6-411F-8E3C-DD4FB773D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Plassering av dialekter</a:t>
            </a:r>
            <a:endParaRPr lang="nb-NO" dirty="0">
              <a:cs typeface="Calibri Light"/>
            </a:endParaRPr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4E590478-1EE5-41F8-8DD2-4B485EED39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557" y="1377260"/>
            <a:ext cx="5548243" cy="481074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cs typeface="Calibri" panose="020F0502020204030204"/>
              </a:rPr>
              <a:t>For å forklare hvor en dialekt hører hjemme geografisk, bruker vi målmerker. </a:t>
            </a:r>
          </a:p>
          <a:p>
            <a:r>
              <a:rPr lang="nb-NO" dirty="0">
                <a:cs typeface="Calibri" panose="020F0502020204030204"/>
              </a:rPr>
              <a:t>Se tabell s. 332–333. </a:t>
            </a:r>
          </a:p>
          <a:p>
            <a:pPr marL="0" indent="0">
              <a:buNone/>
            </a:pPr>
            <a:endParaRPr lang="nb-NO" dirty="0">
              <a:cs typeface="Calibri" panose="020F0502020204030204"/>
            </a:endParaRPr>
          </a:p>
          <a:p>
            <a:pPr marL="0" indent="0">
              <a:buNone/>
            </a:pPr>
            <a:r>
              <a:rPr lang="nb-NO" dirty="0">
                <a:cs typeface="Calibri" panose="020F0502020204030204"/>
              </a:rPr>
              <a:t>Felles: </a:t>
            </a:r>
          </a:p>
          <a:p>
            <a:r>
              <a:rPr lang="nb-NO" dirty="0">
                <a:cs typeface="Calibri" panose="020F0502020204030204"/>
              </a:rPr>
              <a:t>Vi lytter til noen låter av norske artister som synger på dialekt. </a:t>
            </a:r>
          </a:p>
          <a:p>
            <a:r>
              <a:rPr lang="nb-NO" dirty="0">
                <a:cs typeface="Calibri" panose="020F0502020204030204"/>
              </a:rPr>
              <a:t>Forsøk å plassere disse ved hjelp av kart (s. 334) og tabell. </a:t>
            </a:r>
          </a:p>
          <a:p>
            <a:endParaRPr lang="nb-NO" dirty="0">
              <a:cs typeface="Calibri" panose="020F0502020204030204"/>
            </a:endParaRPr>
          </a:p>
        </p:txBody>
      </p:sp>
      <p:sp>
        <p:nvSpPr>
          <p:cNvPr id="8" name="Plassholder for innhold 7">
            <a:extLst>
              <a:ext uri="{FF2B5EF4-FFF2-40B4-BE49-F238E27FC236}">
                <a16:creationId xmlns:a16="http://schemas.microsoft.com/office/drawing/2014/main" id="{960A246D-4506-4501-84C2-D2ACF484FA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73109D7F-6862-46AE-A72D-F3AB3C3715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5633" y="1331246"/>
            <a:ext cx="4618033" cy="46485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53A6DFF-EC1A-5980-9FA3-C2B0CAC7D0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389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3E8F73-45E7-41F6-B9DD-54CD1BF06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nb-NO" dirty="0"/>
              <a:t>Endringer i talespråket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708E24-40B7-46D9-B060-C9C6DFCC3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7080" y="1490345"/>
            <a:ext cx="10586720" cy="468661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nb-NO" b="1" dirty="0">
                <a:solidFill>
                  <a:srgbClr val="FF0000"/>
                </a:solidFill>
                <a:cs typeface="Calibri"/>
              </a:rPr>
              <a:t>Individuelt eller i par: </a:t>
            </a:r>
          </a:p>
          <a:p>
            <a:r>
              <a:rPr lang="nb-NO" dirty="0">
                <a:ea typeface="+mn-lt"/>
                <a:cs typeface="+mn-lt"/>
              </a:rPr>
              <a:t>Forklar med egne ord årsakene til endringer i talespråket i dag.</a:t>
            </a:r>
          </a:p>
          <a:p>
            <a:r>
              <a:rPr lang="nb-NO" dirty="0">
                <a:ea typeface="+mn-lt"/>
                <a:cs typeface="+mn-lt"/>
              </a:rPr>
              <a:t>Stikkord: 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nb-NO" dirty="0">
                <a:ea typeface="+mn-lt"/>
                <a:cs typeface="+mn-lt"/>
              </a:rPr>
              <a:t>standardisering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nb-NO" dirty="0">
                <a:ea typeface="+mn-lt"/>
                <a:cs typeface="+mn-lt"/>
              </a:rPr>
              <a:t>regionalisering</a:t>
            </a:r>
          </a:p>
          <a:p>
            <a:pPr lvl="1"/>
            <a:r>
              <a:rPr lang="nb-NO" dirty="0">
                <a:ea typeface="+mn-lt"/>
                <a:cs typeface="+mn-lt"/>
              </a:rPr>
              <a:t>identitet og kultur</a:t>
            </a:r>
          </a:p>
          <a:p>
            <a:pPr lvl="1"/>
            <a:r>
              <a:rPr lang="nb-NO" dirty="0">
                <a:ea typeface="+mn-lt"/>
                <a:cs typeface="+mn-lt"/>
              </a:rPr>
              <a:t>forenkling</a:t>
            </a:r>
          </a:p>
          <a:p>
            <a:pPr lvl="1"/>
            <a:r>
              <a:rPr lang="nb-NO" dirty="0">
                <a:ea typeface="+mn-lt"/>
                <a:cs typeface="+mn-lt"/>
              </a:rPr>
              <a:t>anglifisering</a:t>
            </a:r>
          </a:p>
          <a:p>
            <a:r>
              <a:rPr lang="nb-NO" dirty="0">
                <a:ea typeface="+mn-lt"/>
                <a:cs typeface="+mn-lt"/>
              </a:rPr>
              <a:t>Bruk s. 334–336 som hjelp.</a:t>
            </a:r>
            <a:endParaRPr lang="en-US" dirty="0">
              <a:ea typeface="+mn-lt"/>
              <a:cs typeface="+mn-lt"/>
            </a:endParaRPr>
          </a:p>
          <a:p>
            <a:endParaRPr lang="nb-NO" dirty="0">
              <a:cs typeface="Calibri"/>
            </a:endParaRPr>
          </a:p>
          <a:p>
            <a:pPr marL="0" indent="0">
              <a:buNone/>
            </a:pPr>
            <a:r>
              <a:rPr lang="nb-NO" b="1" dirty="0">
                <a:cs typeface="Calibri"/>
              </a:rPr>
              <a:t>Felles: </a:t>
            </a:r>
          </a:p>
          <a:p>
            <a:r>
              <a:rPr lang="nb-NO" dirty="0">
                <a:cs typeface="Calibri"/>
              </a:rPr>
              <a:t>oppsummering </a:t>
            </a:r>
          </a:p>
          <a:p>
            <a:endParaRPr lang="nb-NO" dirty="0">
              <a:cs typeface="Calibri"/>
            </a:endParaRPr>
          </a:p>
          <a:p>
            <a:endParaRPr lang="nb-NO" dirty="0"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872FCE-83D6-6649-936D-7C4D736A8F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8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10F331-3F8C-9218-07C5-C12663F4B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Calibri Light"/>
              </a:rPr>
              <a:t>Introduksjon: forskningsprosjekt om språk, kultur og identitet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8C2D92-F505-17EA-06FB-36E27F448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766" y="1648930"/>
            <a:ext cx="10626034" cy="452803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b-NO" b="1" dirty="0">
                <a:cs typeface="Calibri"/>
              </a:rPr>
              <a:t>Felles: </a:t>
            </a:r>
          </a:p>
          <a:p>
            <a:r>
              <a:rPr lang="nb-NO" dirty="0">
                <a:cs typeface="Calibri"/>
              </a:rPr>
              <a:t>Videre skal vi jobbe med et selvstendig forskningsprosjekt om temaet språk, kultur og identitet. </a:t>
            </a:r>
          </a:p>
          <a:p>
            <a:r>
              <a:rPr lang="nb-NO" dirty="0">
                <a:cs typeface="Calibri"/>
              </a:rPr>
              <a:t>Vi går gjennom oppgaven. </a:t>
            </a:r>
          </a:p>
          <a:p>
            <a:r>
              <a:rPr lang="nb-NO" dirty="0">
                <a:cs typeface="Calibri"/>
              </a:rPr>
              <a:t>Vi går gjennom framgangsmåte. Se kapittel 21. </a:t>
            </a:r>
          </a:p>
          <a:p>
            <a:endParaRPr lang="nb-NO" dirty="0">
              <a:cs typeface="Calibri"/>
            </a:endParaRPr>
          </a:p>
          <a:p>
            <a:pPr marL="0" indent="0">
              <a:buNone/>
            </a:pPr>
            <a:r>
              <a:rPr lang="nb-NO" b="1" dirty="0">
                <a:solidFill>
                  <a:srgbClr val="FF0000"/>
                </a:solidFill>
                <a:cs typeface="Calibri"/>
              </a:rPr>
              <a:t>Individuelt:</a:t>
            </a:r>
            <a:r>
              <a:rPr lang="nb-NO" dirty="0">
                <a:solidFill>
                  <a:srgbClr val="FF0000"/>
                </a:solidFill>
                <a:cs typeface="Calibri"/>
              </a:rPr>
              <a:t> </a:t>
            </a:r>
          </a:p>
          <a:p>
            <a:r>
              <a:rPr lang="nb-NO" dirty="0">
                <a:solidFill>
                  <a:srgbClr val="FF0000"/>
                </a:solidFill>
                <a:cs typeface="Calibri"/>
              </a:rPr>
              <a:t>Nå har du en god oversikt over mye fagstoff som har med temaet å gjøre. </a:t>
            </a:r>
          </a:p>
          <a:p>
            <a:r>
              <a:rPr lang="nb-NO" dirty="0">
                <a:solidFill>
                  <a:srgbClr val="FF0000"/>
                </a:solidFill>
                <a:cs typeface="Calibri"/>
              </a:rPr>
              <a:t>Tenkeskriv i 3 minutter: Hva har du lyst å forske på?</a:t>
            </a:r>
          </a:p>
          <a:p>
            <a:endParaRPr lang="nb-NO" dirty="0"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29C41C-0F0E-2507-3158-4753B6B5B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37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C220F7-E603-5C8B-8D74-42719BD7D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Mål for perioden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FFC7A99-0C6D-E143-FEA1-B6ECAA8DE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865"/>
            <a:ext cx="10515600" cy="471709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nb-NO" dirty="0">
                <a:cs typeface="Calibri"/>
              </a:rPr>
              <a:t>Du skal få oversikt og kunne gjøre rede for den historiske bakgrunnen for språksituasjonen i Norge i dag. </a:t>
            </a:r>
          </a:p>
          <a:p>
            <a:r>
              <a:rPr lang="nb-NO" dirty="0">
                <a:ea typeface="+mn-lt"/>
                <a:cs typeface="+mn-lt"/>
              </a:rPr>
              <a:t>Du skal gjøre rede for endringer i talespråket i Norge i dag, og reflektere over sammenhenger mellom språk, kultur og identitet.</a:t>
            </a:r>
          </a:p>
          <a:p>
            <a:r>
              <a:rPr lang="nn-NO" dirty="0">
                <a:ea typeface="+mn-lt"/>
                <a:cs typeface="+mn-lt"/>
              </a:rPr>
              <a:t>Du skal bruke fagspråk til å beskrive særtrekk ved norsk </a:t>
            </a:r>
            <a:r>
              <a:rPr lang="nb-NO" dirty="0">
                <a:ea typeface="+mn-lt"/>
                <a:cs typeface="+mn-lt"/>
              </a:rPr>
              <a:t>sammenlignet</a:t>
            </a:r>
            <a:r>
              <a:rPr lang="nn-NO" dirty="0">
                <a:ea typeface="+mn-lt"/>
                <a:cs typeface="+mn-lt"/>
              </a:rPr>
              <a:t> med svensk, dansk og norrønt.</a:t>
            </a:r>
            <a:endParaRPr lang="nb-NO" dirty="0">
              <a:ea typeface="+mn-lt"/>
              <a:cs typeface="+mn-lt"/>
            </a:endParaRPr>
          </a:p>
          <a:p>
            <a:r>
              <a:rPr lang="nb-NO" dirty="0">
                <a:cs typeface="Calibri"/>
              </a:rPr>
              <a:t>Du skal lese ulike tekster i ulike sjangre og tolke disse, ved å bruke et relevant og presist fagspråk. </a:t>
            </a:r>
          </a:p>
          <a:p>
            <a:r>
              <a:rPr lang="nb-NO" dirty="0">
                <a:cs typeface="Calibri"/>
              </a:rPr>
              <a:t>Du skal skrive retoriske analyser med et presist og nyansert språk, og beherske kildebruk. </a:t>
            </a:r>
          </a:p>
          <a:p>
            <a:r>
              <a:rPr lang="nb-NO" dirty="0">
                <a:cs typeface="Calibri"/>
              </a:rPr>
              <a:t>Du skal bruke </a:t>
            </a:r>
            <a:r>
              <a:rPr lang="nb-NO" dirty="0">
                <a:ea typeface="+mn-lt"/>
                <a:cs typeface="+mn-lt"/>
              </a:rPr>
              <a:t>fagkunnskaper og et presist fagspråk i utforskende samtaler, diskusjoner og muntlige presentasjoner om norskfaglige emner.</a:t>
            </a:r>
            <a:endParaRPr lang="nb-NO" dirty="0"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E379F9-804C-94CC-DA78-353ECDFC7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65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2A50AB-B82E-BDB7-1814-471CA5111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Plan for uke 3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19AE33-62A2-2F47-3493-6C9041BD2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672"/>
            <a:ext cx="10515600" cy="460829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>
                <a:ea typeface="+mn-lt"/>
                <a:cs typeface="+mn-lt"/>
              </a:rPr>
              <a:t>vurderingsuke: skriftlig vurdering av retorisk analyse </a:t>
            </a:r>
          </a:p>
          <a:p>
            <a:r>
              <a:rPr lang="nb-NO" dirty="0">
                <a:ea typeface="+mn-lt"/>
                <a:cs typeface="+mn-lt"/>
              </a:rPr>
              <a:t>gjennomgang av oppgaven og gjennomføring av skriftlig vurdering </a:t>
            </a:r>
          </a:p>
          <a:p>
            <a:r>
              <a:rPr lang="nb-NO" dirty="0">
                <a:ea typeface="+mn-lt"/>
                <a:cs typeface="+mn-lt"/>
              </a:rPr>
              <a:t>overgang til språk, kultur og identitet knytta til talespråk </a:t>
            </a:r>
          </a:p>
          <a:p>
            <a:r>
              <a:rPr lang="nb-NO" dirty="0">
                <a:ea typeface="+mn-lt"/>
                <a:cs typeface="+mn-lt"/>
              </a:rPr>
              <a:t>arbeid med utdrag fra </a:t>
            </a:r>
            <a:r>
              <a:rPr lang="nb-NO" i="1" dirty="0">
                <a:ea typeface="+mn-lt"/>
                <a:cs typeface="+mn-lt"/>
              </a:rPr>
              <a:t>Hør her’a</a:t>
            </a:r>
            <a:r>
              <a:rPr lang="nb-NO" dirty="0">
                <a:ea typeface="+mn-lt"/>
                <a:cs typeface="+mn-lt"/>
              </a:rPr>
              <a:t> av Gulraiz Sharif</a:t>
            </a:r>
          </a:p>
          <a:p>
            <a:r>
              <a:rPr lang="nb-NO" dirty="0">
                <a:ea typeface="+mn-lt"/>
                <a:cs typeface="+mn-lt"/>
              </a:rPr>
              <a:t>lærerforedrag med elevaktiviteter, presentasjon om talespråk og skandinaviske språk.</a:t>
            </a:r>
          </a:p>
          <a:p>
            <a:r>
              <a:rPr lang="nb-NO" dirty="0">
                <a:ea typeface="+mn-lt"/>
                <a:cs typeface="+mn-lt"/>
              </a:rPr>
              <a:t>arbeid med talespråk og skandinaviske språk i tekster og musikk</a:t>
            </a:r>
          </a:p>
          <a:p>
            <a:r>
              <a:rPr lang="nb-NO" dirty="0">
                <a:ea typeface="+mn-lt"/>
                <a:cs typeface="+mn-lt"/>
              </a:rPr>
              <a:t>introduksjon av språkforskningsprosjekt om språk, kultur, og identitet knytta til talespråket</a:t>
            </a:r>
          </a:p>
          <a:p>
            <a:pPr marL="457200" indent="-457200"/>
            <a:endParaRPr lang="nb-NO" dirty="0">
              <a:ea typeface="+mn-lt"/>
              <a:cs typeface="+mn-lt"/>
            </a:endParaRPr>
          </a:p>
          <a:p>
            <a:endParaRPr lang="nb-NO" dirty="0">
              <a:ea typeface="+mn-lt"/>
              <a:cs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E379F9-804C-94CC-DA78-353ECDFC70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29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870D65-8E96-AFF4-1551-B65FC9E0B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Calibri Light"/>
              </a:rPr>
              <a:t>Vurderingsuke: skriftlig vurdering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5EB05D8-9907-F26A-5232-2378D2672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b="1" dirty="0">
                <a:cs typeface="Calibri"/>
              </a:rPr>
              <a:t>Felles: </a:t>
            </a:r>
          </a:p>
          <a:p>
            <a:r>
              <a:rPr lang="nb-NO" dirty="0">
                <a:cs typeface="Calibri"/>
              </a:rPr>
              <a:t>Se oppgaveark med oppgaven til den skriftlige vurderingen. </a:t>
            </a:r>
          </a:p>
          <a:p>
            <a:r>
              <a:rPr lang="nb-NO" dirty="0">
                <a:cs typeface="Calibri"/>
              </a:rPr>
              <a:t>Vi går gjennom oppgaven. </a:t>
            </a:r>
          </a:p>
          <a:p>
            <a:r>
              <a:rPr lang="nb-NO" dirty="0">
                <a:cs typeface="Calibri"/>
              </a:rPr>
              <a:t>Faglæreren organiserer gjennomføring av skriftlig vurdering.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E379F9-804C-94CC-DA78-353ECDFC70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6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423BC7E-58EB-3391-BDD7-DC1000AEC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Språk, identitet og kultur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9B4B20F-F4AD-10F3-21FB-3B67F6052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680" y="1683385"/>
            <a:ext cx="10739120" cy="44935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b="1" dirty="0">
                <a:ea typeface="Calibri"/>
                <a:cs typeface="Calibri"/>
              </a:rPr>
              <a:t>Felles: </a:t>
            </a:r>
          </a:p>
          <a:p>
            <a:r>
              <a:rPr lang="nb-NO" dirty="0">
                <a:ea typeface="Calibri"/>
                <a:cs typeface="Calibri"/>
              </a:rPr>
              <a:t>Nå har vi jobbet med språk, identitet og kultur i forbindelse med skriftspråkene. Men temaet er også relevant i talespråket.</a:t>
            </a:r>
          </a:p>
          <a:p>
            <a:r>
              <a:rPr lang="nb-NO" dirty="0">
                <a:ea typeface="Calibri"/>
                <a:cs typeface="Calibri"/>
              </a:rPr>
              <a:t>Hva betyr språket ditt for deg?</a:t>
            </a:r>
            <a:endParaRPr lang="nb-NO" dirty="0"/>
          </a:p>
          <a:p>
            <a:r>
              <a:rPr lang="nb-NO" dirty="0">
                <a:ea typeface="Calibri"/>
                <a:cs typeface="Calibri"/>
              </a:rPr>
              <a:t>Tenk på hvordan du snakker. Hva om noen i morgen hadde sagt at nå skal du snakke en annen dialekt? Hva hadde du tenkt da?</a:t>
            </a:r>
          </a:p>
          <a:p>
            <a:r>
              <a:rPr lang="nb-NO" dirty="0">
                <a:ea typeface="Calibri"/>
                <a:cs typeface="Calibri"/>
              </a:rPr>
              <a:t>Har du opplevd å få tilsnakk for måten du snakker på? Eller har du gitt tilsnakk til andre? Hvorfor?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E35DFF-9A5E-712F-4055-374D4713B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717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7163B48-4CDB-5373-1CDA-BC267F9EB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ea typeface="Calibri Light"/>
                <a:cs typeface="Calibri Light"/>
              </a:rPr>
              <a:t>Gulraiz Sharif (2020): </a:t>
            </a:r>
            <a:r>
              <a:rPr lang="nb-NO" i="1" dirty="0">
                <a:ea typeface="Calibri Light"/>
                <a:cs typeface="Calibri Light"/>
              </a:rPr>
              <a:t>Hør her ´a</a:t>
            </a:r>
            <a:endParaRPr lang="nb-NO" i="1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15829C3-612A-0927-502A-A100AEAFE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b="1" dirty="0">
                <a:ea typeface="Calibri"/>
                <a:cs typeface="Calibri"/>
              </a:rPr>
              <a:t>Felles: </a:t>
            </a:r>
          </a:p>
          <a:p>
            <a:r>
              <a:rPr lang="nb-NO" dirty="0">
                <a:ea typeface="Calibri"/>
                <a:cs typeface="Calibri"/>
              </a:rPr>
              <a:t>Har du hørt om multietnolekt og slang? Forsøk å forklare de to begrepene.</a:t>
            </a:r>
          </a:p>
          <a:p>
            <a:r>
              <a:rPr lang="nb-NO" dirty="0">
                <a:ea typeface="Calibri"/>
                <a:cs typeface="Calibri"/>
              </a:rPr>
              <a:t>Bruker du det i ditt eget talespråk?</a:t>
            </a:r>
          </a:p>
          <a:p>
            <a:r>
              <a:rPr lang="nb-NO" dirty="0">
                <a:ea typeface="Calibri"/>
                <a:cs typeface="Calibri"/>
              </a:rPr>
              <a:t>Les romanutdraget s. 527–531. </a:t>
            </a:r>
          </a:p>
          <a:p>
            <a:r>
              <a:rPr lang="nb-NO" dirty="0">
                <a:cs typeface="Calibri"/>
              </a:rPr>
              <a:t>Hvordan tolker vi de ulike karakterene ut fra det språket de har i teksten? </a:t>
            </a:r>
          </a:p>
          <a:p>
            <a:r>
              <a:rPr lang="nb-NO" dirty="0">
                <a:ea typeface="Calibri"/>
                <a:cs typeface="Calibri"/>
              </a:rPr>
              <a:t>Hvordan kan språket si oss noe om identiteten deres?</a:t>
            </a:r>
          </a:p>
          <a:p>
            <a:endParaRPr lang="nb-NO" dirty="0">
              <a:ea typeface="Calibri"/>
              <a:cs typeface="Calibri"/>
            </a:endParaRPr>
          </a:p>
          <a:p>
            <a:pPr marL="0" indent="0">
              <a:buNone/>
            </a:pPr>
            <a:endParaRPr lang="nb-NO" dirty="0">
              <a:ea typeface="Calibri"/>
              <a:cs typeface="Calibri"/>
            </a:endParaRPr>
          </a:p>
          <a:p>
            <a:endParaRPr lang="nb-NO" dirty="0">
              <a:ea typeface="Calibri"/>
              <a:cs typeface="Calibri"/>
            </a:endParaRPr>
          </a:p>
          <a:p>
            <a:endParaRPr lang="nb-NO" dirty="0">
              <a:ea typeface="Calibri"/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901CB6-23F4-2BAE-6E97-1B4EA8569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61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1A4A8B-F279-DC5F-D8AE-DF9DA7E78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cs typeface="Calibri Light"/>
              </a:rPr>
              <a:t>Fra Sharif til talespråk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00B42A4-F8A9-066C-A832-E13C84D24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b="1" dirty="0">
                <a:cs typeface="Calibri"/>
              </a:rPr>
              <a:t>Felles: </a:t>
            </a:r>
          </a:p>
          <a:p>
            <a:r>
              <a:rPr lang="nb-NO" dirty="0">
                <a:cs typeface="Calibri"/>
              </a:rPr>
              <a:t>Teksten til Sharif er en skriftlig tekst, en roman, men språket og stilen har et muntlig preg. </a:t>
            </a:r>
          </a:p>
          <a:p>
            <a:r>
              <a:rPr lang="nb-NO" dirty="0">
                <a:cs typeface="Calibri"/>
              </a:rPr>
              <a:t>For å forstå mer om språk, kultur og identitet i talespråket skal vi nå gå gjennom talespråk og skandinaviske språk, som en forberedelse til den muntlige vurderingen. </a:t>
            </a:r>
          </a:p>
          <a:p>
            <a:endParaRPr lang="nb-NO" dirty="0">
              <a:cs typeface="Calibri"/>
            </a:endParaRPr>
          </a:p>
          <a:p>
            <a:pPr marL="0" indent="0">
              <a:buNone/>
            </a:pPr>
            <a:endParaRPr lang="nb-NO" dirty="0"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A1B3CF-140F-B9C0-2BCA-4C57DED152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40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154812-E917-46F4-3EA6-E3229E0AA8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Lærerforedrag: språk, kultur og identitet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DCBE267-B351-1C8B-BAFA-CDC8FF0B32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Del 3: talespråk og skandinaviske språk</a:t>
            </a:r>
          </a:p>
          <a:p>
            <a:endParaRPr lang="nb-NO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66AFC7-C35E-A8C2-B11C-DD29AC9D9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350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B2431F-84D6-12E7-D324-432DEB19B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Elevaktivt lærerforedrag del 3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1DAC786-0260-1872-CACD-348D67B45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60443"/>
            <a:ext cx="10668000" cy="461652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nb-NO" b="1" dirty="0"/>
              <a:t>Felles: </a:t>
            </a:r>
          </a:p>
          <a:p>
            <a:r>
              <a:rPr lang="nb-NO" dirty="0"/>
              <a:t>Nå skal vi sammen snakke og skrive oss gjennom fagstoff som er relevant for å kunne jobbe videre med en språkforskningsoppgave. </a:t>
            </a:r>
            <a:endParaRPr lang="nb-NO" dirty="0">
              <a:cs typeface="Calibri"/>
            </a:endParaRPr>
          </a:p>
          <a:p>
            <a:r>
              <a:rPr lang="nb-NO" dirty="0">
                <a:solidFill>
                  <a:srgbClr val="FF0000"/>
                </a:solidFill>
                <a:sym typeface="Wingdings" pitchFamily="2" charset="2"/>
              </a:rPr>
              <a:t>Elevaktiviteter underveis står i rødt. </a:t>
            </a:r>
            <a:endParaRPr lang="nb-NO" dirty="0">
              <a:solidFill>
                <a:srgbClr val="FF0000"/>
              </a:solidFill>
              <a:cs typeface="Calibri"/>
            </a:endParaRPr>
          </a:p>
          <a:p>
            <a:r>
              <a:rPr lang="nb-NO" dirty="0">
                <a:solidFill>
                  <a:srgbClr val="FF0000"/>
                </a:solidFill>
                <a:sym typeface="Wingdings" pitchFamily="2" charset="2"/>
              </a:rPr>
              <a:t>Dere har læreboka foran dere underveis, slik at dere kan følge med.</a:t>
            </a:r>
            <a:endParaRPr lang="nb-NO" dirty="0">
              <a:solidFill>
                <a:srgbClr val="FF0000"/>
              </a:solidFill>
              <a:cs typeface="Calibri"/>
            </a:endParaRPr>
          </a:p>
          <a:p>
            <a:endParaRPr lang="nb-NO" dirty="0">
              <a:solidFill>
                <a:srgbClr val="FF0000"/>
              </a:solidFill>
              <a:cs typeface="Calibri"/>
            </a:endParaRPr>
          </a:p>
          <a:p>
            <a:r>
              <a:rPr lang="nb-NO" dirty="0">
                <a:solidFill>
                  <a:schemeClr val="accent1"/>
                </a:solidFill>
                <a:ea typeface="+mn-lt"/>
                <a:cs typeface="+mn-lt"/>
              </a:rPr>
              <a:t>Mål: Dere skal kunne bruke fagspråk til å beskrive særtrekk ved norsk sammenlignet med svensk, dansk og norrønt. </a:t>
            </a:r>
            <a:endParaRPr lang="nb-NO" dirty="0">
              <a:solidFill>
                <a:schemeClr val="accent1"/>
              </a:solidFill>
            </a:endParaRPr>
          </a:p>
          <a:p>
            <a:r>
              <a:rPr lang="nb-NO" dirty="0">
                <a:solidFill>
                  <a:schemeClr val="accent1"/>
                </a:solidFill>
              </a:rPr>
              <a:t>Mål:</a:t>
            </a:r>
            <a:r>
              <a:rPr lang="nb-NO" dirty="0">
                <a:solidFill>
                  <a:schemeClr val="accent1"/>
                </a:solidFill>
                <a:sym typeface="Wingdings" pitchFamily="2" charset="2"/>
              </a:rPr>
              <a:t> Dere skal kunne gjøre rede for endringer i talespråket i Norge i dag, og reflektere over sammenhenger mellom språk, kultur og identitet. </a:t>
            </a:r>
            <a:endParaRPr lang="nb-NO" dirty="0">
              <a:solidFill>
                <a:schemeClr val="accent1"/>
              </a:solidFill>
              <a:cs typeface="Calibri"/>
            </a:endParaRPr>
          </a:p>
          <a:p>
            <a:endParaRPr lang="nb-NO" dirty="0">
              <a:solidFill>
                <a:schemeClr val="accent1"/>
              </a:solidFill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221D9F-33D5-E075-A883-1AF2C4D57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73952"/>
            <a:ext cx="12192000" cy="38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96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tekstmal" id="{0FFAF3E4-36EC-4D0A-8614-140253E5DDDC}" vid="{8262054B-7C12-415D-961E-754FE953808A}"/>
    </a:ext>
  </a:extLst>
</a:theme>
</file>

<file path=ppt/theme/theme4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16F2EDE55B9B43AC33210E7E3D36DB" ma:contentTypeVersion="12" ma:contentTypeDescription="Opprett et nytt dokument." ma:contentTypeScope="" ma:versionID="0502c8ed2165e522ef6e2b29ec85a5a9">
  <xsd:schema xmlns:xsd="http://www.w3.org/2001/XMLSchema" xmlns:xs="http://www.w3.org/2001/XMLSchema" xmlns:p="http://schemas.microsoft.com/office/2006/metadata/properties" xmlns:ns2="3e262981-6eaa-4e78-96cb-821eb9d929d8" xmlns:ns3="e8ef9273-6764-4070-9f30-727ce88a67d1" targetNamespace="http://schemas.microsoft.com/office/2006/metadata/properties" ma:root="true" ma:fieldsID="e2738db06c3450eed6f026df08739c34" ns2:_="" ns3:_="">
    <xsd:import namespace="3e262981-6eaa-4e78-96cb-821eb9d929d8"/>
    <xsd:import namespace="e8ef9273-6764-4070-9f30-727ce88a67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262981-6eaa-4e78-96cb-821eb9d929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ef9273-6764-4070-9f30-727ce88a67d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0E9077-E6C7-46EF-9680-56027FA78F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319D00-707F-4A06-A00E-EFC1495EF9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262981-6eaa-4e78-96cb-821eb9d929d8"/>
    <ds:schemaRef ds:uri="e8ef9273-6764-4070-9f30-727ce88a67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1327</Words>
  <Application>Microsoft Macintosh PowerPoint</Application>
  <PresentationFormat>Widescreen</PresentationFormat>
  <Paragraphs>156</Paragraphs>
  <Slides>17</Slides>
  <Notes>7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4</vt:i4>
      </vt:variant>
      <vt:variant>
        <vt:lpstr>Lysbildetitler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Office-tema</vt:lpstr>
      <vt:lpstr>Office-tema</vt:lpstr>
      <vt:lpstr>Office-tema</vt:lpstr>
      <vt:lpstr>Simple Light</vt:lpstr>
      <vt:lpstr>Tema 8: språk, kultur og identitet</vt:lpstr>
      <vt:lpstr>Mål for perioden</vt:lpstr>
      <vt:lpstr>Plan for uke 3</vt:lpstr>
      <vt:lpstr>Vurderingsuke: skriftlig vurdering</vt:lpstr>
      <vt:lpstr>Språk, identitet og kultur</vt:lpstr>
      <vt:lpstr>Gulraiz Sharif (2020): Hør her ´a</vt:lpstr>
      <vt:lpstr>Fra Sharif til talespråk</vt:lpstr>
      <vt:lpstr>Lærerforedrag: språk, kultur og identitet</vt:lpstr>
      <vt:lpstr>Elevaktivt lærerforedrag del 3</vt:lpstr>
      <vt:lpstr>Historisk bakgrunn – store linjer</vt:lpstr>
      <vt:lpstr>PowerPoint-presentasjon</vt:lpstr>
      <vt:lpstr>Fra språklig fellesskap i Skandinavia til talespråk i Norge</vt:lpstr>
      <vt:lpstr>Noen viktige begreper</vt:lpstr>
      <vt:lpstr>Bakgrunnen for dialektmangfoldet</vt:lpstr>
      <vt:lpstr>Plassering av dialekter</vt:lpstr>
      <vt:lpstr>Endringer i talespråket</vt:lpstr>
      <vt:lpstr>Introduksjon: forskningsprosjekt om språk, kultur og identitet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subject/>
  <dc:creator>Kamilla Eikrem Nordmark</dc:creator>
  <cp:keywords/>
  <dc:description/>
  <cp:lastModifiedBy>Totaltekst</cp:lastModifiedBy>
  <cp:revision>236</cp:revision>
  <dcterms:created xsi:type="dcterms:W3CDTF">2022-06-21T06:34:54Z</dcterms:created>
  <dcterms:modified xsi:type="dcterms:W3CDTF">2022-08-17T11:25:02Z</dcterms:modified>
  <cp:category/>
</cp:coreProperties>
</file>