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3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6w0BVxW8ktn+YP5u3XIw6pFYbj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Marie Kvåle Garthus" initials="" lastIdx="1" clrIdx="0"/>
  <p:cmAuthor id="1" name="Sigurd Nybo" initials="SN" lastIdx="3" clrIdx="1">
    <p:extLst>
      <p:ext uri="{19B8F6BF-5375-455C-9EA6-DF929625EA0E}">
        <p15:presenceInfo xmlns:p15="http://schemas.microsoft.com/office/powerpoint/2012/main" userId="dbd2b7605dbaa22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6EC"/>
    <a:srgbClr val="FFFFFF"/>
    <a:srgbClr val="E8E49C"/>
    <a:srgbClr val="CD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4"/>
    <p:restoredTop sz="79508" autoAdjust="0"/>
  </p:normalViewPr>
  <p:slideViewPr>
    <p:cSldViewPr snapToGrid="0">
      <p:cViewPr varScale="1">
        <p:scale>
          <a:sx n="72" d="100"/>
          <a:sy n="72" d="100"/>
        </p:scale>
        <p:origin x="224" y="408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32" Type="http://customschemas.google.com/relationships/presentationmetadata" Target="meta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n-NO" noProof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noProof="0" dirty="0"/>
              <a:t>Til læraren: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noProof="0" dirty="0"/>
              <a:t>Denne presentasjonen er meint for å vise korleis ein kan jobbe med, strukturere og skrive ei samanlikningsoppgåve. Tekstane som er med som eksempel her, treng de ikkje jobbe inngåande med – men berre sjå på. Med denne presentasjonen er tanken at elevane skal kunne bruke råd herifrå når dei skal skrive eiga oppgåve. </a:t>
            </a:r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11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" name="Google Shape;18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12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1" name="Google Shape;19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13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9" name="Google Shape;19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14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15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dirty="0"/>
          </a:p>
        </p:txBody>
      </p:sp>
      <p:sp>
        <p:nvSpPr>
          <p:cNvPr id="216" name="Google Shape;21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16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b-NO" dirty="0"/>
          </a:p>
        </p:txBody>
      </p:sp>
      <p:sp>
        <p:nvSpPr>
          <p:cNvPr id="225" name="Google Shape;22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17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18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4" name="Google Shape;24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19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dirty="0"/>
              <a:t>Bild</a:t>
            </a:r>
            <a:r>
              <a:rPr lang="nb-NO" dirty="0"/>
              <a:t>a</a:t>
            </a:r>
            <a:r>
              <a:rPr lang="no-NO" dirty="0"/>
              <a:t> er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i="1" dirty="0"/>
              <a:t>Et skogstjern i nedre Telemark</a:t>
            </a:r>
            <a:r>
              <a:rPr lang="no-NO" i="0" dirty="0"/>
              <a:t> av August Cappelen,</a:t>
            </a:r>
            <a:r>
              <a:rPr lang="no-NO" i="1" dirty="0"/>
              <a:t> </a:t>
            </a:r>
            <a:r>
              <a:rPr lang="no-NO" i="0" dirty="0"/>
              <a:t>1852</a:t>
            </a: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o-NO" i="1" dirty="0"/>
              <a:t>De tolv villendene </a:t>
            </a:r>
            <a:r>
              <a:rPr lang="no-NO" i="0" dirty="0"/>
              <a:t>av Theodor Kittelsen, 1897</a:t>
            </a:r>
            <a:endParaRPr i="1"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2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n-NO" noProof="0" dirty="0"/>
              <a:t>Til læraren:</a:t>
            </a:r>
            <a:br>
              <a:rPr lang="nn-NO" noProof="0" dirty="0"/>
            </a:br>
            <a:r>
              <a:rPr lang="nn-NO" noProof="0" dirty="0"/>
              <a:t>Med perspektiv kan vi tenke tematisk, t.d. menneske og natur. </a:t>
            </a:r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2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5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3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6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7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8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0" name="Google Shape;16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>
                <a:latin typeface="Calibri" panose="020F0502020204030204" pitchFamily="34" charset="0"/>
                <a:cs typeface="Calibri" panose="020F0502020204030204" pitchFamily="34" charset="0"/>
              </a:rPr>
              <a:t>9</a:t>
            </a:fld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lysbil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drett tittel og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el og innhold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e med tekst" type="picTx">
  <p:cSld name="PICTURE_WITH_CAPTION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loverskrift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 innholdsdeler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menligning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4" name="Google Shape;5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re tittel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t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hold med tekst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503067" y="1805621"/>
            <a:ext cx="439214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nn-NO" sz="4400" b="1" dirty="0">
                <a:latin typeface="Calibri "/>
                <a:cs typeface="Calibri Light" panose="020F0302020204030204" pitchFamily="34" charset="0"/>
              </a:rPr>
              <a:t>Å </a:t>
            </a:r>
            <a:br>
              <a:rPr lang="nn-NO" sz="4400" b="1" dirty="0">
                <a:latin typeface="Calibri "/>
                <a:cs typeface="Calibri Light" panose="020F0302020204030204" pitchFamily="34" charset="0"/>
              </a:rPr>
            </a:br>
            <a:r>
              <a:rPr lang="nn-NO" sz="4400" b="1" dirty="0">
                <a:latin typeface="Calibri "/>
                <a:cs typeface="Calibri Light" panose="020F0302020204030204" pitchFamily="34" charset="0"/>
              </a:rPr>
              <a:t>samanlikne </a:t>
            </a:r>
            <a:br>
              <a:rPr lang="nn-NO" sz="4400" b="1" dirty="0">
                <a:latin typeface="Calibri "/>
                <a:cs typeface="Calibri Light" panose="020F0302020204030204" pitchFamily="34" charset="0"/>
              </a:rPr>
            </a:br>
            <a:r>
              <a:rPr lang="nn-NO" sz="4400" b="1" dirty="0">
                <a:latin typeface="Calibri "/>
                <a:cs typeface="Calibri Light" panose="020F0302020204030204" pitchFamily="34" charset="0"/>
              </a:rPr>
              <a:t>to tekstar </a:t>
            </a:r>
          </a:p>
        </p:txBody>
      </p:sp>
      <p:pic>
        <p:nvPicPr>
          <p:cNvPr id="3" name="Bilde 2" descr="Et bilde som inneholder fugl, flygende, himmel, utendørs&#10;&#10;Automatisk generert beskrivelse">
            <a:extLst>
              <a:ext uri="{FF2B5EF4-FFF2-40B4-BE49-F238E27FC236}">
                <a16:creationId xmlns:a16="http://schemas.microsoft.com/office/drawing/2014/main" id="{EEC8680B-2E80-4172-B6D5-03644191A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83" r="4698"/>
          <a:stretch/>
        </p:blipFill>
        <p:spPr>
          <a:xfrm>
            <a:off x="5705826" y="0"/>
            <a:ext cx="6486174" cy="68671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E379F9-804C-94CC-DA78-353ECDFC7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/>
              <a:t>Forslag til perspektiv </a:t>
            </a:r>
          </a:p>
        </p:txBody>
      </p:sp>
      <p:sp>
        <p:nvSpPr>
          <p:cNvPr id="170" name="Google Shape;170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Begge dikta handlar om lengt etter natur.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Romantikken: mystiske krefter, bli eitt med naturen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I dag: naturen som noko nært og trygt, kvardagsleg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4498A5-D8B6-E326-9AF5-DC70F4B50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/>
              <a:t>Overskrift</a:t>
            </a:r>
            <a:r>
              <a:rPr lang="nn-NO" dirty="0"/>
              <a:t> 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n-NO" b="0" i="0" u="none" strike="noStrike" dirty="0"/>
              <a:t>Overskrifta skal gi informasjon til lesaren om kva teksten din handlar om.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n-NO" b="0" i="0" u="none" strike="noStrike" dirty="0"/>
              <a:t>Vil du ha ei enkel overskrift («Samanlikning av …»)=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n-NO" b="0" i="0" u="none" strike="noStrike" dirty="0"/>
              <a:t>Vil du ha ei overskrift som viser essensen av tekstane du tolkar? Begge kan fungere.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nn-NO" dirty="0"/>
              <a:t>Lag ei overskrift til denne samanlikninga!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34AFD5-1228-86B6-BC57-BBECADAC7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/>
              <a:t>Innleiing </a:t>
            </a:r>
          </a:p>
        </p:txBody>
      </p:sp>
      <p:sp>
        <p:nvSpPr>
          <p:cNvPr id="186" name="Google Shape;186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Presenter tekstane og set dei i ein kontekst: forfattar, utgivingsår, publiseringsmåte og eventuelt andre ting som er viktig for tolkinga.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Presenter ei kort og førebels tolking.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Innleiinga blir derfor gjerne skriven til slutt.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n-NO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Sjå disposisjon og førskrivingsskjema s. 64–65.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n-NO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6373D4-6636-A263-E079-FF8DDC9FA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74144"/>
            <a:ext cx="12192000" cy="3838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"/>
          <p:cNvSpPr txBox="1">
            <a:spLocks noGrp="1"/>
          </p:cNvSpPr>
          <p:nvPr>
            <p:ph type="title"/>
          </p:nvPr>
        </p:nvSpPr>
        <p:spPr>
          <a:xfrm>
            <a:off x="1203961" y="6737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b="1" dirty="0"/>
              <a:t>Slik kan </a:t>
            </a:r>
            <a:r>
              <a:rPr lang="nn-NO" b="1" dirty="0"/>
              <a:t>overskrift</a:t>
            </a:r>
            <a:r>
              <a:rPr lang="no-NO" b="1" dirty="0"/>
              <a:t> og innle</a:t>
            </a:r>
            <a:r>
              <a:rPr lang="nb-NO" b="1" dirty="0"/>
              <a:t>iing</a:t>
            </a:r>
            <a:r>
              <a:rPr lang="no-NO" b="1" dirty="0"/>
              <a:t> s</a:t>
            </a:r>
            <a:r>
              <a:rPr lang="nb-NO" b="1" dirty="0"/>
              <a:t>jå</a:t>
            </a:r>
            <a:r>
              <a:rPr lang="no-NO" b="1" dirty="0"/>
              <a:t> ut</a:t>
            </a:r>
            <a:endParaRPr b="1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4BA839C-7866-4021-96A3-7CBD57CE8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853" y="1251685"/>
            <a:ext cx="8963025" cy="5105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B0964CA-E80C-F04C-BE51-55111C34F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/>
              <a:t>Formuler motiv og tema i tekstane </a:t>
            </a:r>
          </a:p>
        </p:txBody>
      </p:sp>
      <p:sp>
        <p:nvSpPr>
          <p:cNvPr id="202" name="Google Shape;20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Finn stikkorda de skreiv tidlegare.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Formuler nokre setningar om motiv og tema i dei to tekstane.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n-NO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n-NO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Her kan de bruke trekolonneskjema s. 145 og/eller samanlikningstabell s. 65.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7E6759-BC87-7EDD-E18E-4AB5EECE3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/>
              <a:t>Motiv og tema i tekstane – ei løysing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FD854A6-CA3D-40F3-936B-B5E3DAD8E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44" y="1406749"/>
            <a:ext cx="10786919" cy="218064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B4F76BDC-46F5-4716-B255-824AD8134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803" y="3101303"/>
            <a:ext cx="10786060" cy="34044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B3A3FA-F5E6-325A-4943-FF835F89D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6"/>
          <p:cNvSpPr txBox="1">
            <a:spLocks noGrp="1"/>
          </p:cNvSpPr>
          <p:nvPr>
            <p:ph type="title"/>
          </p:nvPr>
        </p:nvSpPr>
        <p:spPr>
          <a:xfrm>
            <a:off x="907163" y="717084"/>
            <a:ext cx="3932237" cy="2577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o-NO" b="1" dirty="0"/>
              <a:t>Oppbygging og</a:t>
            </a:r>
            <a:br>
              <a:rPr lang="nb-NO" b="1" dirty="0"/>
            </a:br>
            <a:br>
              <a:rPr lang="nb-NO" b="1" dirty="0"/>
            </a:br>
            <a:r>
              <a:rPr lang="nn-NO" b="1" dirty="0"/>
              <a:t>verkemiddel</a:t>
            </a:r>
            <a:r>
              <a:rPr lang="no-NO" b="1" dirty="0"/>
              <a:t> i tekst 1  </a:t>
            </a:r>
            <a:endParaRPr b="1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5C55D48-68C4-4A27-9393-A0866AAEA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208" y="0"/>
            <a:ext cx="6988792" cy="64674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2F5C34-0198-E2F3-0831-5FAB0CDA9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 txBox="1">
            <a:spLocks noGrp="1"/>
          </p:cNvSpPr>
          <p:nvPr>
            <p:ph type="title"/>
          </p:nvPr>
        </p:nvSpPr>
        <p:spPr>
          <a:xfrm>
            <a:off x="939603" y="1573461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nn-NO" b="1" dirty="0"/>
              <a:t>Oppbygging og</a:t>
            </a:r>
            <a:br>
              <a:rPr lang="nn-NO" b="1" dirty="0"/>
            </a:br>
            <a:br>
              <a:rPr lang="nn-NO" b="1" dirty="0"/>
            </a:br>
            <a:r>
              <a:rPr lang="nn-NO" b="1" dirty="0"/>
              <a:t>verkemiddel i tekst 2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49A06EEC-D0E6-470B-97E8-BBE25D538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6589" y="0"/>
            <a:ext cx="6455412" cy="6463806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0FE67DA7-112B-4EAE-BEA7-6F041454E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4815686"/>
            <a:ext cx="5736589" cy="16481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0A4FE-7E30-4AE3-232B-6EE6FDA21F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/>
              <a:t>Oppsummering og avslutning </a:t>
            </a:r>
          </a:p>
        </p:txBody>
      </p:sp>
      <p:sp>
        <p:nvSpPr>
          <p:cNvPr id="239" name="Google Shape;2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Her samanliknar ein dikta heilskapleg.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Utdjup tematikken.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Avrund teksten.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Skriv ei oppsummering og avslutning.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6BED3-86FF-3161-2F6D-0B74215FF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o-NO" b="1" dirty="0"/>
              <a:t>Oppsummering og avslutning – </a:t>
            </a:r>
            <a:r>
              <a:rPr lang="nb-NO" b="1" dirty="0"/>
              <a:t>ei løysing</a:t>
            </a:r>
            <a:endParaRPr b="1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02CA30F-93B8-4A75-A030-5EFEE2386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8758"/>
            <a:ext cx="12192000" cy="45460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F48F70-1FD3-5FA5-D8E8-DB782DBE11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-163629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nn-NO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title"/>
          </p:nvPr>
        </p:nvSpPr>
        <p:spPr>
          <a:xfrm>
            <a:off x="736933" y="245120"/>
            <a:ext cx="5167185" cy="168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nn-NO" sz="4000" b="1" dirty="0">
                <a:latin typeface="Calibri" panose="020F0502020204030204" pitchFamily="34" charset="0"/>
                <a:cs typeface="Calibri" panose="020F0502020204030204" pitchFamily="34" charset="0"/>
              </a:rPr>
              <a:t>Kvifor samanlikne?</a:t>
            </a:r>
            <a:endParaRPr lang="nn-NO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Google Shape;100;p2"/>
          <p:cNvSpPr txBox="1">
            <a:spLocks noGrp="1"/>
          </p:cNvSpPr>
          <p:nvPr>
            <p:ph type="body" idx="1"/>
          </p:nvPr>
        </p:nvSpPr>
        <p:spPr>
          <a:xfrm>
            <a:off x="6186619" y="355310"/>
            <a:ext cx="5719832" cy="1680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n-NO" sz="2400" dirty="0">
                <a:latin typeface="Calibri" panose="020F0502020204030204" pitchFamily="34" charset="0"/>
                <a:cs typeface="Calibri" panose="020F0502020204030204" pitchFamily="34" charset="0"/>
              </a:rPr>
              <a:t>Mange tema er felles på tvers av periodar.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n-NO" sz="2400" dirty="0">
                <a:latin typeface="Calibri" panose="020F0502020204030204" pitchFamily="34" charset="0"/>
                <a:cs typeface="Calibri" panose="020F0502020204030204" pitchFamily="34" charset="0"/>
              </a:rPr>
              <a:t>Samanlikning kan setje tekstar i nytt lys.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nn-NO" sz="2400" dirty="0">
                <a:latin typeface="Calibri" panose="020F0502020204030204" pitchFamily="34" charset="0"/>
                <a:cs typeface="Calibri" panose="020F0502020204030204" pitchFamily="34" charset="0"/>
              </a:rPr>
              <a:t>Det får fram kor mykje konteksten har å seie for utforminga av litteraturen.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0F588F5-DFCD-4BB6-9F61-F0D23B2FF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547453"/>
            <a:ext cx="5727033" cy="431054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F59FCA1-7E5A-4693-B891-487C6E4CC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6147" y="2554769"/>
            <a:ext cx="6182805" cy="43032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E379F9-804C-94CC-DA78-353ECDFC7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/>
              <a:t>Korleis samanlikne?</a:t>
            </a:r>
          </a:p>
        </p:txBody>
      </p:sp>
      <p:sp>
        <p:nvSpPr>
          <p:cNvPr id="109" name="Google Shape;109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Vi ser etter både likskapar og forskjellar.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Vi kan samanlikne både form og innhald.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Avhengig av tekstane: 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n-NO" dirty="0"/>
              <a:t>Vel eit perspektiv som passar for dei tekstane du bruker.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F62F29-36D6-5529-BEF9-BFE302BD7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/>
              <a:t>Tips til lesing av tekst</a:t>
            </a:r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0" i="0" u="none" strike="noStrike" dirty="0"/>
              <a:t>Strek under eller noter ord du ikkje forstår – finn ut kva dei betyr.</a:t>
            </a:r>
            <a:endParaRPr lang="nn-NO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0" i="0" u="none" strike="noStrike" dirty="0"/>
              <a:t>Zoom inn på detaljar og zoom ut igjen på heilskapen. Heilskapen blir til av alle dei små delane, men delane må også forståast i lys av heilskapen.</a:t>
            </a:r>
            <a:endParaRPr lang="nn-NO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0" i="0" u="none" strike="noStrike" dirty="0"/>
              <a:t>Når du ser eit v</a:t>
            </a:r>
            <a:r>
              <a:rPr lang="nn-NO" sz="2400" dirty="0"/>
              <a:t>e</a:t>
            </a:r>
            <a:r>
              <a:rPr lang="nn-NO" sz="2400" b="0" i="0" u="none" strike="noStrike" dirty="0"/>
              <a:t>rkemiddel: Kva meining tilfører det teksten?</a:t>
            </a:r>
            <a:endParaRPr lang="nn-NO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0" i="0" u="none" strike="noStrike" dirty="0"/>
              <a:t>Lag deg ein idé om kva teksten handlar om – les igjen og test ut ideen.</a:t>
            </a:r>
            <a:endParaRPr lang="nn-NO" sz="24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sz="2400" b="0" i="0" u="none" strike="noStrike" dirty="0"/>
              <a:t>Noter undervegs og lag eit samandrag av notata dine.</a:t>
            </a:r>
            <a:endParaRPr lang="nn-NO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1F2082-81E9-DE96-CD6A-582396DB2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C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2A6F25B3-AC07-4487-A176-5A23D8CD8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167724" cy="4178473"/>
          </a:xfrm>
          <a:prstGeom prst="rect">
            <a:avLst/>
          </a:prstGeom>
        </p:spPr>
      </p:pic>
      <p:sp>
        <p:nvSpPr>
          <p:cNvPr id="127" name="Google Shape;127;p5"/>
          <p:cNvSpPr/>
          <p:nvPr/>
        </p:nvSpPr>
        <p:spPr>
          <a:xfrm>
            <a:off x="115044" y="4178473"/>
            <a:ext cx="5255854" cy="2068323"/>
          </a:xfrm>
          <a:prstGeom prst="wedgeRoundRectCallout">
            <a:avLst>
              <a:gd name="adj1" fmla="val 30678"/>
              <a:gd name="adj2" fmla="val -84759"/>
              <a:gd name="adj3" fmla="val 16667"/>
            </a:avLst>
          </a:prstGeom>
          <a:solidFill>
            <a:srgbClr val="E8E49C"/>
          </a:solidFill>
          <a:ln w="9525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4"/>
            <a:r>
              <a:rPr lang="nn-NO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Jobb med å: </a:t>
            </a:r>
            <a:endParaRPr lang="nn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n-NO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forstå diktet – finne motiv og tema </a:t>
            </a:r>
            <a:endParaRPr lang="nn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n-NO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finne verkemiddel</a:t>
            </a:r>
            <a:endParaRPr lang="nn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n-NO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kommentere oppbygginga</a:t>
            </a:r>
            <a:endParaRPr lang="nn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nn-NO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forstå konteksten</a:t>
            </a:r>
            <a:endParaRPr lang="nn-NO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7C58C580-E192-46CE-AC4B-FE26AE3B56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0898" y="233017"/>
            <a:ext cx="4616360" cy="5605580"/>
          </a:xfrm>
          <a:prstGeom prst="rect">
            <a:avLst/>
          </a:prstGeom>
        </p:spPr>
      </p:pic>
      <p:pic>
        <p:nvPicPr>
          <p:cNvPr id="3" name="Bilde 2" descr="Et bilde som inneholder tekst&#10;&#10;Automatisk generert beskrivelse">
            <a:extLst>
              <a:ext uri="{FF2B5EF4-FFF2-40B4-BE49-F238E27FC236}">
                <a16:creationId xmlns:a16="http://schemas.microsoft.com/office/drawing/2014/main" id="{2AB0C5CA-0CFB-4A22-B0F9-00428EB7DB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192" y="248893"/>
            <a:ext cx="2361736" cy="28004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8589D4-DFC8-4AFF-4EC7-C5D98E19AE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48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>
                <a:latin typeface="Calibri" panose="020F0502020204030204" pitchFamily="34" charset="0"/>
                <a:cs typeface="Calibri" panose="020F0502020204030204" pitchFamily="34" charset="0"/>
              </a:rPr>
              <a:t>Stikkord til analyse</a:t>
            </a:r>
          </a:p>
        </p:txBody>
      </p:sp>
      <p:sp>
        <p:nvSpPr>
          <p:cNvPr id="136" name="Google Shape;1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n-NO" b="1" dirty="0"/>
              <a:t>Felles: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n-NO" b="1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b="1" dirty="0"/>
              <a:t>Motiv: </a:t>
            </a:r>
            <a:r>
              <a:rPr lang="nn-NO" dirty="0"/>
              <a:t>naturskildring med gjetargut og hulder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b="1" dirty="0"/>
              <a:t>Tema: </a:t>
            </a:r>
            <a:r>
              <a:rPr lang="nn-NO" dirty="0"/>
              <a:t>lengten mot å bli eitt med naturen – erotisk lengt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b="1" dirty="0"/>
              <a:t>Kontekst: </a:t>
            </a:r>
            <a:r>
              <a:rPr lang="nn-NO" dirty="0"/>
              <a:t>nasjonalromantikken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b="1" dirty="0"/>
              <a:t>Oppbygging: </a:t>
            </a:r>
            <a:r>
              <a:rPr lang="nn-NO" dirty="0"/>
              <a:t>streng strofeinndeling, rim og rytme, forteljande dikt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b="1" dirty="0"/>
              <a:t>Verkemiddel: </a:t>
            </a:r>
            <a:r>
              <a:rPr lang="nn-NO" dirty="0"/>
              <a:t>positivt ladde ord, mange adjektiv, metafor, besjeling, huldra symbol på naturkrefter – og erotikk? 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nn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C8355B-8DF7-32B5-6580-8D60B9CC3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EC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34D0EF83-77A1-4322-8DD0-9C662A7B6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216" y="367340"/>
            <a:ext cx="5835784" cy="5011249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4A9ABEB4-03A4-4717-AE09-F6B8DFF92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535554" cy="5880684"/>
          </a:xfrm>
          <a:prstGeom prst="rect">
            <a:avLst/>
          </a:prstGeom>
        </p:spPr>
      </p:pic>
      <p:sp>
        <p:nvSpPr>
          <p:cNvPr id="147" name="Google Shape;147;p7"/>
          <p:cNvSpPr/>
          <p:nvPr/>
        </p:nvSpPr>
        <p:spPr>
          <a:xfrm>
            <a:off x="3729155" y="4829452"/>
            <a:ext cx="4677997" cy="1482448"/>
          </a:xfrm>
          <a:prstGeom prst="wedgeRoundRectCallout">
            <a:avLst>
              <a:gd name="adj1" fmla="val -9475"/>
              <a:gd name="adj2" fmla="val -66373"/>
              <a:gd name="adj3" fmla="val 16667"/>
            </a:avLst>
          </a:prstGeom>
          <a:solidFill>
            <a:srgbClr val="E8E49C"/>
          </a:solidFill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rtl="0">
              <a:spcBef>
                <a:spcPts val="0"/>
              </a:spcBef>
              <a:spcAft>
                <a:spcPts val="0"/>
              </a:spcAft>
            </a:pPr>
            <a:r>
              <a:rPr lang="no-NO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Jobb med å: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</a:t>
            </a:r>
            <a:r>
              <a:rPr lang="no-NO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orstå diktet – finne motiv og tema 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</a:t>
            </a:r>
            <a:r>
              <a:rPr lang="no-NO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inne </a:t>
            </a:r>
            <a:r>
              <a:rPr lang="nn-NO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verkemiddel</a:t>
            </a:r>
            <a:endParaRPr lang="nn-NO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k</a:t>
            </a:r>
            <a:r>
              <a:rPr lang="no-NO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ommentere oppbygging</a:t>
            </a:r>
            <a:r>
              <a:rPr lang="nb-NO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nb-NO" sz="18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forstå konteksten</a:t>
            </a:r>
            <a:endParaRPr sz="18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0CED3F-04BA-5E4F-DD5B-17F363324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048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/>
              <a:t>Stikkord til analyse</a:t>
            </a:r>
          </a:p>
        </p:txBody>
      </p:sp>
      <p:sp>
        <p:nvSpPr>
          <p:cNvPr id="155" name="Google Shape;15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nn-NO" b="1" dirty="0"/>
              <a:t>Felles: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nn-NO" b="1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b="1" dirty="0"/>
              <a:t>Motiv: </a:t>
            </a:r>
            <a:r>
              <a:rPr lang="nn-NO" dirty="0"/>
              <a:t>person som ikkje ønsker å reise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b="1" dirty="0"/>
              <a:t>Tema: </a:t>
            </a:r>
            <a:r>
              <a:rPr lang="nn-NO" dirty="0"/>
              <a:t>lengt etter det nære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b="1" dirty="0"/>
              <a:t>Kontekst: </a:t>
            </a:r>
            <a:r>
              <a:rPr lang="nn-NO" dirty="0"/>
              <a:t>globalisert, moderne verd, mykje utanlandsreising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b="1" dirty="0"/>
              <a:t>Oppbygging: </a:t>
            </a:r>
            <a:r>
              <a:rPr lang="nn-NO" dirty="0"/>
              <a:t>varierande strofer, noko rim, refreng, diktar-eg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b="1" dirty="0"/>
              <a:t>Verkemiddel: </a:t>
            </a:r>
            <a:r>
              <a:rPr lang="nn-NO" dirty="0"/>
              <a:t>kontrast, nøytralt og enkelt språk, elg blir symbol på den fascinerande naturen?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365E0-E79C-2DC7-7C90-B3DA1B7FF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nn-NO" b="1" dirty="0"/>
              <a:t>Finn eit perspektiv</a:t>
            </a:r>
          </a:p>
        </p:txBody>
      </p:sp>
      <p:sp>
        <p:nvSpPr>
          <p:cNvPr id="163" name="Google Shape;16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n-NO" dirty="0"/>
              <a:t>Kva vil du legge vekt på i tolkinga di?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44F84-E25B-933C-10D5-CC9F1EB969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" y="6473952"/>
            <a:ext cx="12192000" cy="384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16F2EDE55B9B43AC33210E7E3D36DB" ma:contentTypeVersion="12" ma:contentTypeDescription="Opprett et nytt dokument." ma:contentTypeScope="" ma:versionID="0502c8ed2165e522ef6e2b29ec85a5a9">
  <xsd:schema xmlns:xsd="http://www.w3.org/2001/XMLSchema" xmlns:xs="http://www.w3.org/2001/XMLSchema" xmlns:p="http://schemas.microsoft.com/office/2006/metadata/properties" xmlns:ns2="3e262981-6eaa-4e78-96cb-821eb9d929d8" xmlns:ns3="e8ef9273-6764-4070-9f30-727ce88a67d1" targetNamespace="http://schemas.microsoft.com/office/2006/metadata/properties" ma:root="true" ma:fieldsID="e2738db06c3450eed6f026df08739c34" ns2:_="" ns3:_="">
    <xsd:import namespace="3e262981-6eaa-4e78-96cb-821eb9d929d8"/>
    <xsd:import namespace="e8ef9273-6764-4070-9f30-727ce88a67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262981-6eaa-4e78-96cb-821eb9d929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ef9273-6764-4070-9f30-727ce88a67d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F1537C-2491-440B-BE02-16D32F7628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262981-6eaa-4e78-96cb-821eb9d929d8"/>
    <ds:schemaRef ds:uri="e8ef9273-6764-4070-9f30-727ce88a67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105286-70FA-44FE-8005-A4D153AE21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666</Words>
  <Application>Microsoft Macintosh PowerPoint</Application>
  <PresentationFormat>Widescreen</PresentationFormat>
  <Paragraphs>100</Paragraphs>
  <Slides>19</Slides>
  <Notes>19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</vt:lpstr>
      <vt:lpstr>Office-tema</vt:lpstr>
      <vt:lpstr>Å  samanlikne  to tekstar </vt:lpstr>
      <vt:lpstr>Kvifor samanlikne?</vt:lpstr>
      <vt:lpstr>Korleis samanlikne?</vt:lpstr>
      <vt:lpstr>Tips til lesing av tekst</vt:lpstr>
      <vt:lpstr>PowerPoint-presentasjon</vt:lpstr>
      <vt:lpstr>Stikkord til analyse</vt:lpstr>
      <vt:lpstr>PowerPoint-presentasjon</vt:lpstr>
      <vt:lpstr>Stikkord til analyse</vt:lpstr>
      <vt:lpstr>Finn eit perspektiv</vt:lpstr>
      <vt:lpstr>Forslag til perspektiv </vt:lpstr>
      <vt:lpstr>Overskrift </vt:lpstr>
      <vt:lpstr>Innleiing </vt:lpstr>
      <vt:lpstr>Slik kan overskrift og innleiing sjå ut</vt:lpstr>
      <vt:lpstr>Formuler motiv og tema i tekstane </vt:lpstr>
      <vt:lpstr>Motiv og tema i tekstane – ei løysing</vt:lpstr>
      <vt:lpstr>Oppbygging og  verkemiddel i tekst 1  </vt:lpstr>
      <vt:lpstr>Oppbygging og  verkemiddel i tekst 2 </vt:lpstr>
      <vt:lpstr>Oppsummering og avslutning </vt:lpstr>
      <vt:lpstr>Oppsummering og avslutning – ei løysing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  sammenligne to dikt </dc:title>
  <dc:subject/>
  <dc:creator>Karen Marie Kvåle Garthus</dc:creator>
  <cp:keywords/>
  <dc:description/>
  <cp:lastModifiedBy>Totaltekst</cp:lastModifiedBy>
  <cp:revision>35</cp:revision>
  <dcterms:created xsi:type="dcterms:W3CDTF">2021-03-03T06:03:40Z</dcterms:created>
  <dcterms:modified xsi:type="dcterms:W3CDTF">2022-08-17T11:20:50Z</dcterms:modified>
  <cp:category/>
</cp:coreProperties>
</file>