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3"/>
    <p:sldMasterId id="2147483648" r:id="rId4"/>
  </p:sldMasterIdLst>
  <p:notesMasterIdLst>
    <p:notesMasterId r:id="rId17"/>
  </p:notesMasterIdLst>
  <p:sldIdLst>
    <p:sldId id="259" r:id="rId5"/>
    <p:sldId id="258" r:id="rId6"/>
    <p:sldId id="257" r:id="rId7"/>
    <p:sldId id="260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</p:sldIdLst>
  <p:sldSz cx="12192000" cy="6858000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9FDE4F4B-1554-F3B8-0434-D496A448C0D9}" name="Frøydis Hagen Stensund" initials="FHS" userId="Frøydis Hagen Stensund" providerId="None"/>
  <p188:author id="{9A2FF8F9-1AF9-ED8B-33EE-8B92BB1DE92D}" name="Vebjørn Sture" initials="VS" userId="S::vebjorn.sture@totaltekst.no::14198ac6-556c-4395-9b1e-42b552ec3b37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F815F6D-09D2-604E-9FA7-29C30C8073A5}" v="5" dt="2022-08-05T11:06:46.61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8892" autoAdjust="0"/>
    <p:restoredTop sz="80984"/>
  </p:normalViewPr>
  <p:slideViewPr>
    <p:cSldViewPr snapToGrid="0">
      <p:cViewPr varScale="1">
        <p:scale>
          <a:sx n="87" d="100"/>
          <a:sy n="87" d="100"/>
        </p:scale>
        <p:origin x="71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microsoft.com/office/2018/10/relationships/authors" Target="authors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2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microsoft.com/office/2015/10/relationships/revisionInfo" Target="revisionInfo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op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b-NO" dirty="0"/>
          </a:p>
        </p:txBody>
      </p:sp>
      <p:sp>
        <p:nvSpPr>
          <p:cNvPr id="3" name="Plassholder for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7A9047F-4DE3-4962-A561-E11756974DC2}" type="datetimeFigureOut">
              <a:rPr lang="nb-NO"/>
              <a:t>02.02.2023</a:t>
            </a:fld>
            <a:endParaRPr lang="nb-NO" dirty="0"/>
          </a:p>
        </p:txBody>
      </p:sp>
      <p:sp>
        <p:nvSpPr>
          <p:cNvPr id="4" name="Plassholder for lysbil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b-NO" dirty="0"/>
          </a:p>
        </p:txBody>
      </p:sp>
      <p:sp>
        <p:nvSpPr>
          <p:cNvPr id="5" name="Plassholder for nota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b-NO" dirty="0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CB4D5ED-9B7A-4E1B-A6A9-6A41B3077186}" type="slidenum">
              <a:rPr/>
              <a:t>‹#›</a:t>
            </a:fld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8763852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b-NO" noProof="0" dirty="0">
                <a:cs typeface="Calibri"/>
              </a:rPr>
              <a:t>Til læreren: </a:t>
            </a:r>
          </a:p>
          <a:p>
            <a:r>
              <a:rPr lang="nb-NO" noProof="0" dirty="0">
                <a:cs typeface="Calibri"/>
              </a:rPr>
              <a:t>Del ut eller legg ut tomt trekolonneskjema. </a:t>
            </a:r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CB4D5ED-9B7A-4E1B-A6A9-6A41B3077186}" type="slidenum">
              <a:rPr lang="nb-NO"/>
              <a:t>5</a:t>
            </a:fld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294214876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b-NO" noProof="0" dirty="0">
                <a:ea typeface="Calibri"/>
                <a:cs typeface="Calibri"/>
              </a:rPr>
              <a:t>Til læreren: </a:t>
            </a:r>
          </a:p>
          <a:p>
            <a:r>
              <a:rPr lang="nb-NO" noProof="0" dirty="0">
                <a:ea typeface="Calibri"/>
                <a:cs typeface="Calibri"/>
              </a:rPr>
              <a:t>Last ned og del førskrivingsskjemaet med elevene. </a:t>
            </a:r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CB4D5ED-9B7A-4E1B-A6A9-6A41B3077186}" type="slidenum">
              <a:rPr/>
              <a:t>10</a:t>
            </a:fld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7426154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0ABEBAE6-7C69-9B34-14F9-CC54321B4ED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Undertittel 2">
            <a:extLst>
              <a:ext uri="{FF2B5EF4-FFF2-40B4-BE49-F238E27FC236}">
                <a16:creationId xmlns:a16="http://schemas.microsoft.com/office/drawing/2014/main" id="{14BB3526-5AB9-AFE2-6C50-29E30876D65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b-NO"/>
              <a:t>Klikk for å redigere undertittelstil i malen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3F65279C-5333-8192-E03A-E9C3FE7BD5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AA969-450A-9E46-83CD-AE138042207F}" type="datetimeFigureOut">
              <a:rPr lang="nb-NO" smtClean="0"/>
              <a:t>02.02.2023</a:t>
            </a:fld>
            <a:endParaRPr lang="nb-NO" dirty="0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16752998-70C9-70E2-9CCD-728B81AAFB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DB467246-4962-B215-1BC9-99600011A6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51AA7F-65BF-1C4F-A155-2DF73C61C18C}" type="slidenum">
              <a:rPr lang="nb-NO" smtClean="0"/>
              <a:t>‹#›</a:t>
            </a:fld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9375588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E76E4A72-AC4F-1462-DF17-A4995A635C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>
            <a:extLst>
              <a:ext uri="{FF2B5EF4-FFF2-40B4-BE49-F238E27FC236}">
                <a16:creationId xmlns:a16="http://schemas.microsoft.com/office/drawing/2014/main" id="{B1349709-3039-B48C-8094-9CE419CF703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ACA87EFA-8C0D-E913-5591-003DD2F08C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AA969-450A-9E46-83CD-AE138042207F}" type="datetimeFigureOut">
              <a:rPr lang="nb-NO" smtClean="0"/>
              <a:t>02.02.2023</a:t>
            </a:fld>
            <a:endParaRPr lang="nb-NO" dirty="0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FD200059-C050-221D-9519-0F1836078F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2960E52B-B056-6E15-E070-53222EC6B1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51AA7F-65BF-1C4F-A155-2DF73C61C18C}" type="slidenum">
              <a:rPr lang="nb-NO" smtClean="0"/>
              <a:t>‹#›</a:t>
            </a:fld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27356215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>
            <a:extLst>
              <a:ext uri="{FF2B5EF4-FFF2-40B4-BE49-F238E27FC236}">
                <a16:creationId xmlns:a16="http://schemas.microsoft.com/office/drawing/2014/main" id="{7510534D-0A4A-793D-1350-B42E1D8B3A5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>
            <a:extLst>
              <a:ext uri="{FF2B5EF4-FFF2-40B4-BE49-F238E27FC236}">
                <a16:creationId xmlns:a16="http://schemas.microsoft.com/office/drawing/2014/main" id="{295A9190-1085-9E17-8118-0CB4E0EBD11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6AB0C052-B30B-201F-DCB0-7516D0152A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AA969-450A-9E46-83CD-AE138042207F}" type="datetimeFigureOut">
              <a:rPr lang="nb-NO" smtClean="0"/>
              <a:t>02.02.2023</a:t>
            </a:fld>
            <a:endParaRPr lang="nb-NO" dirty="0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C1B77C93-23B7-6C64-AEE2-7E3C78C542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1C64D6AB-CB23-0601-03C7-B2A6875CD2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51AA7F-65BF-1C4F-A155-2DF73C61C18C}" type="slidenum">
              <a:rPr lang="nb-NO" smtClean="0"/>
              <a:t>‹#›</a:t>
            </a:fld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8130101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5C3E8EE4-D269-FEC5-2BF1-33DC8948409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Undertittel 2">
            <a:extLst>
              <a:ext uri="{FF2B5EF4-FFF2-40B4-BE49-F238E27FC236}">
                <a16:creationId xmlns:a16="http://schemas.microsoft.com/office/drawing/2014/main" id="{7702F606-B95F-7890-E2F5-B388B8BF8FF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b-NO"/>
              <a:t>Klikk for å redigere undertittelstil i malen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E5BA1ECD-A479-7970-79DB-36E748CC37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2B2BB-02C8-7944-A612-9FADF7411466}" type="datetimeFigureOut">
              <a:rPr lang="nb-NO" smtClean="0"/>
              <a:t>02.02.2023</a:t>
            </a:fld>
            <a:endParaRPr lang="nb-NO" dirty="0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A79BBACB-FC3E-009E-487D-B99AF2BE07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84696926-311F-EDAD-F79B-E1E3CF5562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0C43AC-F97B-CA41-8830-3D87CAA4D3F0}" type="slidenum">
              <a:rPr lang="nb-NO" smtClean="0"/>
              <a:t>‹#›</a:t>
            </a:fld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2262179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FB6DCEF7-30B8-1622-D4CF-84CCEA6155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3E312D0D-8D56-1B93-5AE1-AE445821BA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0D85A26E-9F8F-37F3-53EE-018D6E617E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2B2BB-02C8-7944-A612-9FADF7411466}" type="datetimeFigureOut">
              <a:rPr lang="nb-NO" smtClean="0"/>
              <a:t>02.02.2023</a:t>
            </a:fld>
            <a:endParaRPr lang="nb-NO" dirty="0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00AF236C-DA24-5209-340F-BB2FAA0D10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CEEDB181-9B09-BE4D-3026-D2D810EA1E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0C43AC-F97B-CA41-8830-3D87CAA4D3F0}" type="slidenum">
              <a:rPr lang="nb-NO" smtClean="0"/>
              <a:t>‹#›</a:t>
            </a:fld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291766249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E87E7756-A068-DB1F-DC4B-42F5F5F473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83F0657D-1736-EF4D-9BD4-D80BF0D95E8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6419A55E-1058-F209-3E81-F0AEA2B73C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2B2BB-02C8-7944-A612-9FADF7411466}" type="datetimeFigureOut">
              <a:rPr lang="nb-NO" smtClean="0"/>
              <a:t>02.02.2023</a:t>
            </a:fld>
            <a:endParaRPr lang="nb-NO" dirty="0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D1D8FF1A-F883-A53A-5E60-D05A713A94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44B43744-29BB-AE9A-7CD9-384D616A94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0C43AC-F97B-CA41-8830-3D87CAA4D3F0}" type="slidenum">
              <a:rPr lang="nb-NO" smtClean="0"/>
              <a:t>‹#›</a:t>
            </a:fld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60913735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496B84CA-28F0-0C00-736C-4DAE80DB48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F7448B34-C16E-5D4B-0B7E-2F980D7766F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innhold 3">
            <a:extLst>
              <a:ext uri="{FF2B5EF4-FFF2-40B4-BE49-F238E27FC236}">
                <a16:creationId xmlns:a16="http://schemas.microsoft.com/office/drawing/2014/main" id="{7CE747EB-62FB-A180-2F01-539D74D7E9B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CBC62BD4-E9D4-9D88-6673-3CFB8A0E70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2B2BB-02C8-7944-A612-9FADF7411466}" type="datetimeFigureOut">
              <a:rPr lang="nb-NO" smtClean="0"/>
              <a:t>02.02.2023</a:t>
            </a:fld>
            <a:endParaRPr lang="nb-NO" dirty="0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64E4820A-88CB-51CA-5776-23CF18EB82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0BDCD644-DC55-B969-AB65-1D1C0C435C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0C43AC-F97B-CA41-8830-3D87CAA4D3F0}" type="slidenum">
              <a:rPr lang="nb-NO" smtClean="0"/>
              <a:t>‹#›</a:t>
            </a:fld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55884235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DCA6642C-1EF6-818F-5185-C1EE5EFA62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87B649C0-2D8C-D937-9C9F-015DC774581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Plassholder for innhold 3">
            <a:extLst>
              <a:ext uri="{FF2B5EF4-FFF2-40B4-BE49-F238E27FC236}">
                <a16:creationId xmlns:a16="http://schemas.microsoft.com/office/drawing/2014/main" id="{DB18BF8E-314B-46BA-B563-5AE445C85DF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tekst 4">
            <a:extLst>
              <a:ext uri="{FF2B5EF4-FFF2-40B4-BE49-F238E27FC236}">
                <a16:creationId xmlns:a16="http://schemas.microsoft.com/office/drawing/2014/main" id="{FECA7C30-5493-04DD-DC6C-419ECB0D529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6" name="Plassholder for innhold 5">
            <a:extLst>
              <a:ext uri="{FF2B5EF4-FFF2-40B4-BE49-F238E27FC236}">
                <a16:creationId xmlns:a16="http://schemas.microsoft.com/office/drawing/2014/main" id="{17814B7B-8AEE-CB40-9963-0D4477AC81E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7" name="Plassholder for dato 6">
            <a:extLst>
              <a:ext uri="{FF2B5EF4-FFF2-40B4-BE49-F238E27FC236}">
                <a16:creationId xmlns:a16="http://schemas.microsoft.com/office/drawing/2014/main" id="{0C9DAF27-898E-E6C5-E3EE-8F25CB67A1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2B2BB-02C8-7944-A612-9FADF7411466}" type="datetimeFigureOut">
              <a:rPr lang="nb-NO" smtClean="0"/>
              <a:t>02.02.2023</a:t>
            </a:fld>
            <a:endParaRPr lang="nb-NO" dirty="0"/>
          </a:p>
        </p:txBody>
      </p:sp>
      <p:sp>
        <p:nvSpPr>
          <p:cNvPr id="8" name="Plassholder for bunntekst 7">
            <a:extLst>
              <a:ext uri="{FF2B5EF4-FFF2-40B4-BE49-F238E27FC236}">
                <a16:creationId xmlns:a16="http://schemas.microsoft.com/office/drawing/2014/main" id="{45A088FE-06A7-6C38-39F3-53DBACA6BE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9" name="Plassholder for lysbildenummer 8">
            <a:extLst>
              <a:ext uri="{FF2B5EF4-FFF2-40B4-BE49-F238E27FC236}">
                <a16:creationId xmlns:a16="http://schemas.microsoft.com/office/drawing/2014/main" id="{B14A1FCE-68A9-8158-3439-5878294C1C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0C43AC-F97B-CA41-8830-3D87CAA4D3F0}" type="slidenum">
              <a:rPr lang="nb-NO" smtClean="0"/>
              <a:t>‹#›</a:t>
            </a:fld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65119097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EA37729C-B813-2E25-32F1-B5ED84E261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dato 2">
            <a:extLst>
              <a:ext uri="{FF2B5EF4-FFF2-40B4-BE49-F238E27FC236}">
                <a16:creationId xmlns:a16="http://schemas.microsoft.com/office/drawing/2014/main" id="{F8A19B67-77E0-4894-9D86-E663986542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2B2BB-02C8-7944-A612-9FADF7411466}" type="datetimeFigureOut">
              <a:rPr lang="nb-NO" smtClean="0"/>
              <a:t>02.02.2023</a:t>
            </a:fld>
            <a:endParaRPr lang="nb-NO" dirty="0"/>
          </a:p>
        </p:txBody>
      </p:sp>
      <p:sp>
        <p:nvSpPr>
          <p:cNvPr id="4" name="Plassholder for bunntekst 3">
            <a:extLst>
              <a:ext uri="{FF2B5EF4-FFF2-40B4-BE49-F238E27FC236}">
                <a16:creationId xmlns:a16="http://schemas.microsoft.com/office/drawing/2014/main" id="{88A21DC7-3CA5-63BF-D35E-440EDE3DD8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5" name="Plassholder for lysbildenummer 4">
            <a:extLst>
              <a:ext uri="{FF2B5EF4-FFF2-40B4-BE49-F238E27FC236}">
                <a16:creationId xmlns:a16="http://schemas.microsoft.com/office/drawing/2014/main" id="{58DE2D63-BE26-2EF4-389D-2036A22614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0C43AC-F97B-CA41-8830-3D87CAA4D3F0}" type="slidenum">
              <a:rPr lang="nb-NO" smtClean="0"/>
              <a:t>‹#›</a:t>
            </a:fld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72674080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>
            <a:extLst>
              <a:ext uri="{FF2B5EF4-FFF2-40B4-BE49-F238E27FC236}">
                <a16:creationId xmlns:a16="http://schemas.microsoft.com/office/drawing/2014/main" id="{688F3DE3-C831-0F78-2E0C-2BA927B6A6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2B2BB-02C8-7944-A612-9FADF7411466}" type="datetimeFigureOut">
              <a:rPr lang="nb-NO" smtClean="0"/>
              <a:t>02.02.2023</a:t>
            </a:fld>
            <a:endParaRPr lang="nb-NO" dirty="0"/>
          </a:p>
        </p:txBody>
      </p:sp>
      <p:sp>
        <p:nvSpPr>
          <p:cNvPr id="3" name="Plassholder for bunntekst 2">
            <a:extLst>
              <a:ext uri="{FF2B5EF4-FFF2-40B4-BE49-F238E27FC236}">
                <a16:creationId xmlns:a16="http://schemas.microsoft.com/office/drawing/2014/main" id="{54EFAC99-9575-6F4F-8150-EFF0E6372D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Plassholder for lysbildenummer 3">
            <a:extLst>
              <a:ext uri="{FF2B5EF4-FFF2-40B4-BE49-F238E27FC236}">
                <a16:creationId xmlns:a16="http://schemas.microsoft.com/office/drawing/2014/main" id="{2FC86F11-B82C-7584-46B9-74D390954B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0C43AC-F97B-CA41-8830-3D87CAA4D3F0}" type="slidenum">
              <a:rPr lang="nb-NO" smtClean="0"/>
              <a:t>‹#›</a:t>
            </a:fld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83792930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8DE2B099-32D8-54E7-A298-F51E97D00E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F412C2E5-31AB-AE8F-698B-CDEC58A9B5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tekst 3">
            <a:extLst>
              <a:ext uri="{FF2B5EF4-FFF2-40B4-BE49-F238E27FC236}">
                <a16:creationId xmlns:a16="http://schemas.microsoft.com/office/drawing/2014/main" id="{CEBA61AA-90D6-11CC-B827-19C5B2AB7E6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CF8BE66A-7B21-68EA-54D3-31BF417932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2B2BB-02C8-7944-A612-9FADF7411466}" type="datetimeFigureOut">
              <a:rPr lang="nb-NO" smtClean="0"/>
              <a:t>02.02.2023</a:t>
            </a:fld>
            <a:endParaRPr lang="nb-NO" dirty="0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C9C62FFA-CAE0-9CFA-7113-321E7B4EC9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CB73842E-F282-C140-9628-21BC8F50B3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0C43AC-F97B-CA41-8830-3D87CAA4D3F0}" type="slidenum">
              <a:rPr lang="nb-NO" smtClean="0"/>
              <a:t>‹#›</a:t>
            </a:fld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20102430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9292EDBB-8C99-9AEA-11CB-91C2832AE0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3FB0788F-D0CB-97C4-30EF-68BB2016D4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FEB1D1B1-870A-20C4-5F45-4DEA3346A4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AA969-450A-9E46-83CD-AE138042207F}" type="datetimeFigureOut">
              <a:rPr lang="nb-NO" smtClean="0"/>
              <a:t>02.02.2023</a:t>
            </a:fld>
            <a:endParaRPr lang="nb-NO" dirty="0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25AD6517-EB5C-BBC1-52FA-863CCFAC8E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17EF9BBF-9BEA-0FB3-B486-DC5D651220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51AA7F-65BF-1C4F-A155-2DF73C61C18C}" type="slidenum">
              <a:rPr lang="nb-NO" smtClean="0"/>
              <a:t>‹#›</a:t>
            </a:fld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81138324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260B55AE-BD0B-E186-65A6-394936026F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bilde 2">
            <a:extLst>
              <a:ext uri="{FF2B5EF4-FFF2-40B4-BE49-F238E27FC236}">
                <a16:creationId xmlns:a16="http://schemas.microsoft.com/office/drawing/2014/main" id="{D8B34FBB-AB34-5360-A33F-233074524D0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b-NO" dirty="0"/>
          </a:p>
        </p:txBody>
      </p:sp>
      <p:sp>
        <p:nvSpPr>
          <p:cNvPr id="4" name="Plassholder for tekst 3">
            <a:extLst>
              <a:ext uri="{FF2B5EF4-FFF2-40B4-BE49-F238E27FC236}">
                <a16:creationId xmlns:a16="http://schemas.microsoft.com/office/drawing/2014/main" id="{00DB0748-A70F-5247-D99E-7FC6E8422E4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15AB7EEC-C16C-D6C9-B394-CAC2312AE5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2B2BB-02C8-7944-A612-9FADF7411466}" type="datetimeFigureOut">
              <a:rPr lang="nb-NO" smtClean="0"/>
              <a:t>02.02.2023</a:t>
            </a:fld>
            <a:endParaRPr lang="nb-NO" dirty="0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C4B2AE84-856C-0A23-F18B-A2C512084D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F90FD28F-6DDE-ACCD-5F52-2784C20B8F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0C43AC-F97B-CA41-8830-3D87CAA4D3F0}" type="slidenum">
              <a:rPr lang="nb-NO" smtClean="0"/>
              <a:t>‹#›</a:t>
            </a:fld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49004683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7C112B06-A3C2-0FA2-1F97-03A8439041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>
            <a:extLst>
              <a:ext uri="{FF2B5EF4-FFF2-40B4-BE49-F238E27FC236}">
                <a16:creationId xmlns:a16="http://schemas.microsoft.com/office/drawing/2014/main" id="{71E63B51-E6E2-CC35-9A4E-B8EEA2D9C50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100CB6A0-9069-6EA0-7F30-0B46DA55B4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2B2BB-02C8-7944-A612-9FADF7411466}" type="datetimeFigureOut">
              <a:rPr lang="nb-NO" smtClean="0"/>
              <a:t>02.02.2023</a:t>
            </a:fld>
            <a:endParaRPr lang="nb-NO" dirty="0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B01DF788-F04B-E477-3FD4-119C906E5B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73C9FC98-6DD9-9B4C-1BC4-B1CE1E8B0C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0C43AC-F97B-CA41-8830-3D87CAA4D3F0}" type="slidenum">
              <a:rPr lang="nb-NO" smtClean="0"/>
              <a:t>‹#›</a:t>
            </a:fld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60045466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>
            <a:extLst>
              <a:ext uri="{FF2B5EF4-FFF2-40B4-BE49-F238E27FC236}">
                <a16:creationId xmlns:a16="http://schemas.microsoft.com/office/drawing/2014/main" id="{46B29ECB-B3B0-77C1-8653-A68984B0097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>
            <a:extLst>
              <a:ext uri="{FF2B5EF4-FFF2-40B4-BE49-F238E27FC236}">
                <a16:creationId xmlns:a16="http://schemas.microsoft.com/office/drawing/2014/main" id="{67902702-6E9D-3208-DA9A-0B339DB0B96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2FA187E2-077E-0CAE-55EA-8C47094751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2B2BB-02C8-7944-A612-9FADF7411466}" type="datetimeFigureOut">
              <a:rPr lang="nb-NO" smtClean="0"/>
              <a:t>02.02.2023</a:t>
            </a:fld>
            <a:endParaRPr lang="nb-NO" dirty="0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B6FA917D-CC6C-CBA2-62EF-5D39FEB87A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66687B89-ED23-8495-3B9C-C2A1D008B6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0C43AC-F97B-CA41-8830-3D87CAA4D3F0}" type="slidenum">
              <a:rPr lang="nb-NO" smtClean="0"/>
              <a:t>‹#›</a:t>
            </a:fld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7100311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05677D91-4B80-28FA-74F0-989F45DA3F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2ADB8AF4-CD49-43D7-669B-C675B39A2C9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D6358597-70E2-8911-847F-0F4DBEB38A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AA969-450A-9E46-83CD-AE138042207F}" type="datetimeFigureOut">
              <a:rPr lang="nb-NO" smtClean="0"/>
              <a:t>02.02.2023</a:t>
            </a:fld>
            <a:endParaRPr lang="nb-NO" dirty="0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1770AA78-0423-F47B-6A40-79896DD895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722F8E00-8119-DC01-9AD0-5C8A52DBB0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51AA7F-65BF-1C4F-A155-2DF73C61C18C}" type="slidenum">
              <a:rPr lang="nb-NO" smtClean="0"/>
              <a:t>‹#›</a:t>
            </a:fld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1164038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90DD3D67-860D-94AB-497C-2DBFBAD0B4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8B10B943-1579-BCF1-894C-73F193E6A85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innhold 3">
            <a:extLst>
              <a:ext uri="{FF2B5EF4-FFF2-40B4-BE49-F238E27FC236}">
                <a16:creationId xmlns:a16="http://schemas.microsoft.com/office/drawing/2014/main" id="{9F1E0965-4B54-B733-FB48-24EED77060F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CDDA41EC-91E3-3FC1-4DA7-1EDAC16C8B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AA969-450A-9E46-83CD-AE138042207F}" type="datetimeFigureOut">
              <a:rPr lang="nb-NO" smtClean="0"/>
              <a:t>02.02.2023</a:t>
            </a:fld>
            <a:endParaRPr lang="nb-NO" dirty="0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6E06BDE8-F7BA-27EB-AD5F-6134A36305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83571412-E42E-A16C-764B-315F7402E1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51AA7F-65BF-1C4F-A155-2DF73C61C18C}" type="slidenum">
              <a:rPr lang="nb-NO" smtClean="0"/>
              <a:t>‹#›</a:t>
            </a:fld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0849637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210191B9-2C87-CFFC-7E1F-49DF7BFE1A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C43646E0-E152-E1C3-0CAA-24B6A63AAE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Plassholder for innhold 3">
            <a:extLst>
              <a:ext uri="{FF2B5EF4-FFF2-40B4-BE49-F238E27FC236}">
                <a16:creationId xmlns:a16="http://schemas.microsoft.com/office/drawing/2014/main" id="{F61FE491-3715-C915-F810-466C93D5E47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tekst 4">
            <a:extLst>
              <a:ext uri="{FF2B5EF4-FFF2-40B4-BE49-F238E27FC236}">
                <a16:creationId xmlns:a16="http://schemas.microsoft.com/office/drawing/2014/main" id="{9F8CD117-AAB1-BC1D-4AA7-CB8D96B01B4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6" name="Plassholder for innhold 5">
            <a:extLst>
              <a:ext uri="{FF2B5EF4-FFF2-40B4-BE49-F238E27FC236}">
                <a16:creationId xmlns:a16="http://schemas.microsoft.com/office/drawing/2014/main" id="{4EC16A67-0011-55FA-D402-A4BE73DDBCA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7" name="Plassholder for dato 6">
            <a:extLst>
              <a:ext uri="{FF2B5EF4-FFF2-40B4-BE49-F238E27FC236}">
                <a16:creationId xmlns:a16="http://schemas.microsoft.com/office/drawing/2014/main" id="{466697EE-EA5D-EBC7-9207-0A9FE48BC9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AA969-450A-9E46-83CD-AE138042207F}" type="datetimeFigureOut">
              <a:rPr lang="nb-NO" smtClean="0"/>
              <a:t>02.02.2023</a:t>
            </a:fld>
            <a:endParaRPr lang="nb-NO" dirty="0"/>
          </a:p>
        </p:txBody>
      </p:sp>
      <p:sp>
        <p:nvSpPr>
          <p:cNvPr id="8" name="Plassholder for bunntekst 7">
            <a:extLst>
              <a:ext uri="{FF2B5EF4-FFF2-40B4-BE49-F238E27FC236}">
                <a16:creationId xmlns:a16="http://schemas.microsoft.com/office/drawing/2014/main" id="{5CB1AE04-4D89-9E8F-821E-6E2EE76119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9" name="Plassholder for lysbildenummer 8">
            <a:extLst>
              <a:ext uri="{FF2B5EF4-FFF2-40B4-BE49-F238E27FC236}">
                <a16:creationId xmlns:a16="http://schemas.microsoft.com/office/drawing/2014/main" id="{09C9D2F8-2196-25EB-7469-7B5A0463F0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51AA7F-65BF-1C4F-A155-2DF73C61C18C}" type="slidenum">
              <a:rPr lang="nb-NO" smtClean="0"/>
              <a:t>‹#›</a:t>
            </a:fld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6356272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6ED933D5-D0C8-FA3D-A47F-E3A653FBA2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dato 2">
            <a:extLst>
              <a:ext uri="{FF2B5EF4-FFF2-40B4-BE49-F238E27FC236}">
                <a16:creationId xmlns:a16="http://schemas.microsoft.com/office/drawing/2014/main" id="{9B608F42-FAE9-C2D1-1003-7CE305FA8E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AA969-450A-9E46-83CD-AE138042207F}" type="datetimeFigureOut">
              <a:rPr lang="nb-NO" smtClean="0"/>
              <a:t>02.02.2023</a:t>
            </a:fld>
            <a:endParaRPr lang="nb-NO" dirty="0"/>
          </a:p>
        </p:txBody>
      </p:sp>
      <p:sp>
        <p:nvSpPr>
          <p:cNvPr id="4" name="Plassholder for bunntekst 3">
            <a:extLst>
              <a:ext uri="{FF2B5EF4-FFF2-40B4-BE49-F238E27FC236}">
                <a16:creationId xmlns:a16="http://schemas.microsoft.com/office/drawing/2014/main" id="{AD530833-D673-FD81-68A0-BCF149B7C1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5" name="Plassholder for lysbildenummer 4">
            <a:extLst>
              <a:ext uri="{FF2B5EF4-FFF2-40B4-BE49-F238E27FC236}">
                <a16:creationId xmlns:a16="http://schemas.microsoft.com/office/drawing/2014/main" id="{8D5EDFD3-4980-143D-B923-E32103A3B4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51AA7F-65BF-1C4F-A155-2DF73C61C18C}" type="slidenum">
              <a:rPr lang="nb-NO" smtClean="0"/>
              <a:t>‹#›</a:t>
            </a:fld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3784162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>
            <a:extLst>
              <a:ext uri="{FF2B5EF4-FFF2-40B4-BE49-F238E27FC236}">
                <a16:creationId xmlns:a16="http://schemas.microsoft.com/office/drawing/2014/main" id="{462618B5-60B4-6F1D-6DC1-7F2545D4C8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AA969-450A-9E46-83CD-AE138042207F}" type="datetimeFigureOut">
              <a:rPr lang="nb-NO" smtClean="0"/>
              <a:t>02.02.2023</a:t>
            </a:fld>
            <a:endParaRPr lang="nb-NO" dirty="0"/>
          </a:p>
        </p:txBody>
      </p:sp>
      <p:sp>
        <p:nvSpPr>
          <p:cNvPr id="3" name="Plassholder for bunntekst 2">
            <a:extLst>
              <a:ext uri="{FF2B5EF4-FFF2-40B4-BE49-F238E27FC236}">
                <a16:creationId xmlns:a16="http://schemas.microsoft.com/office/drawing/2014/main" id="{9CDE6B1A-767C-2F65-8F53-142F64FDCA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Plassholder for lysbildenummer 3">
            <a:extLst>
              <a:ext uri="{FF2B5EF4-FFF2-40B4-BE49-F238E27FC236}">
                <a16:creationId xmlns:a16="http://schemas.microsoft.com/office/drawing/2014/main" id="{6C1CBA7F-2270-391E-FD82-A61C27D957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51AA7F-65BF-1C4F-A155-2DF73C61C18C}" type="slidenum">
              <a:rPr lang="nb-NO" smtClean="0"/>
              <a:t>‹#›</a:t>
            </a:fld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9124054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5B1BF479-8C30-E22A-43BD-A4E1625FC9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0B33FEF3-4EEF-559C-39DC-7443FB131B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tekst 3">
            <a:extLst>
              <a:ext uri="{FF2B5EF4-FFF2-40B4-BE49-F238E27FC236}">
                <a16:creationId xmlns:a16="http://schemas.microsoft.com/office/drawing/2014/main" id="{61B3FF96-0956-E05E-0F34-FA4377DD194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D27341CE-B354-C6CD-6751-C90881D7F0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AA969-450A-9E46-83CD-AE138042207F}" type="datetimeFigureOut">
              <a:rPr lang="nb-NO" smtClean="0"/>
              <a:t>02.02.2023</a:t>
            </a:fld>
            <a:endParaRPr lang="nb-NO" dirty="0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7028D4AB-AF03-2896-D5B1-DE82E7C632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81DF5099-E1FC-AFB9-32FA-EBBEBB3F49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51AA7F-65BF-1C4F-A155-2DF73C61C18C}" type="slidenum">
              <a:rPr lang="nb-NO" smtClean="0"/>
              <a:t>‹#›</a:t>
            </a:fld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475063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26392F1D-7850-10B8-EFA1-60BBF0FA1D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bilde 2">
            <a:extLst>
              <a:ext uri="{FF2B5EF4-FFF2-40B4-BE49-F238E27FC236}">
                <a16:creationId xmlns:a16="http://schemas.microsoft.com/office/drawing/2014/main" id="{C4B987E4-D8BA-98B7-0A24-34ED141F933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b-NO" dirty="0"/>
          </a:p>
        </p:txBody>
      </p:sp>
      <p:sp>
        <p:nvSpPr>
          <p:cNvPr id="4" name="Plassholder for tekst 3">
            <a:extLst>
              <a:ext uri="{FF2B5EF4-FFF2-40B4-BE49-F238E27FC236}">
                <a16:creationId xmlns:a16="http://schemas.microsoft.com/office/drawing/2014/main" id="{A1B873A3-B17E-313F-D91B-2CCBB9FFA09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6E082CB7-7D42-95EB-E191-647379AF7F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AA969-450A-9E46-83CD-AE138042207F}" type="datetimeFigureOut">
              <a:rPr lang="nb-NO" smtClean="0"/>
              <a:t>02.02.2023</a:t>
            </a:fld>
            <a:endParaRPr lang="nb-NO" dirty="0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7A3119F4-2AC9-88F9-4057-95C8925394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11707F4B-02DF-686B-E0D5-EBF71617C8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51AA7F-65BF-1C4F-A155-2DF73C61C18C}" type="slidenum">
              <a:rPr lang="nb-NO" smtClean="0"/>
              <a:t>‹#›</a:t>
            </a:fld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4644754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>
            <a:extLst>
              <a:ext uri="{FF2B5EF4-FFF2-40B4-BE49-F238E27FC236}">
                <a16:creationId xmlns:a16="http://schemas.microsoft.com/office/drawing/2014/main" id="{A4EBBEEA-6A4F-2F29-6AF2-3DE52D4F10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4A1B764C-CB18-F8FA-877E-A67B6087DC8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7A308C99-E6A5-0878-832E-3BE7CB8709A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6AA969-450A-9E46-83CD-AE138042207F}" type="datetimeFigureOut">
              <a:rPr lang="nb-NO" smtClean="0"/>
              <a:t>02.02.2023</a:t>
            </a:fld>
            <a:endParaRPr lang="nb-NO" dirty="0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D5F324C1-ADF5-3F25-076C-BDD0F17D9B8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 dirty="0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D7C13A9E-CDF0-E408-6F34-00922B8AEEA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51AA7F-65BF-1C4F-A155-2DF73C61C18C}" type="slidenum">
              <a:rPr lang="nb-NO" smtClean="0"/>
              <a:t>‹#›</a:t>
            </a:fld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28866147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>
            <a:extLst>
              <a:ext uri="{FF2B5EF4-FFF2-40B4-BE49-F238E27FC236}">
                <a16:creationId xmlns:a16="http://schemas.microsoft.com/office/drawing/2014/main" id="{FF543D62-C071-F85D-31A2-841F7CA38F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DB252B52-DB3D-6FDD-E107-451D53FE350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71E6B568-5DE4-38E5-187A-3481A8165D2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72B2BB-02C8-7944-A612-9FADF7411466}" type="datetimeFigureOut">
              <a:rPr lang="nb-NO" smtClean="0"/>
              <a:t>02.02.2023</a:t>
            </a:fld>
            <a:endParaRPr lang="nb-NO" dirty="0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78CF737C-0D73-FC2E-A13B-699E6CA7278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 dirty="0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5364670C-DF1E-B16B-13F3-FF6B41EBD6A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0C43AC-F97B-CA41-8830-3D87CAA4D3F0}" type="slidenum">
              <a:rPr lang="nb-NO" smtClean="0"/>
              <a:t>‹#›</a:t>
            </a:fld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153584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5229EA69-7BA4-BD42-849F-BFCAA0E629C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b-NO" dirty="0">
                <a:ea typeface="Calibri Light"/>
                <a:cs typeface="Calibri Light"/>
              </a:rPr>
              <a:t>Tema 4: menneske og natur</a:t>
            </a:r>
            <a:endParaRPr lang="nb-NO" dirty="0"/>
          </a:p>
        </p:txBody>
      </p:sp>
      <p:sp>
        <p:nvSpPr>
          <p:cNvPr id="3" name="Undertittel 2">
            <a:extLst>
              <a:ext uri="{FF2B5EF4-FFF2-40B4-BE49-F238E27FC236}">
                <a16:creationId xmlns:a16="http://schemas.microsoft.com/office/drawing/2014/main" id="{937401E1-5D01-DFE2-7A03-27937A25EC6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nb-NO" dirty="0">
                <a:ea typeface="Calibri"/>
                <a:cs typeface="Calibri"/>
              </a:rPr>
              <a:t>Uke 3</a:t>
            </a:r>
            <a:endParaRPr lang="nb-NO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4FE379F9-804C-94CC-DA78-353ECDFC707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6473952"/>
            <a:ext cx="12192000" cy="3840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794611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C7A2661E-C81B-C8EB-3153-AC7E4074DA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>
                <a:ea typeface="Calibri Light"/>
                <a:cs typeface="Calibri Light"/>
              </a:rPr>
              <a:t>Oppgave: disposisjon og førskrivingsstrategi</a:t>
            </a:r>
            <a:endParaRPr lang="nb-NO" dirty="0"/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DDDD93E7-231A-72AF-63A9-E0C0FF0E98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nb-NO" dirty="0">
                <a:ea typeface="Calibri"/>
                <a:cs typeface="Calibri"/>
              </a:rPr>
              <a:t>Disposisjon: </a:t>
            </a:r>
          </a:p>
          <a:p>
            <a:r>
              <a:rPr lang="nb-NO" dirty="0">
                <a:ea typeface="Calibri"/>
                <a:cs typeface="Calibri"/>
              </a:rPr>
              <a:t>Skriv en disposisjon ut fra malen på s. 64. Gjør flere forundersøkelser</a:t>
            </a:r>
            <a:r>
              <a:rPr lang="pl-PL" dirty="0">
                <a:ea typeface="Calibri"/>
                <a:cs typeface="Calibri"/>
              </a:rPr>
              <a:t> </a:t>
            </a:r>
            <a:r>
              <a:rPr lang="nb-NO" dirty="0">
                <a:ea typeface="Calibri"/>
                <a:cs typeface="Calibri"/>
              </a:rPr>
              <a:t>om forfatterne om du må det. </a:t>
            </a:r>
          </a:p>
          <a:p>
            <a:endParaRPr lang="nb-NO" dirty="0">
              <a:ea typeface="Calibri"/>
              <a:cs typeface="Calibri"/>
            </a:endParaRPr>
          </a:p>
          <a:p>
            <a:pPr marL="0" indent="0">
              <a:buNone/>
            </a:pPr>
            <a:r>
              <a:rPr lang="nb-NO" dirty="0">
                <a:ea typeface="Calibri"/>
                <a:cs typeface="Calibri"/>
              </a:rPr>
              <a:t>Sammenligningstabell: </a:t>
            </a:r>
          </a:p>
          <a:p>
            <a:r>
              <a:rPr lang="pl-PL" dirty="0">
                <a:ea typeface="Calibri"/>
                <a:cs typeface="Calibri"/>
              </a:rPr>
              <a:t>Kopier og fyll </a:t>
            </a:r>
            <a:r>
              <a:rPr lang="nb-NO" dirty="0">
                <a:ea typeface="Calibri"/>
                <a:cs typeface="Calibri"/>
              </a:rPr>
              <a:t>inn i sammenligningstabellen på s. 65. 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F118A7CA-89C8-C3C3-9F93-5D6E9EB07C4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6473952"/>
            <a:ext cx="12192000" cy="3840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527989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3DA9B5F7-BC1D-E7F4-880F-4810008277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>
                <a:cs typeface="Calibri Light"/>
              </a:rPr>
              <a:t>Skriftlig vurdering med speed-date-veiledning</a:t>
            </a:r>
            <a:endParaRPr lang="nb-NO" dirty="0"/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9FA1ACEB-A517-55D5-7619-39B8368AD9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6314" y="1423059"/>
            <a:ext cx="10587486" cy="4753904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nb-NO" b="1" dirty="0">
                <a:cs typeface="Calibri"/>
              </a:rPr>
              <a:t>Individuelt: </a:t>
            </a:r>
          </a:p>
          <a:p>
            <a:r>
              <a:rPr lang="nb-NO" dirty="0">
                <a:cs typeface="Calibri"/>
              </a:rPr>
              <a:t>Bruk disposisjonen og sammenligningstabellen som hjelp når du skriver. </a:t>
            </a:r>
          </a:p>
          <a:p>
            <a:r>
              <a:rPr lang="nb-NO" dirty="0">
                <a:cs typeface="Calibri"/>
              </a:rPr>
              <a:t>Se på øvingsoppgaver fra tidligere og se på modelltekst ved behov. </a:t>
            </a:r>
          </a:p>
          <a:p>
            <a:endParaRPr lang="nb-NO" dirty="0">
              <a:cs typeface="Calibri"/>
            </a:endParaRPr>
          </a:p>
          <a:p>
            <a:pPr marL="0" indent="0">
              <a:buNone/>
            </a:pPr>
            <a:r>
              <a:rPr lang="nb-NO" b="1" dirty="0">
                <a:cs typeface="Calibri"/>
              </a:rPr>
              <a:t>Speed-date-veiledning: </a:t>
            </a:r>
          </a:p>
          <a:p>
            <a:r>
              <a:rPr lang="nb-NO" dirty="0">
                <a:cs typeface="Calibri"/>
              </a:rPr>
              <a:t>Når du har et avsnitt du ønsker en konkret tilbakemelding på, oppsøk faglæreren og få en rask tilbakemelding i timen. For eksempel: «Kan jeg få tilbakemelding på hvordan jeg har sammenlignet metaforbruken i de to tekstene?».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16BF03FA-CE09-2004-62B5-584039B5F05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6473952"/>
            <a:ext cx="12192000" cy="3840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407566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8DE47A12-4492-13AA-30F4-44534CB431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>
                <a:cs typeface="Calibri Light"/>
              </a:rPr>
              <a:t>Ferdigstilling av skriftlig vurdering</a:t>
            </a:r>
            <a:endParaRPr lang="nb-NO" dirty="0"/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749AFE42-EAE5-5905-FC8E-B8250AC3F2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nb-NO" b="1" dirty="0">
                <a:cs typeface="Calibri"/>
              </a:rPr>
              <a:t>Sjekkliste: </a:t>
            </a:r>
          </a:p>
          <a:p>
            <a:r>
              <a:rPr lang="nb-NO" dirty="0">
                <a:cs typeface="Calibri"/>
              </a:rPr>
              <a:t>Når du er ferdig med teksten din, bruk huskelista på s. 624 for å gå gjennom teksten din. </a:t>
            </a:r>
          </a:p>
          <a:p>
            <a:r>
              <a:rPr lang="nb-NO" dirty="0">
                <a:cs typeface="Calibri"/>
              </a:rPr>
              <a:t>Dersom noe mangler, gå tilbake og rett opp eller skriv mer. </a:t>
            </a:r>
          </a:p>
          <a:p>
            <a:r>
              <a:rPr lang="nb-NO" dirty="0">
                <a:cs typeface="Calibri"/>
              </a:rPr>
              <a:t>Lever inn. 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C40412A7-3836-6A9B-C161-42B14FC82A9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6473952"/>
            <a:ext cx="12192000" cy="3840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530320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2FD91706-57F3-F777-C3AA-42044A447C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>
                <a:ea typeface="Calibri Light"/>
                <a:cs typeface="Calibri Light"/>
              </a:rPr>
              <a:t>Mål for perioden</a:t>
            </a:r>
            <a:endParaRPr lang="nb-NO" dirty="0"/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C9950A33-FD96-E170-9C6D-A722C11FCF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nb-NO" dirty="0">
                <a:ea typeface="Calibri"/>
                <a:cs typeface="Calibri"/>
              </a:rPr>
              <a:t>Du skal utforske</a:t>
            </a:r>
            <a:r>
              <a:rPr lang="nb-NO" dirty="0">
                <a:ea typeface="+mn-lt"/>
                <a:cs typeface="+mn-lt"/>
              </a:rPr>
              <a:t> hvordan tekster og malerier fra romantikken og nasjonalromantikken framstiller menneske, natur og samfunn, og sammenligne det med tekster og malerier fra nyere tid.</a:t>
            </a:r>
            <a:endParaRPr lang="nb-NO" dirty="0">
              <a:ea typeface="Calibri" panose="020F0502020204030204"/>
              <a:cs typeface="Calibri" panose="020F0502020204030204"/>
            </a:endParaRPr>
          </a:p>
          <a:p>
            <a:r>
              <a:rPr lang="nb-NO" dirty="0">
                <a:ea typeface="+mn-lt"/>
                <a:cs typeface="+mn-lt"/>
              </a:rPr>
              <a:t>Du skal utforske og reflektere over hvordan tekster fra den modernistiske tradisjonen framstiller menneske, natur og samfunn.</a:t>
            </a:r>
          </a:p>
          <a:p>
            <a:r>
              <a:rPr lang="nb-NO" dirty="0">
                <a:ea typeface="+mn-lt"/>
                <a:cs typeface="+mn-lt"/>
              </a:rPr>
              <a:t>Du skal reflektere over den kulturhistoriske konteksten til et utvalg tekster fra ulike tider, og fra din egen samtid.</a:t>
            </a:r>
          </a:p>
          <a:p>
            <a:r>
              <a:rPr lang="nb-NO" dirty="0">
                <a:ea typeface="+mn-lt"/>
                <a:cs typeface="+mn-lt"/>
              </a:rPr>
              <a:t>Du skal skrive en litterær sammenligningsoppgave, der du mestrer formkrav, har et presist og godt språk, samt mestrer kildebruk. 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61B67247-5D12-EB4B-6505-6C31A39A055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6473952"/>
            <a:ext cx="12192000" cy="3840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55312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36E1F709-490A-2189-52FE-166F07D306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>
                <a:ea typeface="Calibri Light"/>
                <a:cs typeface="Calibri Light"/>
              </a:rPr>
              <a:t>Plan for uke 3</a:t>
            </a:r>
            <a:endParaRPr lang="nb-NO" dirty="0"/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19241B81-CE63-5FF5-F08E-744E8FDB44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nb-NO" dirty="0">
                <a:ea typeface="+mn-lt"/>
                <a:cs typeface="+mn-lt"/>
              </a:rPr>
              <a:t>arbeid med «Stillheten efterpå» av Rolf Jacobsen og «Plasticsolen» av Michael Strunge</a:t>
            </a:r>
          </a:p>
          <a:p>
            <a:r>
              <a:rPr lang="nb-NO" dirty="0">
                <a:ea typeface="+mn-lt"/>
                <a:cs typeface="+mn-lt"/>
              </a:rPr>
              <a:t>gjennomgang av sammenligningsoppgave til vurdering</a:t>
            </a:r>
          </a:p>
          <a:p>
            <a:r>
              <a:rPr lang="nb-NO" dirty="0">
                <a:ea typeface="+mn-lt"/>
                <a:cs typeface="+mn-lt"/>
              </a:rPr>
              <a:t>arbeid med førskrivingsstrategier</a:t>
            </a:r>
          </a:p>
          <a:p>
            <a:r>
              <a:rPr lang="nb-NO" dirty="0">
                <a:ea typeface="+mn-lt"/>
                <a:cs typeface="+mn-lt"/>
              </a:rPr>
              <a:t>underveisvurdering i skriveprosessen: speed-date-vurdering som tilbakemelding</a:t>
            </a:r>
          </a:p>
          <a:p>
            <a:endParaRPr lang="nb-NO" dirty="0">
              <a:ea typeface="+mn-lt"/>
              <a:cs typeface="+mn-lt"/>
            </a:endParaRPr>
          </a:p>
          <a:p>
            <a:pPr marL="0" indent="0">
              <a:buNone/>
            </a:pPr>
            <a:r>
              <a:rPr lang="nb-NO" dirty="0">
                <a:ea typeface="+mn-lt"/>
                <a:cs typeface="+mn-lt"/>
              </a:rPr>
              <a:t>Vi bruker uka på å skrive og ferdigstille oppgaven. </a:t>
            </a:r>
          </a:p>
          <a:p>
            <a:endParaRPr lang="nb-NO" dirty="0">
              <a:ea typeface="Calibri"/>
              <a:cs typeface="Calibri"/>
            </a:endParaRPr>
          </a:p>
          <a:p>
            <a:endParaRPr lang="nb-NO" dirty="0">
              <a:ea typeface="Calibri"/>
              <a:cs typeface="Calibri"/>
            </a:endParaRPr>
          </a:p>
          <a:p>
            <a:endParaRPr lang="nb-NO" dirty="0">
              <a:ea typeface="Calibri"/>
              <a:cs typeface="Calibri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6EF8152F-A6DE-EAA8-BF53-5E00A489EDD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6473952"/>
            <a:ext cx="12192000" cy="3840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12258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AD5FEE3E-858B-EA13-47B4-EF8D9095C4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>
                <a:ea typeface="Calibri Light"/>
                <a:cs typeface="Calibri Light"/>
              </a:rPr>
              <a:t>Rolf Jacobsen (1965): «Stillheten efterpå»</a:t>
            </a:r>
            <a:endParaRPr lang="nb-NO" dirty="0"/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08EF2CF2-99ED-7979-8260-1609DCB99E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5160" y="1368425"/>
            <a:ext cx="10718800" cy="4971098"/>
          </a:xfrm>
        </p:spPr>
        <p:txBody>
          <a:bodyPr vert="horz" lIns="91440" tIns="45720" rIns="91440" bIns="45720" rtlCol="0" anchor="t">
            <a:normAutofit fontScale="92500" lnSpcReduction="10000"/>
          </a:bodyPr>
          <a:lstStyle/>
          <a:p>
            <a:pPr marL="0" indent="0">
              <a:buNone/>
            </a:pPr>
            <a:r>
              <a:rPr lang="nb-NO" b="1" dirty="0">
                <a:ea typeface="Calibri"/>
                <a:cs typeface="Calibri"/>
              </a:rPr>
              <a:t>Felles: </a:t>
            </a:r>
          </a:p>
          <a:p>
            <a:r>
              <a:rPr lang="nb-NO" dirty="0">
                <a:ea typeface="+mn-lt"/>
                <a:cs typeface="+mn-lt"/>
              </a:rPr>
              <a:t>Vi leser teksten på s. 437.</a:t>
            </a:r>
            <a:endParaRPr lang="en-US" dirty="0">
              <a:ea typeface="+mn-lt"/>
              <a:cs typeface="+mn-lt"/>
            </a:endParaRPr>
          </a:p>
          <a:p>
            <a:r>
              <a:rPr lang="nb-NO" dirty="0">
                <a:ea typeface="Calibri"/>
                <a:cs typeface="Calibri"/>
              </a:rPr>
              <a:t>Hvilke assosiasjoner får dere til ordene «stillhet» og «bli ferdige»?</a:t>
            </a:r>
          </a:p>
          <a:p>
            <a:r>
              <a:rPr lang="nb-NO" dirty="0">
                <a:ea typeface="Calibri"/>
                <a:cs typeface="Calibri"/>
              </a:rPr>
              <a:t>Hvorfor tror dere disse ordene blir gjentatt? </a:t>
            </a:r>
          </a:p>
          <a:p>
            <a:r>
              <a:rPr lang="nb-NO" dirty="0">
                <a:ea typeface="Calibri"/>
                <a:cs typeface="Calibri"/>
              </a:rPr>
              <a:t>Merker dere en endring i stemningen i diktet? </a:t>
            </a:r>
          </a:p>
          <a:p>
            <a:r>
              <a:rPr lang="nb-NO" dirty="0">
                <a:ea typeface="Calibri"/>
                <a:cs typeface="Calibri"/>
              </a:rPr>
              <a:t>Hva har dette diktet med menneske og natur å gjøre?</a:t>
            </a:r>
          </a:p>
          <a:p>
            <a:r>
              <a:rPr lang="nb-NO" dirty="0">
                <a:ea typeface="Calibri"/>
                <a:cs typeface="Calibri"/>
              </a:rPr>
              <a:t>Hva kan dette diktet fortelle oss om tiden det ble til i?</a:t>
            </a:r>
            <a:endParaRPr lang="nb-NO" dirty="0"/>
          </a:p>
          <a:p>
            <a:endParaRPr lang="nb-NO" dirty="0">
              <a:ea typeface="Calibri"/>
              <a:cs typeface="Calibri"/>
            </a:endParaRPr>
          </a:p>
          <a:p>
            <a:pPr marL="0" indent="0">
              <a:buNone/>
            </a:pPr>
            <a:r>
              <a:rPr lang="nb-NO" b="1" dirty="0">
                <a:ea typeface="Calibri"/>
                <a:cs typeface="Calibri"/>
              </a:rPr>
              <a:t>I par: </a:t>
            </a:r>
          </a:p>
          <a:p>
            <a:r>
              <a:rPr lang="nb-NO" dirty="0">
                <a:ea typeface="Calibri"/>
                <a:cs typeface="Calibri"/>
              </a:rPr>
              <a:t>Bruk stikkordsregisteret bakerst i boka, let etter Jacobsen, og les det som står i læreboka. Hvordan leser dere diktet nå?</a:t>
            </a:r>
          </a:p>
          <a:p>
            <a:endParaRPr lang="nb-NO" dirty="0">
              <a:ea typeface="Calibri"/>
              <a:cs typeface="Calibri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0F11B8B8-87E8-1151-77D5-496599F9E0B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6473952"/>
            <a:ext cx="12192000" cy="3840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50336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1DBE13D3-2926-E377-778A-E05E4A930B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>
                <a:ea typeface="Calibri Light"/>
                <a:cs typeface="Calibri Light"/>
              </a:rPr>
              <a:t>Oppgave: trekolonneskjema, Jacobsen</a:t>
            </a:r>
            <a:endParaRPr lang="nb-NO" dirty="0"/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13771EBB-3846-F606-5FD6-CC4EB28FBD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nb-NO" b="1" dirty="0">
                <a:ea typeface="Calibri"/>
                <a:cs typeface="Calibri"/>
              </a:rPr>
              <a:t>I par eller grupper: </a:t>
            </a:r>
          </a:p>
          <a:p>
            <a:r>
              <a:rPr lang="nb-NO" dirty="0">
                <a:ea typeface="Calibri"/>
                <a:cs typeface="Calibri"/>
              </a:rPr>
              <a:t>Fyll inn stikkord i trekolonneskjemaet. Se s. 145, eller bruk ferdig nedlastet skjema. </a:t>
            </a:r>
          </a:p>
          <a:p>
            <a:r>
              <a:rPr lang="nb-NO" dirty="0">
                <a:ea typeface="Calibri"/>
                <a:cs typeface="Calibri"/>
              </a:rPr>
              <a:t>Bruk begrepslista på s. 631 dersom dere lurer på virkemidler. </a:t>
            </a:r>
          </a:p>
          <a:p>
            <a:endParaRPr lang="nb-NO" dirty="0">
              <a:ea typeface="Calibri"/>
              <a:cs typeface="Calibri"/>
            </a:endParaRPr>
          </a:p>
          <a:p>
            <a:pPr marL="0" indent="0">
              <a:buNone/>
            </a:pPr>
            <a:r>
              <a:rPr lang="nb-NO" b="1" dirty="0">
                <a:ea typeface="Calibri"/>
                <a:cs typeface="Calibri"/>
              </a:rPr>
              <a:t>Felles gjennomgang: </a:t>
            </a:r>
          </a:p>
          <a:p>
            <a:r>
              <a:rPr lang="nb-NO" dirty="0">
                <a:ea typeface="Calibri"/>
                <a:cs typeface="Calibri"/>
              </a:rPr>
              <a:t>Hva greier vi å finne ut? 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7E83625A-5116-6429-04C1-4EB9CAF8888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6473952"/>
            <a:ext cx="12192000" cy="3840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68830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A07F8357-26A5-03D8-8BC8-A13336797C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>
                <a:ea typeface="Calibri Light"/>
                <a:cs typeface="Calibri Light"/>
              </a:rPr>
              <a:t>Michael Strunge (1981): «Plasticsolen»</a:t>
            </a:r>
            <a:endParaRPr lang="nb-NO" dirty="0"/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71E2CA53-9357-C216-12AD-F6EA853777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6723970" cy="4351338"/>
          </a:xfrm>
        </p:spPr>
        <p:txBody>
          <a:bodyPr vert="horz" lIns="91440" tIns="45720" rIns="91440" bIns="45720" rtlCol="0" anchor="t">
            <a:normAutofit lnSpcReduction="10000"/>
          </a:bodyPr>
          <a:lstStyle/>
          <a:p>
            <a:pPr marL="0" indent="0">
              <a:buNone/>
            </a:pPr>
            <a:r>
              <a:rPr lang="nb-NO" b="1" dirty="0">
                <a:ea typeface="Calibri"/>
                <a:cs typeface="Calibri"/>
              </a:rPr>
              <a:t>Felles: </a:t>
            </a:r>
          </a:p>
          <a:p>
            <a:r>
              <a:rPr lang="nb-NO" dirty="0">
                <a:ea typeface="Calibri"/>
                <a:cs typeface="Calibri"/>
              </a:rPr>
              <a:t>Vi leser teksten på s. 485. </a:t>
            </a:r>
          </a:p>
          <a:p>
            <a:r>
              <a:rPr lang="nb-NO" dirty="0">
                <a:ea typeface="Calibri"/>
                <a:cs typeface="Calibri"/>
              </a:rPr>
              <a:t>Teksten er på dansk, så vi oversetter og forklarer så godt vi kan. </a:t>
            </a:r>
          </a:p>
          <a:p>
            <a:r>
              <a:rPr lang="nb-NO" dirty="0">
                <a:ea typeface="Calibri"/>
                <a:cs typeface="Calibri"/>
              </a:rPr>
              <a:t>Vi snakker oss gjennom oppgavene på s. 485. </a:t>
            </a:r>
          </a:p>
          <a:p>
            <a:r>
              <a:rPr lang="nb-NO" dirty="0">
                <a:ea typeface="+mn-lt"/>
                <a:cs typeface="+mn-lt"/>
              </a:rPr>
              <a:t>Hva har dette diktet med menneske og natur å gjøre?</a:t>
            </a:r>
            <a:endParaRPr lang="en-US" dirty="0">
              <a:ea typeface="+mn-lt"/>
              <a:cs typeface="+mn-lt"/>
            </a:endParaRPr>
          </a:p>
          <a:p>
            <a:r>
              <a:rPr lang="nb-NO" dirty="0">
                <a:ea typeface="+mn-lt"/>
                <a:cs typeface="+mn-lt"/>
              </a:rPr>
              <a:t>Hva kan dette diktet fortelle oss om tiden det ble til i?</a:t>
            </a:r>
          </a:p>
          <a:p>
            <a:endParaRPr lang="nb-NO" dirty="0">
              <a:ea typeface="Calibri"/>
              <a:cs typeface="Calibri"/>
            </a:endParaRPr>
          </a:p>
          <a:p>
            <a:endParaRPr lang="nb-NO" dirty="0">
              <a:ea typeface="Calibri"/>
              <a:cs typeface="Calibri"/>
            </a:endParaRPr>
          </a:p>
          <a:p>
            <a:endParaRPr lang="nb-NO" dirty="0">
              <a:ea typeface="Calibri"/>
              <a:cs typeface="Calibri"/>
            </a:endParaRPr>
          </a:p>
          <a:p>
            <a:endParaRPr lang="nb-NO" dirty="0">
              <a:ea typeface="Calibri"/>
              <a:cs typeface="Calibri"/>
            </a:endParaRPr>
          </a:p>
        </p:txBody>
      </p:sp>
      <p:pic>
        <p:nvPicPr>
          <p:cNvPr id="4" name="Bilde 4" descr="Et bilde som inneholder tekst&#10;&#10;Automatisk generert beskrivelse">
            <a:extLst>
              <a:ext uri="{FF2B5EF4-FFF2-40B4-BE49-F238E27FC236}">
                <a16:creationId xmlns:a16="http://schemas.microsoft.com/office/drawing/2014/main" id="{FC43DD73-AD8F-4654-E4F6-453085A590B8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12803"/>
          <a:stretch/>
        </p:blipFill>
        <p:spPr>
          <a:xfrm>
            <a:off x="7562170" y="2252648"/>
            <a:ext cx="4440778" cy="1748646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78F3757C-35AD-331C-2AEE-EA0F150F8CF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6473952"/>
            <a:ext cx="12192000" cy="3840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35638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1DBE13D3-2926-E377-778A-E05E4A930B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>
                <a:ea typeface="Calibri Light"/>
                <a:cs typeface="Calibri Light"/>
              </a:rPr>
              <a:t>Oppgave: trekolonneskjema, Strunge</a:t>
            </a:r>
            <a:endParaRPr lang="nb-NO" dirty="0"/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13771EBB-3846-F606-5FD6-CC4EB28FBD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nb-NO" b="1" dirty="0">
                <a:ea typeface="Calibri"/>
                <a:cs typeface="Calibri"/>
              </a:rPr>
              <a:t>I par eller grupper: </a:t>
            </a:r>
          </a:p>
          <a:p>
            <a:r>
              <a:rPr lang="nb-NO" dirty="0">
                <a:ea typeface="Calibri"/>
                <a:cs typeface="Calibri"/>
              </a:rPr>
              <a:t>Fyll inn stikkord i trekolonneskjemaet som dere allerede har begynt på med Jacobsen sin tekst.</a:t>
            </a:r>
          </a:p>
          <a:p>
            <a:r>
              <a:rPr lang="nb-NO">
                <a:ea typeface="Calibri"/>
                <a:cs typeface="Calibri"/>
              </a:rPr>
              <a:t>Bruk begrepslista </a:t>
            </a:r>
            <a:r>
              <a:rPr lang="nb-NO" dirty="0">
                <a:ea typeface="Calibri"/>
                <a:cs typeface="Calibri"/>
              </a:rPr>
              <a:t>på s. 631 dersom dere lurer på virkemidler. </a:t>
            </a:r>
          </a:p>
          <a:p>
            <a:endParaRPr lang="nb-NO" dirty="0">
              <a:ea typeface="Calibri"/>
              <a:cs typeface="Calibri"/>
            </a:endParaRPr>
          </a:p>
          <a:p>
            <a:pPr marL="0" indent="0">
              <a:buNone/>
            </a:pPr>
            <a:r>
              <a:rPr lang="nb-NO" b="1" dirty="0">
                <a:ea typeface="Calibri"/>
                <a:cs typeface="Calibri"/>
              </a:rPr>
              <a:t>Felles gjennomgang: </a:t>
            </a:r>
          </a:p>
          <a:p>
            <a:r>
              <a:rPr lang="nb-NO" dirty="0">
                <a:ea typeface="Calibri"/>
                <a:cs typeface="Calibri"/>
              </a:rPr>
              <a:t>Hva greier vi å finne ut? 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16BAF77F-ACB5-80DD-B636-9B993A7D0C1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6473952"/>
            <a:ext cx="12192000" cy="3840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456858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63FC2B15-BB87-7C3C-F113-F86AFEF7EF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>
                <a:ea typeface="Calibri Light"/>
                <a:cs typeface="Calibri Light"/>
              </a:rPr>
              <a:t>Oppgave: felles refleksjon om tema</a:t>
            </a:r>
            <a:endParaRPr lang="nb-NO" dirty="0"/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9239EE77-444E-9B87-60D8-928103FA31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nb-NO" dirty="0">
                <a:ea typeface="Calibri"/>
                <a:cs typeface="Calibri"/>
              </a:rPr>
              <a:t>Begge diktene har et litt annet fokus på temaet menneske og natur enn de tekstene vi har jobbet med tidligere. </a:t>
            </a:r>
          </a:p>
          <a:p>
            <a:endParaRPr lang="nb-NO" dirty="0">
              <a:ea typeface="Calibri"/>
              <a:cs typeface="Calibri"/>
            </a:endParaRPr>
          </a:p>
          <a:p>
            <a:pPr marL="0" indent="0">
              <a:buNone/>
            </a:pPr>
            <a:r>
              <a:rPr lang="nb-NO" b="1" dirty="0">
                <a:ea typeface="Calibri"/>
                <a:cs typeface="Calibri"/>
              </a:rPr>
              <a:t>Felles: </a:t>
            </a:r>
          </a:p>
          <a:p>
            <a:r>
              <a:rPr lang="nb-NO" dirty="0">
                <a:ea typeface="Calibri"/>
                <a:cs typeface="Calibri"/>
              </a:rPr>
              <a:t>Se på det som dere har skrevet om motiv og virkemidler. På hvilken måte er disse diktene annerledes enn de tidligere tekstene? </a:t>
            </a:r>
          </a:p>
          <a:p>
            <a:r>
              <a:rPr lang="nb-NO" dirty="0">
                <a:ea typeface="+mn-lt"/>
                <a:cs typeface="+mn-lt"/>
              </a:rPr>
              <a:t>Ut fra trekolonneskjemaet, hvilke likheter og forskjeller ser dere mellom tekstene?</a:t>
            </a:r>
            <a:endParaRPr lang="nb-NO" dirty="0">
              <a:ea typeface="Calibri"/>
              <a:cs typeface="Calibri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4B7E8C84-6E48-69C8-EDF7-0F93702E1CF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6473952"/>
            <a:ext cx="12192000" cy="3840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107768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EFA93345-E4B2-E506-8DE1-3E84C2D54B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>
                <a:ea typeface="Calibri Light"/>
                <a:cs typeface="Calibri Light"/>
              </a:rPr>
              <a:t>Oppgave: vurdering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D4AFF844-C5C1-2052-0C0C-69272A3800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nb-NO" b="1" dirty="0">
                <a:ea typeface="Calibri"/>
                <a:cs typeface="Calibri"/>
              </a:rPr>
              <a:t>Felles: </a:t>
            </a:r>
          </a:p>
          <a:p>
            <a:r>
              <a:rPr lang="nb-NO" dirty="0">
                <a:ea typeface="Calibri"/>
                <a:cs typeface="Calibri"/>
              </a:rPr>
              <a:t>Vi går gjennom sammenligningsoppgaven, som er vurderingen. </a:t>
            </a:r>
          </a:p>
          <a:p>
            <a:endParaRPr lang="nb-NO" dirty="0">
              <a:ea typeface="Calibri"/>
              <a:cs typeface="Calibri"/>
            </a:endParaRPr>
          </a:p>
          <a:p>
            <a:pPr marL="0" indent="0">
              <a:buNone/>
            </a:pPr>
            <a:r>
              <a:rPr lang="nb-NO" b="1" dirty="0">
                <a:ea typeface="Calibri"/>
                <a:cs typeface="Calibri"/>
              </a:rPr>
              <a:t>Individuelt etter gjennomgang: </a:t>
            </a:r>
          </a:p>
          <a:p>
            <a:r>
              <a:rPr lang="nb-NO" dirty="0">
                <a:ea typeface="Calibri"/>
                <a:cs typeface="Calibri"/>
              </a:rPr>
              <a:t>Bestem deg for oppgave. </a:t>
            </a:r>
          </a:p>
          <a:p>
            <a:r>
              <a:rPr lang="nb-NO" dirty="0">
                <a:ea typeface="Calibri"/>
                <a:cs typeface="Calibri"/>
              </a:rPr>
              <a:t>Se på notatene dine så langt. Marker med rødt det som du vil bruke videre i sammenligningsoppgaven. 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434E954F-7BAF-5293-B16E-25BFD4822A8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6473952"/>
            <a:ext cx="12192000" cy="3840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53161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3E16F2EDE55B9B43AC33210E7E3D36DB" ma:contentTypeVersion="12" ma:contentTypeDescription="Opprett et nytt dokument." ma:contentTypeScope="" ma:versionID="0502c8ed2165e522ef6e2b29ec85a5a9">
  <xsd:schema xmlns:xsd="http://www.w3.org/2001/XMLSchema" xmlns:xs="http://www.w3.org/2001/XMLSchema" xmlns:p="http://schemas.microsoft.com/office/2006/metadata/properties" xmlns:ns2="3e262981-6eaa-4e78-96cb-821eb9d929d8" xmlns:ns3="e8ef9273-6764-4070-9f30-727ce88a67d1" targetNamespace="http://schemas.microsoft.com/office/2006/metadata/properties" ma:root="true" ma:fieldsID="e2738db06c3450eed6f026df08739c34" ns2:_="" ns3:_="">
    <xsd:import namespace="3e262981-6eaa-4e78-96cb-821eb9d929d8"/>
    <xsd:import namespace="e8ef9273-6764-4070-9f30-727ce88a67d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LengthInSeconds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e262981-6eaa-4e78-96cb-821eb9d929d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7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8ef9273-6764-4070-9f30-727ce88a67d1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Del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Delingsdetaljer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holdstype"/>
        <xsd:element ref="dc:title" minOccurs="0" maxOccurs="1" ma:index="4" ma:displayName="Tit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CBFF8C26-F666-4D4D-8293-4D791CB143C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e262981-6eaa-4e78-96cb-821eb9d929d8"/>
    <ds:schemaRef ds:uri="e8ef9273-6764-4070-9f30-727ce88a67d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CC74F28B-718C-4AC7-BB26-E5D72A88F6B9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321</TotalTime>
  <Words>700</Words>
  <Application>Microsoft Office PowerPoint</Application>
  <PresentationFormat>Widescreen</PresentationFormat>
  <Paragraphs>86</Paragraphs>
  <Slides>12</Slides>
  <Notes>2</Notes>
  <HiddenSlides>0</HiddenSlides>
  <MMClips>0</MMClips>
  <ScaleCrop>false</ScaleCrop>
  <HeadingPairs>
    <vt:vector size="6" baseType="variant">
      <vt:variant>
        <vt:lpstr>Brukte skrifter</vt:lpstr>
      </vt:variant>
      <vt:variant>
        <vt:i4>3</vt:i4>
      </vt:variant>
      <vt:variant>
        <vt:lpstr>Tema</vt:lpstr>
      </vt:variant>
      <vt:variant>
        <vt:i4>2</vt:i4>
      </vt:variant>
      <vt:variant>
        <vt:lpstr>Lysbildetitler</vt:lpstr>
      </vt:variant>
      <vt:variant>
        <vt:i4>12</vt:i4>
      </vt:variant>
    </vt:vector>
  </HeadingPairs>
  <TitlesOfParts>
    <vt:vector size="17" baseType="lpstr">
      <vt:lpstr>Arial</vt:lpstr>
      <vt:lpstr>Calibri</vt:lpstr>
      <vt:lpstr>Calibri Light</vt:lpstr>
      <vt:lpstr>Office-tema</vt:lpstr>
      <vt:lpstr>Office-tema</vt:lpstr>
      <vt:lpstr>Tema 4: menneske og natur</vt:lpstr>
      <vt:lpstr>Mål for perioden</vt:lpstr>
      <vt:lpstr>Plan for uke 3</vt:lpstr>
      <vt:lpstr>Rolf Jacobsen (1965): «Stillheten efterpå»</vt:lpstr>
      <vt:lpstr>Oppgave: trekolonneskjema, Jacobsen</vt:lpstr>
      <vt:lpstr>Michael Strunge (1981): «Plasticsolen»</vt:lpstr>
      <vt:lpstr>Oppgave: trekolonneskjema, Strunge</vt:lpstr>
      <vt:lpstr>Oppgave: felles refleksjon om tema</vt:lpstr>
      <vt:lpstr>Oppgave: vurdering</vt:lpstr>
      <vt:lpstr>Oppgave: disposisjon og førskrivingsstrategi</vt:lpstr>
      <vt:lpstr>Skriftlig vurdering med speed-date-veiledning</vt:lpstr>
      <vt:lpstr>Ferdigstilling av skriftlig vurdering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PowerPoint-presentasjon</dc:title>
  <dc:subject/>
  <dc:creator>Kamilla Eikrem Nordmark</dc:creator>
  <cp:keywords/>
  <dc:description/>
  <cp:lastModifiedBy>Agnieszka Chylińska</cp:lastModifiedBy>
  <cp:revision>40</cp:revision>
  <dcterms:created xsi:type="dcterms:W3CDTF">2022-06-19T18:43:04Z</dcterms:created>
  <dcterms:modified xsi:type="dcterms:W3CDTF">2023-02-02T16:13:57Z</dcterms:modified>
  <cp:category/>
</cp:coreProperties>
</file>