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03" r:id="rId3"/>
    <p:sldId id="299" r:id="rId4"/>
    <p:sldId id="296" r:id="rId5"/>
    <p:sldId id="264" r:id="rId6"/>
    <p:sldId id="297" r:id="rId7"/>
    <p:sldId id="291" r:id="rId8"/>
    <p:sldId id="257" r:id="rId9"/>
    <p:sldId id="300" r:id="rId10"/>
    <p:sldId id="302" r:id="rId11"/>
    <p:sldId id="295" r:id="rId1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4694"/>
  </p:normalViewPr>
  <p:slideViewPr>
    <p:cSldViewPr snapToGrid="0">
      <p:cViewPr varScale="1">
        <p:scale>
          <a:sx n="75" d="100"/>
          <a:sy n="75" d="100"/>
        </p:scale>
        <p:origin x="78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C3D78-CDEA-4315-B818-EC62C47EB545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CB12E-6CD8-424D-B8AB-A4EDB068497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5084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596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6A0CB6-13E8-46D0-8A11-B77751376C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E428F31-E224-4B27-8D4B-B089A8169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C719C6-8367-4567-AE89-2964395FC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3447F0-B91E-4A4F-82A8-9C1AC79A7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6FB2CE9-4413-4F14-8219-057074D4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53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3A3576-AE19-4864-9516-EB925080E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D20FDBA-91C6-45BE-B2A8-385ABD12A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4B0831D-E892-4647-BB0B-8A1F9BC9A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FAFDEA-80E2-492D-AD9E-AD55A5E1A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76360D6-D3D3-46B9-AA37-F2A83C22D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73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058F7CC2-17C1-426D-A33E-331341BC2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F56CABE-DE7B-403A-B53F-9C0A4C11E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413B25C-12E7-4E97-AA5E-6C9819D2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AA2FBD8-E274-4695-8C61-805C027C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6B2ACB-AC6A-4D63-9C88-3107D0AF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264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ED26F-9931-4F5B-87A7-3D6F37682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2FF6FB7-3EE9-4907-A68F-8A10130AC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91EE501-7D13-4F63-B5FC-139D45DA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9D1F70B-8AE8-4E03-896E-EBA9575FF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B5CDF3-2701-4769-B61C-FF0DA7D48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36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D58950-AEC6-4316-9A48-0C475701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3B1CE78-6BE2-4D1A-8B18-E8B52E4AE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BAA5E05-A00A-4285-B2D5-9AA0D1B7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A95EE83-830F-443C-9DA7-D9B64654D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C372E02-4DE8-4F35-9B5F-FFFFC54F1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844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041A45-D2B9-40BB-95D6-6991BDC5D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13D0477-9C99-4E34-9FE6-96CD95E54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BE576F1-A3D6-4D92-9EB7-083AD5F035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B032D65-51B1-47CF-9B3E-860D438A1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5829B26-5C8A-4930-8E58-0E546EC5C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E9AF5-E4F1-4580-8F77-4FE477C3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626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7FAED5-6996-44C2-812A-5C4ED587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F441559-1E71-4987-85A9-A897D8764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FB704DA-6C78-4C37-B449-4230A6F30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F419189-C505-4FB1-865A-20729E1AF1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E8CDB11-3B8B-4FF9-BAA1-F28A8F074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1136840-A422-4259-81B5-A6437521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7B80F7BC-4C7C-4908-B57B-C6384559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4AD48EF-D1F3-4A1F-956A-07CBCCE7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310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E0C13-5330-497A-ACC4-0B59A96C8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BC86486-4D04-449B-B8FF-8829F232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7BAB917-3A26-41EC-BAC5-519117182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FD88290-7FAA-4420-8209-34C10C477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8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DE3D59C-C2AE-4638-A39E-9B7497FB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0C9D1EB-79F7-4D1C-B675-AFB7E0CA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2B87031-1CE6-43BC-AEE8-03F942714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239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DB43634-C765-4EFC-82E6-62176DAD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0AEE8A-016C-4D4D-9106-B8F3311D4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E30B89D-564D-4643-A371-DB2476ABF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0328C2A-9A6A-473F-AB32-A0541A13A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D77DD96-849A-473B-8F06-37AC266B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5AB257-2E24-4DFD-B84E-740A41FB9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605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DDF1DD-2E4C-4D87-BC47-7A38E6B7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926A8CF-597D-41ED-BF19-0DC5DE839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8C16660-32C6-4AF5-AF01-29749077B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98DFD75-4560-4FE2-BBF2-680707C9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E540B31-58A2-4CED-BB76-11DDD48A5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DAD3C90-5996-4EFC-9B5F-4AA11DB5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1175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9F946C5-C758-45A7-A517-3E108C928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05220BF-BFFC-4EF1-936B-C051E05A5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5D0F606-F62B-4CB6-90A2-E3D781997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041D1-7822-427B-97AA-82E017ADBCA1}" type="datetimeFigureOut">
              <a:rPr lang="nb-NO" smtClean="0"/>
              <a:t>09.12.2024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FA58F70-2B0F-4D3F-8A5D-013982BC8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139BEB6-78A2-4145-A80D-2A15D950C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61EAE-8E7F-454B-8422-4467BB12059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305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slo Sans Office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slo Sans Office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v.nrk.no/serie/fjernsynsteatret/1971/FTEA00001771/avspill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06;p2">
            <a:extLst>
              <a:ext uri="{FF2B5EF4-FFF2-40B4-BE49-F238E27FC236}">
                <a16:creationId xmlns:a16="http://schemas.microsoft.com/office/drawing/2014/main" id="{3FDC6A67-B738-5E31-10D4-48A432B08C6E}"/>
              </a:ext>
            </a:extLst>
          </p:cNvPr>
          <p:cNvSpPr txBox="1">
            <a:spLocks noGrp="1"/>
          </p:cNvSpPr>
          <p:nvPr/>
        </p:nvSpPr>
        <p:spPr>
          <a:xfrm>
            <a:off x="838200" y="2517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o-NO" sz="4000" b="1" dirty="0">
                <a:solidFill>
                  <a:srgbClr val="FF0000"/>
                </a:solidFill>
              </a:rPr>
              <a:t>Til lær</a:t>
            </a:r>
            <a:r>
              <a:rPr lang="nb-NO" sz="4000" b="1" dirty="0">
                <a:solidFill>
                  <a:srgbClr val="FF0000"/>
                </a:solidFill>
              </a:rPr>
              <a:t>e</a:t>
            </a:r>
            <a:r>
              <a:rPr lang="no-NO" sz="4000" b="1" dirty="0">
                <a:solidFill>
                  <a:srgbClr val="FF0000"/>
                </a:solidFill>
              </a:rPr>
              <a:t>r</a:t>
            </a:r>
            <a:r>
              <a:rPr lang="nb-NO" sz="4000" b="1" dirty="0">
                <a:solidFill>
                  <a:srgbClr val="FF0000"/>
                </a:solidFill>
              </a:rPr>
              <a:t>en</a:t>
            </a:r>
            <a:endParaRPr sz="4000" b="1" dirty="0">
              <a:solidFill>
                <a:srgbClr val="FF0000"/>
              </a:solidFill>
            </a:endParaRPr>
          </a:p>
        </p:txBody>
      </p:sp>
      <p:sp>
        <p:nvSpPr>
          <p:cNvPr id="4" name="Google Shape;205;p16">
            <a:extLst>
              <a:ext uri="{FF2B5EF4-FFF2-40B4-BE49-F238E27FC236}">
                <a16:creationId xmlns:a16="http://schemas.microsoft.com/office/drawing/2014/main" id="{A888338F-6296-B62C-9619-FECCA3CD511B}"/>
              </a:ext>
            </a:extLst>
          </p:cNvPr>
          <p:cNvSpPr txBox="1">
            <a:spLocks/>
          </p:cNvSpPr>
          <p:nvPr/>
        </p:nvSpPr>
        <p:spPr>
          <a:xfrm>
            <a:off x="934767" y="1477739"/>
            <a:ext cx="10804451" cy="4651190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 fontScale="77500" lnSpcReduction="20000"/>
          </a:bodyPr>
          <a:lstStyle>
            <a:defPPr rtl="0"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</a:pPr>
            <a:r>
              <a:rPr lang="nn-NO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Tidsbruk: 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 + 85 + 45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Tidsangivelsen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vil variere med klasse og lærer, og står markert med rødt under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hvert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lysbilde. </a:t>
            </a: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 er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mulig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å dele opp opplegget i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flere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mindre opplegg, og tilpasse det til egen timeplan. </a:t>
            </a: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Læreren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kan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velge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å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oppsummere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raskt etter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hver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gruppediskusjon. I så fall må dette tas med i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tidsberegningen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endParaRPr lang="nn-NO" sz="1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</a:pPr>
            <a:r>
              <a:rPr lang="nn-NO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Hva</a:t>
            </a:r>
            <a:r>
              <a:rPr lang="nn-NO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nn-NO" sz="2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hvordan</a:t>
            </a:r>
            <a:r>
              <a:rPr lang="nn-NO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Opplegget går ut på å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sammenligne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tekster fra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opplysningstiden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og nasjonalromantikken.</a:t>
            </a: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lese utdrag fra </a:t>
            </a:r>
            <a:r>
              <a:rPr lang="nn-NO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Erasmus </a:t>
            </a:r>
            <a:r>
              <a:rPr lang="nn-NO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Montanus</a:t>
            </a:r>
            <a:r>
              <a:rPr lang="nn-NO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 Ludvig Holberg, 20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endParaRPr lang="nn-NO" sz="20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diskutere utdraget i par, 10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n-NO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-episoden om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regnkappen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(film på nett), 10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diskutere i 10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og skrive i 5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lese «Luren» av Maurits Hansen og diskutere spørsmål i par i to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etapper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 + 20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skrive kortsvar på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bare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ett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avsnitt, 10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skrive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sammenlikning</a:t>
            </a:r>
            <a:r>
              <a:rPr lang="nn-NO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av de to tekstene, 45 </a:t>
            </a:r>
            <a:r>
              <a:rPr lang="nn-NO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</a:t>
            </a: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n-NO" sz="2000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Dette er </a:t>
            </a:r>
            <a:r>
              <a:rPr lang="nn-NO" sz="2000" dirty="0" err="1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rettighetsbelagt</a:t>
            </a:r>
            <a:r>
              <a:rPr lang="nn-NO" sz="2000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 materiale. Takk for at du </a:t>
            </a:r>
            <a:r>
              <a:rPr lang="nn-NO" sz="2000" b="1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IKKE </a:t>
            </a:r>
            <a:r>
              <a:rPr lang="nn-NO" sz="2000" dirty="0" err="1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videresender</a:t>
            </a:r>
            <a:r>
              <a:rPr lang="nn-NO" sz="2000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 det til </a:t>
            </a:r>
            <a:r>
              <a:rPr lang="nn-NO" sz="2000" dirty="0" err="1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lærere</a:t>
            </a:r>
            <a:r>
              <a:rPr lang="nn-NO" sz="2000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 som </a:t>
            </a:r>
            <a:r>
              <a:rPr lang="nn-NO" sz="2000" dirty="0" err="1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ikke</a:t>
            </a:r>
            <a:r>
              <a:rPr lang="nn-NO" sz="2000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 bruker </a:t>
            </a:r>
            <a:r>
              <a:rPr lang="nn-NO" sz="2000" i="1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Intertekst</a:t>
            </a:r>
            <a:r>
              <a:rPr lang="nn-NO" sz="2000" dirty="0">
                <a:solidFill>
                  <a:srgbClr val="FF0000"/>
                </a:solidFill>
                <a:latin typeface="Calibri "/>
                <a:cs typeface="Calibri" panose="020F0502020204030204" pitchFamily="34" charset="0"/>
              </a:rPr>
              <a:t>.</a:t>
            </a:r>
          </a:p>
          <a:p>
            <a:pPr marL="342900" lvl="1" indent="-342900">
              <a:spcBef>
                <a:spcPts val="1000"/>
              </a:spcBef>
              <a:buClr>
                <a:schemeClr val="dk1"/>
              </a:buClr>
              <a:buSzPts val="2800"/>
            </a:pPr>
            <a:endParaRPr lang="nn-NO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48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31B087-8CDB-28B6-20F0-93CC89A58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222"/>
            <a:ext cx="10515600" cy="1325563"/>
          </a:xfrm>
        </p:spPr>
        <p:txBody>
          <a:bodyPr/>
          <a:lstStyle/>
          <a:p>
            <a:r>
              <a:rPr lang="nb-NO" sz="4000" b="1" dirty="0">
                <a:latin typeface="Calibri" panose="020F0502020204030204" pitchFamily="34" charset="0"/>
                <a:cs typeface="Calibri" panose="020F0502020204030204" pitchFamily="34" charset="0"/>
              </a:rPr>
              <a:t>Skriv kort!</a:t>
            </a:r>
            <a:b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o-NO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Tid: </a:t>
            </a:r>
            <a:r>
              <a:rPr lang="nb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no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 </a:t>
            </a:r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0632A0-667F-67E8-4DB3-46ACA9D98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8394" y="1842547"/>
            <a:ext cx="5181600" cy="4351338"/>
          </a:xfrm>
        </p:spPr>
        <p:txBody>
          <a:bodyPr>
            <a:normAutofit/>
          </a:bodyPr>
          <a:lstStyle/>
          <a:p>
            <a:r>
              <a:rPr lang="nb-NO" sz="2400" dirty="0">
                <a:latin typeface="+mn-lt"/>
              </a:rPr>
              <a:t>Hvordan kan vi begrunne at denne teksten er fra nasjonalromantikken?</a:t>
            </a:r>
          </a:p>
          <a:p>
            <a:r>
              <a:rPr lang="nb-NO" sz="2400" b="0" i="0" dirty="0">
                <a:solidFill>
                  <a:srgbClr val="2E2E2D"/>
                </a:solidFill>
                <a:effectLst/>
                <a:latin typeface="+mn-lt"/>
              </a:rPr>
              <a:t>Gjør greie for typiske trekk ved teksten (i form og innhold).</a:t>
            </a:r>
          </a:p>
          <a:p>
            <a:r>
              <a:rPr lang="nb-NO" sz="2400" dirty="0">
                <a:solidFill>
                  <a:srgbClr val="2E2E2D"/>
                </a:solidFill>
                <a:latin typeface="+mn-lt"/>
              </a:rPr>
              <a:t>Skriv ca. 250 ord.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1B38249A-04BC-57BC-45D7-EADF9F930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8337" y="1825625"/>
            <a:ext cx="5709976" cy="4351338"/>
          </a:xfrm>
        </p:spPr>
        <p:txBody>
          <a:bodyPr/>
          <a:lstStyle/>
          <a:p>
            <a:pPr marL="0" indent="0">
              <a:buNone/>
            </a:pPr>
            <a:r>
              <a:rPr lang="nb-NO" sz="2000" b="1" dirty="0">
                <a:latin typeface="Calibri" panose="020F0502020204030204" pitchFamily="34" charset="0"/>
                <a:cs typeface="Calibri" panose="020F0502020204030204" pitchFamily="34" charset="0"/>
              </a:rPr>
              <a:t>Forslag til skriveramme</a:t>
            </a:r>
          </a:p>
          <a:p>
            <a:pPr marL="0" indent="0">
              <a:buNone/>
            </a:pPr>
            <a:endParaRPr lang="nb-N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kort innledning som presenterer tekst og periode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moment 1 + sitat + fagbegrep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moment 2 + sitat + fagbegrep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moment 3 + sitat + fagbegrep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oppsummering</a:t>
            </a:r>
          </a:p>
          <a:p>
            <a:endParaRPr lang="nb-NO" dirty="0"/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7C35C484-50DB-4814-7FBD-5957A76D1E7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6491227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374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>
            <a:spLocks noGrp="1"/>
          </p:cNvSpPr>
          <p:nvPr>
            <p:ph type="title"/>
          </p:nvPr>
        </p:nvSpPr>
        <p:spPr>
          <a:xfrm>
            <a:off x="593834" y="365125"/>
            <a:ext cx="1075996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o-NO" sz="4000" b="1" dirty="0">
                <a:latin typeface="Calibri" panose="020F0502020204030204" pitchFamily="34" charset="0"/>
                <a:cs typeface="Calibri" panose="020F0502020204030204" pitchFamily="34" charset="0"/>
              </a:rPr>
              <a:t>Skriv en sammenligning</a:t>
            </a:r>
            <a:endParaRPr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o-NO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Tid: </a:t>
            </a:r>
            <a:r>
              <a:rPr lang="nb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r>
              <a:rPr lang="no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minutter </a:t>
            </a:r>
            <a:endParaRPr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B5C57C63-FF91-4F32-A95B-0545CC3DB73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9FA12EF0-A2A2-DEF7-692A-F19181B4414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alphaModFix am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69015" y="-11994"/>
            <a:ext cx="5122985" cy="6503113"/>
          </a:xfrm>
          <a:prstGeom prst="rect">
            <a:avLst/>
          </a:prstGeom>
        </p:spPr>
      </p:pic>
      <p:sp>
        <p:nvSpPr>
          <p:cNvPr id="121" name="Google Shape;121;p7"/>
          <p:cNvSpPr txBox="1">
            <a:spLocks noGrp="1"/>
          </p:cNvSpPr>
          <p:nvPr>
            <p:ph type="body" idx="1"/>
          </p:nvPr>
        </p:nvSpPr>
        <p:spPr>
          <a:xfrm>
            <a:off x="593834" y="1911753"/>
            <a:ext cx="10515600" cy="3722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nb-NO" sz="2400" dirty="0"/>
              <a:t>Oppgave: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nb-NO" sz="2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Sammenlign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bondekulturen/synet på bonden som kommer til uttrykk 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utdraget fra skuespillet </a:t>
            </a:r>
            <a:r>
              <a:rPr lang="nb-NO" sz="2400" i="1" dirty="0">
                <a:latin typeface="Calibri" panose="020F0502020204030204" pitchFamily="34" charset="0"/>
                <a:cs typeface="Calibri" panose="020F0502020204030204" pitchFamily="34" charset="0"/>
              </a:rPr>
              <a:t>Erasmus Montanus</a:t>
            </a:r>
            <a:r>
              <a:rPr lang="no-NO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og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novellen «Luren»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 Du finner begge tekstene i </a:t>
            </a:r>
            <a:r>
              <a:rPr lang="nb-NO" sz="2400" i="1" dirty="0">
                <a:latin typeface="Calibri" panose="020F0502020204030204" pitchFamily="34" charset="0"/>
                <a:cs typeface="Calibri" panose="020F0502020204030204" pitchFamily="34" charset="0"/>
              </a:rPr>
              <a:t>Intertekst vg2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SzPts val="2800"/>
              <a:buNone/>
            </a:pP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Bruk skriverammen for sammenligning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på side </a:t>
            </a:r>
            <a:r>
              <a:rPr lang="nb-NO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 i </a:t>
            </a:r>
            <a:r>
              <a:rPr lang="nb-NO" sz="2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Intertekst vg2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AC57F3F-F160-4F64-BD73-1A6867D66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055306" cy="821592"/>
          </a:xfrm>
        </p:spPr>
        <p:txBody>
          <a:bodyPr anchor="ctr">
            <a:normAutofit/>
          </a:bodyPr>
          <a:lstStyle/>
          <a:p>
            <a:r>
              <a:rPr lang="nb-NO" sz="3200" b="1" dirty="0">
                <a:latin typeface="+mn-lt"/>
              </a:rPr>
              <a:t>Vi sammenligner to tekster fra opplysningstiden og romantikken</a:t>
            </a:r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CACA84AC-D0D6-4FC5-1C99-A9DA916AF99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3CED1554-78CA-2878-C6DB-2C31C753D4F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37"/>
          <a:stretch/>
        </p:blipFill>
        <p:spPr>
          <a:xfrm>
            <a:off x="2324115" y="1492698"/>
            <a:ext cx="7543770" cy="427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41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435995"/>
            <a:ext cx="10515600" cy="2156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nb-NO" b="1" dirty="0"/>
              <a:t>Ludvig Holberg: </a:t>
            </a:r>
            <a:r>
              <a:rPr lang="nb-NO" b="1" i="1" dirty="0"/>
              <a:t>Erasmus Montanus </a:t>
            </a:r>
            <a:r>
              <a:rPr lang="nb-NO" b="1" dirty="0"/>
              <a:t>(1742)</a:t>
            </a:r>
            <a:br>
              <a:rPr lang="nb-NO" sz="5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o-NO" sz="2700" b="1" dirty="0">
                <a:solidFill>
                  <a:srgbClr val="FF0000"/>
                </a:solidFill>
              </a:rPr>
              <a:t>Tid: </a:t>
            </a:r>
            <a:r>
              <a:rPr lang="nb-NO" sz="2700" dirty="0">
                <a:solidFill>
                  <a:srgbClr val="FF0000"/>
                </a:solidFill>
              </a:rPr>
              <a:t>2</a:t>
            </a:r>
            <a:r>
              <a:rPr lang="no-NO" sz="2700" dirty="0">
                <a:solidFill>
                  <a:srgbClr val="FF0000"/>
                </a:solidFill>
              </a:rPr>
              <a:t>0 minutter</a:t>
            </a:r>
            <a:br>
              <a:rPr lang="no-NO" sz="4900" b="1" dirty="0"/>
            </a:br>
            <a:br>
              <a:rPr lang="nb-NO" sz="4900" b="1" dirty="0"/>
            </a:br>
            <a:r>
              <a:rPr lang="no-NO" sz="2700" dirty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nb-NO" sz="2700" dirty="0">
                <a:latin typeface="Calibri" panose="020F0502020204030204" pitchFamily="34" charset="0"/>
                <a:cs typeface="Calibri" panose="020F0502020204030204" pitchFamily="34" charset="0"/>
              </a:rPr>
              <a:t>utdraget fra</a:t>
            </a:r>
            <a:r>
              <a:rPr lang="no-NO" sz="2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700" i="1" dirty="0">
                <a:latin typeface="Calibri" panose="020F0502020204030204" pitchFamily="34" charset="0"/>
                <a:cs typeface="Calibri" panose="020F0502020204030204" pitchFamily="34" charset="0"/>
              </a:rPr>
              <a:t>Erasmus Montanus</a:t>
            </a:r>
            <a:r>
              <a:rPr lang="no-NO" sz="27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nb-NO" sz="2700" dirty="0">
                <a:latin typeface="Calibri" panose="020F0502020204030204" pitchFamily="34" charset="0"/>
                <a:cs typeface="Calibri" panose="020F0502020204030204" pitchFamily="34" charset="0"/>
              </a:rPr>
              <a:t>1742</a:t>
            </a:r>
            <a:r>
              <a:rPr lang="no-NO" sz="27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nb-NO" sz="2700" dirty="0">
                <a:latin typeface="Calibri" panose="020F0502020204030204" pitchFamily="34" charset="0"/>
                <a:cs typeface="Calibri" panose="020F0502020204030204" pitchFamily="34" charset="0"/>
              </a:rPr>
              <a:t> av Ludvig Holberg i </a:t>
            </a:r>
            <a:r>
              <a:rPr lang="nb-NO" sz="2700" i="1" dirty="0">
                <a:latin typeface="Calibri" panose="020F0502020204030204" pitchFamily="34" charset="0"/>
                <a:cs typeface="Calibri" panose="020F0502020204030204" pitchFamily="34" charset="0"/>
              </a:rPr>
              <a:t>Intertekst</a:t>
            </a:r>
            <a:r>
              <a:rPr lang="nb-NO" sz="2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700" i="1" dirty="0">
                <a:latin typeface="Calibri" panose="020F0502020204030204" pitchFamily="34" charset="0"/>
                <a:cs typeface="Calibri" panose="020F0502020204030204" pitchFamily="34" charset="0"/>
              </a:rPr>
              <a:t>vg2</a:t>
            </a:r>
            <a:r>
              <a:rPr lang="nb-NO" sz="2700" dirty="0">
                <a:latin typeface="Calibri" panose="020F0502020204030204" pitchFamily="34" charset="0"/>
                <a:cs typeface="Calibri" panose="020F0502020204030204" pitchFamily="34" charset="0"/>
              </a:rPr>
              <a:t> på side 445.</a:t>
            </a:r>
            <a:endParaRPr sz="2700" dirty="0">
              <a:solidFill>
                <a:srgbClr val="FF0000"/>
              </a:solidFill>
            </a:endParaRPr>
          </a:p>
        </p:txBody>
      </p:sp>
      <p:sp>
        <p:nvSpPr>
          <p:cNvPr id="91" name="Google Shape;91;p2"/>
          <p:cNvSpPr txBox="1">
            <a:spLocks noGrp="1"/>
          </p:cNvSpPr>
          <p:nvPr>
            <p:ph idx="1"/>
          </p:nvPr>
        </p:nvSpPr>
        <p:spPr>
          <a:xfrm>
            <a:off x="838200" y="2968745"/>
            <a:ext cx="10515600" cy="3655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buSzPts val="2800"/>
              <a:buNone/>
            </a:pP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Jobb i par og diskuter:</a:t>
            </a:r>
          </a:p>
          <a:p>
            <a:pPr marL="0" indent="0">
              <a:buSzPts val="2800"/>
              <a:buNone/>
            </a:pPr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SzPts val="2800"/>
              <a:buNone/>
            </a:pP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Hva er 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motiv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 og tem</a:t>
            </a:r>
            <a:r>
              <a:rPr lang="nb-NO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aet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 i utdraget? </a:t>
            </a:r>
          </a:p>
          <a:p>
            <a:pPr marL="0" indent="0">
              <a:buSzPts val="2800"/>
              <a:buNone/>
            </a:pP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SzPts val="2800"/>
              <a:buNone/>
            </a:pPr>
            <a: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SzPts val="2800"/>
              <a:buNone/>
            </a:pPr>
            <a:r>
              <a:rPr lang="nb-NO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5301EBB8-29D1-41E4-B775-20F1F9E7156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91227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5F0AA07B-506E-9984-5DDF-FDD8B1291A7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37"/>
          <a:stretch/>
        </p:blipFill>
        <p:spPr>
          <a:xfrm>
            <a:off x="6797710" y="3181885"/>
            <a:ext cx="3898936" cy="2209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068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31B087-8CDB-28B6-20F0-93CC89A58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b="1" dirty="0">
                <a:latin typeface="Calibri" panose="020F0502020204030204" pitchFamily="34" charset="0"/>
                <a:cs typeface="Calibri" panose="020F0502020204030204" pitchFamily="34" charset="0"/>
              </a:rPr>
              <a:t>Den lærde og bonden</a:t>
            </a:r>
            <a:b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o-NO" sz="2400" b="1" dirty="0">
                <a:solidFill>
                  <a:srgbClr val="FF0000"/>
                </a:solidFill>
              </a:rPr>
              <a:t>Tid: </a:t>
            </a:r>
            <a:r>
              <a:rPr lang="nb-NO" sz="2400" dirty="0">
                <a:solidFill>
                  <a:srgbClr val="FF0000"/>
                </a:solidFill>
              </a:rPr>
              <a:t>1</a:t>
            </a:r>
            <a:r>
              <a:rPr lang="no-NO" sz="2400" dirty="0">
                <a:solidFill>
                  <a:srgbClr val="FF0000"/>
                </a:solidFill>
              </a:rPr>
              <a:t>0 minutter</a:t>
            </a:r>
            <a:r>
              <a:rPr lang="nb-NO" sz="2400" dirty="0">
                <a:solidFill>
                  <a:srgbClr val="FF0000"/>
                </a:solidFill>
              </a:rPr>
              <a:t>, diskuter i par</a:t>
            </a:r>
            <a:endParaRPr lang="nb-N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0632A0-667F-67E8-4DB3-46ACA9D98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Beskriv hvordan Erasmus og Jacob fremstilles i denne scenen. Hvem er flinkest til å argumentere, synes du?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Hvorfor mener Jacob at han er like lærd som Erasmus?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Hvem mener du har sympatien her? Begrunn svaret.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Forklar hvorfor Erasmus Montanus ikke kan gå med på å si at jorda er flat.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Hva synes Jacob om denne holdningen</a:t>
            </a:r>
            <a:r>
              <a:rPr lang="nb-NO" sz="2000" dirty="0">
                <a:solidFill>
                  <a:srgbClr val="2E2E2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 Erasmus ikke kan si at jorda er flat)?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Formuler en setning som får fram kontrasten mellom brødrene og synet på lærdom. 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latin typeface="Calibri" panose="020F0502020204030204" pitchFamily="34" charset="0"/>
                <a:cs typeface="Calibri" panose="020F0502020204030204" pitchFamily="34" charset="0"/>
              </a:rPr>
              <a:t>Hva slags inntrykk får du av forholdet mellom brødrene i dette utdraget?</a:t>
            </a:r>
          </a:p>
          <a:p>
            <a:pPr marL="514350" indent="-514350">
              <a:buFont typeface="+mj-lt"/>
              <a:buAutoNum type="arabicPeriod"/>
            </a:pPr>
            <a:r>
              <a:rPr lang="nb-NO" sz="2000" dirty="0">
                <a:solidFill>
                  <a:srgbClr val="2E2E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Pek på minst to sitater som viser at dette er en komedie. Hvilken funksjon har humoren i stykket?</a:t>
            </a:r>
            <a:endParaRPr lang="nb-NO" sz="2400" dirty="0"/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7C35C484-50DB-4814-7FBD-5957A76D1E7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6491227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5269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58FB745-5C0A-00AA-D4A8-E039ADDB7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000" b="1" i="1" dirty="0">
                <a:latin typeface="+mn-lt"/>
              </a:rPr>
              <a:t>Erasmus</a:t>
            </a:r>
            <a:r>
              <a:rPr lang="nb-NO" sz="4000" b="1" dirty="0">
                <a:latin typeface="+mn-lt"/>
              </a:rPr>
              <a:t>-episoden om regnkappen </a:t>
            </a:r>
            <a:r>
              <a:rPr lang="nb-NO" sz="4000" b="1" dirty="0">
                <a:latin typeface="+mn-lt"/>
                <a:hlinkClick r:id="rId2"/>
              </a:rPr>
              <a:t>FILM</a:t>
            </a:r>
            <a:r>
              <a:rPr lang="nb-NO" sz="4000" b="1" dirty="0">
                <a:latin typeface="+mn-lt"/>
              </a:rPr>
              <a:t> (27:43- 31:00)</a:t>
            </a:r>
            <a:br>
              <a:rPr lang="nb-NO" sz="4000" b="1" dirty="0">
                <a:latin typeface="+mn-lt"/>
              </a:rPr>
            </a:br>
            <a:r>
              <a:rPr lang="nb-NO" sz="2400" b="1" dirty="0">
                <a:solidFill>
                  <a:srgbClr val="FF0000"/>
                </a:solidFill>
                <a:latin typeface="+mn-lt"/>
              </a:rPr>
              <a:t>Tid: </a:t>
            </a:r>
            <a:r>
              <a:rPr lang="nb-NO" sz="2400" dirty="0">
                <a:solidFill>
                  <a:srgbClr val="FF0000"/>
                </a:solidFill>
                <a:latin typeface="+mn-lt"/>
              </a:rPr>
              <a:t>10 minutter</a:t>
            </a:r>
            <a:endParaRPr lang="nb-NO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959265B-10C1-1263-26A2-5AC347D5A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384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/>
              <a:t>Se Fjernsynsteaterets versjon av </a:t>
            </a:r>
            <a:r>
              <a:rPr lang="nb-NO" sz="2400" i="1" dirty="0"/>
              <a:t>Erasmus Montanus, </a:t>
            </a:r>
            <a:r>
              <a:rPr lang="nb-NO" sz="2400" dirty="0"/>
              <a:t>episoden som er indikert over. </a:t>
            </a:r>
          </a:p>
          <a:p>
            <a:pPr marL="0" indent="0">
              <a:buNone/>
            </a:pPr>
            <a:endParaRPr lang="nb-NO" sz="1100" dirty="0"/>
          </a:p>
          <a:p>
            <a:pPr marL="0" indent="0">
              <a:buNone/>
            </a:pPr>
            <a:r>
              <a:rPr lang="nb-NO" sz="2400" dirty="0"/>
              <a:t>Etterpå skriver dere én og én, i stillhet:</a:t>
            </a:r>
          </a:p>
          <a:p>
            <a:pPr marL="514350" indent="-514350">
              <a:buAutoNum type="arabicPeriod"/>
            </a:pPr>
            <a:r>
              <a:rPr lang="nb-NO" sz="2400" dirty="0"/>
              <a:t>Hvordan kan du bruke episoden om regnkappen til å utforske konflikten mellom boklærdom og vanlig «bondevett»?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nb-NO" sz="2400" dirty="0"/>
              <a:t>Hvor ligger sympatien din i denne scenen? Begrunn svaret, med eksempler.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nb-NO" sz="2400" dirty="0"/>
              <a:t>Hva gjør Holberg for at du skal mene det du gjør? </a:t>
            </a:r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  <a:p>
            <a:pPr marL="514350" indent="-514350">
              <a:buAutoNum type="arabicPeriod"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3" name="Google Shape;91;p1">
            <a:extLst>
              <a:ext uri="{FF2B5EF4-FFF2-40B4-BE49-F238E27FC236}">
                <a16:creationId xmlns:a16="http://schemas.microsoft.com/office/drawing/2014/main" id="{30258CC9-FDDD-8D31-5C4B-4537B2F82CE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7422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4554470-5DD4-4D86-7832-FAEE69A53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nb-NO" sz="4000" b="1" dirty="0">
                <a:effectLst/>
                <a:latin typeface="+mn-lt"/>
              </a:rPr>
              <a:t>Diskuter i smågrupper</a:t>
            </a:r>
            <a:br>
              <a:rPr lang="nb-NO" dirty="0">
                <a:effectLst/>
              </a:rPr>
            </a:br>
            <a:r>
              <a:rPr lang="no-NO" sz="2400" b="1" dirty="0">
                <a:solidFill>
                  <a:srgbClr val="FF0000"/>
                </a:solidFill>
                <a:latin typeface="+mn-lt"/>
              </a:rPr>
              <a:t>Tid: </a:t>
            </a:r>
            <a:r>
              <a:rPr lang="nb-NO" sz="2400" dirty="0">
                <a:solidFill>
                  <a:srgbClr val="FF0000"/>
                </a:solidFill>
                <a:latin typeface="+mn-lt"/>
              </a:rPr>
              <a:t>1</a:t>
            </a:r>
            <a:r>
              <a:rPr lang="no-NO" sz="2400" dirty="0">
                <a:solidFill>
                  <a:srgbClr val="FF0000"/>
                </a:solidFill>
                <a:latin typeface="+mn-lt"/>
              </a:rPr>
              <a:t>0 minutter</a:t>
            </a:r>
            <a:endParaRPr lang="nb-NO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C600D26A-0C5A-AF5E-6B2C-DFFFE571E1EB}"/>
              </a:ext>
            </a:extLst>
          </p:cNvPr>
          <p:cNvSpPr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611668-EC88-27BA-BB3D-23851C79D820}"/>
              </a:ext>
            </a:extLst>
          </p:cNvPr>
          <p:cNvSpPr>
            <a:spLocks/>
          </p:cNvSpPr>
          <p:nvPr/>
        </p:nvSpPr>
        <p:spPr>
          <a:xfrm>
            <a:off x="838200" y="2080540"/>
            <a:ext cx="4253345" cy="3759749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649224">
              <a:spcAft>
                <a:spcPts val="600"/>
              </a:spcAft>
            </a:pPr>
            <a:endParaRPr lang="nb-NO" sz="2400" kern="1200" dirty="0">
              <a:solidFill>
                <a:srgbClr val="2E2E2D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649224">
              <a:spcAft>
                <a:spcPts val="600"/>
              </a:spcAft>
            </a:pPr>
            <a:r>
              <a:rPr lang="nb-NO" sz="2400" kern="1200" dirty="0">
                <a:solidFill>
                  <a:srgbClr val="2E2E2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«Forakt for sunn fornuft fører til avstand mellom folk flest og folk med utdannelse.»</a:t>
            </a:r>
          </a:p>
          <a:p>
            <a:pPr algn="l">
              <a:spcAft>
                <a:spcPts val="600"/>
              </a:spcAft>
            </a:pPr>
            <a:endParaRPr lang="nb-NO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444D39EA-70CF-AA9F-C011-31A0F06846F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14486" y="1914742"/>
            <a:ext cx="4587331" cy="3489576"/>
          </a:xfrm>
          <a:prstGeom prst="rect">
            <a:avLst/>
          </a:prstGeom>
        </p:spPr>
      </p:pic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7654F0DF-FD66-EBB8-F373-26FFD52D64E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785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31F54D-71F9-D0CB-8339-BE8944024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547809"/>
            <a:ext cx="3932237" cy="879231"/>
          </a:xfrm>
        </p:spPr>
        <p:txBody>
          <a:bodyPr anchor="b">
            <a:normAutofit/>
          </a:bodyPr>
          <a:lstStyle/>
          <a:p>
            <a:r>
              <a:rPr lang="nb-NO" sz="4000" b="1" dirty="0">
                <a:latin typeface="+mn-lt"/>
              </a:rPr>
              <a:t>Reflekter og skriv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FB6E859D-66C0-7B70-4344-6ABE18FC2E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" r="10227" b="1"/>
          <a:stretch/>
        </p:blipFill>
        <p:spPr>
          <a:xfrm>
            <a:off x="5369082" y="987424"/>
            <a:ext cx="6172200" cy="4873625"/>
          </a:xfrm>
          <a:prstGeom prst="rect">
            <a:avLst/>
          </a:prstGeom>
          <a:noFill/>
        </p:spPr>
      </p:pic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E73F1F-F519-4970-5CF2-3D9908869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427040"/>
            <a:ext cx="4157419" cy="3811588"/>
          </a:xfrm>
        </p:spPr>
        <p:txBody>
          <a:bodyPr>
            <a:normAutofit/>
          </a:bodyPr>
          <a:lstStyle/>
          <a:p>
            <a:r>
              <a:rPr lang="nb-NO" sz="2400" b="1" dirty="0">
                <a:solidFill>
                  <a:srgbClr val="FF0000"/>
                </a:solidFill>
                <a:latin typeface="+mn-lt"/>
              </a:rPr>
              <a:t>Tid: </a:t>
            </a:r>
            <a:r>
              <a:rPr lang="nb-NO" sz="2400" dirty="0">
                <a:solidFill>
                  <a:srgbClr val="FF0000"/>
                </a:solidFill>
                <a:latin typeface="+mn-lt"/>
              </a:rPr>
              <a:t>5 minutter</a:t>
            </a:r>
          </a:p>
          <a:p>
            <a:endParaRPr lang="nb-NO" sz="2400" dirty="0">
              <a:latin typeface="+mn-lt"/>
            </a:endParaRPr>
          </a:p>
          <a:p>
            <a:r>
              <a:rPr lang="nb-NO" sz="2400" dirty="0">
                <a:latin typeface="+mn-lt"/>
              </a:rPr>
              <a:t>Skriv et avsnitt: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sz="2400" dirty="0">
                <a:latin typeface="+mn-lt"/>
              </a:rPr>
              <a:t>Hvordan kan vi si at denne teksten har tankegods fra opplysningstiden?</a:t>
            </a:r>
          </a:p>
          <a:p>
            <a:endParaRPr lang="nb-NO" sz="2400" dirty="0">
              <a:latin typeface="+mn-lt"/>
            </a:endParaRPr>
          </a:p>
          <a:p>
            <a:r>
              <a:rPr lang="nb-NO" sz="2400" dirty="0">
                <a:latin typeface="+mn-lt"/>
              </a:rPr>
              <a:t> </a:t>
            </a:r>
          </a:p>
          <a:p>
            <a:pPr marL="0" indent="0">
              <a:buNone/>
            </a:pPr>
            <a:endParaRPr lang="nb-NO" sz="2400" dirty="0">
              <a:latin typeface="+mn-lt"/>
            </a:endParaRPr>
          </a:p>
        </p:txBody>
      </p:sp>
      <p:pic>
        <p:nvPicPr>
          <p:cNvPr id="5" name="Google Shape;91;p1">
            <a:extLst>
              <a:ext uri="{FF2B5EF4-FFF2-40B4-BE49-F238E27FC236}">
                <a16:creationId xmlns:a16="http://schemas.microsoft.com/office/drawing/2014/main" id="{78AF2D90-33AD-63D5-BB26-281B0482CC0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805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idx="1"/>
          </p:nvPr>
        </p:nvSpPr>
        <p:spPr>
          <a:xfrm>
            <a:off x="847411" y="1931445"/>
            <a:ext cx="10515600" cy="2865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buSzPts val="2800"/>
              <a:buNone/>
            </a:pP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Les teksten på side 463</a:t>
            </a:r>
            <a:r>
              <a:rPr lang="no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nb-NO" sz="2400" i="1" dirty="0">
                <a:latin typeface="Calibri" panose="020F0502020204030204" pitchFamily="34" charset="0"/>
                <a:cs typeface="Calibri" panose="020F0502020204030204" pitchFamily="34" charset="0"/>
              </a:rPr>
              <a:t>Intertekst vg2:</a:t>
            </a:r>
            <a:endParaRPr lang="nb-NO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2800"/>
            </a:pP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Gjør kort rede for 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novellens </a:t>
            </a:r>
            <a:r>
              <a:rPr lang="no-NO" sz="2400" dirty="0">
                <a:latin typeface="Calibri" panose="020F0502020204030204" pitchFamily="34" charset="0"/>
                <a:cs typeface="Calibri" panose="020F0502020204030204" pitchFamily="34" charset="0"/>
              </a:rPr>
              <a:t>motiv og tema</a:t>
            </a: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buSzPts val="2800"/>
            </a:pP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Gjenfortell innholdet for hverandre i par. </a:t>
            </a:r>
          </a:p>
          <a:p>
            <a:pPr>
              <a:buSzPts val="2800"/>
            </a:pPr>
            <a:r>
              <a:rPr lang="nb-NO" sz="2400" dirty="0">
                <a:latin typeface="Calibri" panose="020F0502020204030204" pitchFamily="34" charset="0"/>
                <a:cs typeface="Calibri" panose="020F0502020204030204" pitchFamily="34" charset="0"/>
              </a:rPr>
              <a:t>Øv på å formidle med innlevelse og god struktur.</a:t>
            </a:r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5301EBB8-29D1-41E4-B775-20F1F9E7156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91227"/>
            <a:ext cx="12192000" cy="3905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Bilde 1">
            <a:extLst>
              <a:ext uri="{FF2B5EF4-FFF2-40B4-BE49-F238E27FC236}">
                <a16:creationId xmlns:a16="http://schemas.microsoft.com/office/drawing/2014/main" id="{FF82CB79-848F-2B0F-1548-7056904A058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alphaModFix amt="3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69015" y="-11994"/>
            <a:ext cx="5122985" cy="6503113"/>
          </a:xfrm>
          <a:prstGeom prst="rect">
            <a:avLst/>
          </a:prstGeom>
        </p:spPr>
      </p:pic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2156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nb-NO" sz="4000" b="1" dirty="0">
                <a:latin typeface="Calibri" panose="020F0502020204030204" pitchFamily="34" charset="0"/>
                <a:cs typeface="Calibri" panose="020F0502020204030204" pitchFamily="34" charset="0"/>
              </a:rPr>
              <a:t>«Luren» (1819) av Maurits Hansen </a:t>
            </a:r>
            <a:br>
              <a:rPr lang="nb-NO" sz="4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o-NO" sz="2200" b="1" dirty="0">
                <a:solidFill>
                  <a:srgbClr val="FF0000"/>
                </a:solidFill>
              </a:rPr>
              <a:t>Tid: </a:t>
            </a:r>
            <a:r>
              <a:rPr lang="nb-NO" sz="2200" dirty="0">
                <a:solidFill>
                  <a:srgbClr val="FF0000"/>
                </a:solidFill>
              </a:rPr>
              <a:t>2</a:t>
            </a:r>
            <a:r>
              <a:rPr lang="no-NO" sz="2200" dirty="0">
                <a:solidFill>
                  <a:srgbClr val="FF0000"/>
                </a:solidFill>
              </a:rPr>
              <a:t>0 minutter</a:t>
            </a:r>
            <a:r>
              <a:rPr lang="nb-NO" sz="2200" dirty="0">
                <a:solidFill>
                  <a:srgbClr val="FF0000"/>
                </a:solidFill>
              </a:rPr>
              <a:t>, to og to</a:t>
            </a:r>
            <a:br>
              <a:rPr lang="no-NO" sz="4900" b="1" dirty="0"/>
            </a:br>
            <a:r>
              <a:rPr lang="nb-NO" sz="4900" b="1" dirty="0"/>
              <a:t> </a:t>
            </a:r>
            <a:endParaRPr sz="27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31B087-8CDB-28B6-20F0-93CC89A58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b="1" dirty="0">
                <a:latin typeface="Calibri" panose="020F0502020204030204" pitchFamily="34" charset="0"/>
                <a:cs typeface="Calibri" panose="020F0502020204030204" pitchFamily="34" charset="0"/>
              </a:rPr>
              <a:t>Diskuter innholdet i smågrupper</a:t>
            </a:r>
            <a:br>
              <a:rPr lang="nb-NO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o-NO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Tid: </a:t>
            </a:r>
            <a:r>
              <a:rPr lang="nb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</a:t>
            </a:r>
            <a:r>
              <a:rPr lang="no-NO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minutter </a:t>
            </a:r>
            <a:endParaRPr lang="nb-NO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0632A0-667F-67E8-4DB3-46ACA9D98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369" y="1995675"/>
            <a:ext cx="10515600" cy="4351338"/>
          </a:xfrm>
        </p:spPr>
        <p:txBody>
          <a:bodyPr>
            <a:normAutofit/>
          </a:bodyPr>
          <a:lstStyle/>
          <a:p>
            <a:pPr algn="l"/>
            <a:r>
              <a:rPr lang="nb-NO" sz="2400" b="0" i="0" dirty="0">
                <a:solidFill>
                  <a:srgbClr val="2E2E2D"/>
                </a:solidFill>
                <a:effectLst/>
                <a:latin typeface="ff81"/>
              </a:rPr>
              <a:t>Hvordan skildrer fortelleren («jeg») naturen og bondemiljøet? </a:t>
            </a:r>
          </a:p>
          <a:p>
            <a:pPr algn="l"/>
            <a:endParaRPr lang="nb-NO" sz="1000" b="0" i="0" dirty="0">
              <a:solidFill>
                <a:srgbClr val="2E2E2D"/>
              </a:solidFill>
              <a:effectLst/>
              <a:latin typeface="ff81"/>
            </a:endParaRPr>
          </a:p>
          <a:p>
            <a:pPr algn="l"/>
            <a:r>
              <a:rPr lang="nb-NO" sz="2400" b="0" i="0" dirty="0">
                <a:solidFill>
                  <a:srgbClr val="2E2E2D"/>
                </a:solidFill>
                <a:effectLst/>
                <a:latin typeface="ff81"/>
              </a:rPr>
              <a:t>Trekk fram typiske adjektiver og beskrivelser. Hva sier disse skildringene om forholdet til naturen og til bondemiljøet?</a:t>
            </a:r>
          </a:p>
          <a:p>
            <a:pPr algn="l"/>
            <a:endParaRPr lang="nb-NO" sz="1000" b="0" i="0" dirty="0">
              <a:solidFill>
                <a:srgbClr val="2E2E2D"/>
              </a:solidFill>
              <a:effectLst/>
              <a:latin typeface="ff81"/>
            </a:endParaRPr>
          </a:p>
          <a:p>
            <a:pPr algn="l"/>
            <a:r>
              <a:rPr lang="nb-NO" sz="2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nb-NO" sz="2400" b="0" i="0" dirty="0">
                <a:solidFill>
                  <a:srgbClr val="2E2E2D"/>
                </a:solidFill>
                <a:effectLst/>
                <a:latin typeface="ff81"/>
              </a:rPr>
              <a:t>Hvordan blir bonden </a:t>
            </a:r>
            <a:r>
              <a:rPr lang="nb-NO" sz="2400" b="0" i="0" dirty="0" err="1">
                <a:solidFill>
                  <a:srgbClr val="2E2E2D"/>
                </a:solidFill>
                <a:effectLst/>
                <a:latin typeface="ff81"/>
              </a:rPr>
              <a:t>Thord</a:t>
            </a:r>
            <a:r>
              <a:rPr lang="nb-NO" sz="2400" b="0" i="0" dirty="0">
                <a:solidFill>
                  <a:srgbClr val="2E2E2D"/>
                </a:solidFill>
                <a:effectLst/>
                <a:latin typeface="ff81"/>
              </a:rPr>
              <a:t> beskrevet? Hva oppnår forfatteren med denne beskrivelsen?</a:t>
            </a:r>
          </a:p>
          <a:p>
            <a:pPr algn="l"/>
            <a:endParaRPr lang="nb-NO" sz="1000" b="0" i="0" dirty="0">
              <a:solidFill>
                <a:srgbClr val="2E2E2D"/>
              </a:solidFill>
              <a:effectLst/>
              <a:latin typeface="ff81"/>
            </a:endParaRPr>
          </a:p>
          <a:p>
            <a:pPr algn="l"/>
            <a:r>
              <a:rPr lang="nb-NO" sz="2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nb-NO" sz="2400" b="0" i="0" dirty="0">
                <a:solidFill>
                  <a:srgbClr val="2E2E2D"/>
                </a:solidFill>
                <a:effectLst/>
                <a:latin typeface="ff81"/>
              </a:rPr>
              <a:t>Hvilke elementer i novellen kan du finne igjen i synet på hva som er «typisk norsk» i dag?</a:t>
            </a:r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7C35C484-50DB-4814-7FBD-5957A76D1E7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6491227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6949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F332CAED-A269-4B50-A952-260E3712529C}" vid="{C6E5C74C-4D79-4811-AD41-03C074970AC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13607</TotalTime>
  <Words>754</Words>
  <Application>Microsoft Office PowerPoint</Application>
  <PresentationFormat>Widescreen</PresentationFormat>
  <Paragraphs>82</Paragraphs>
  <Slides>11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</vt:lpstr>
      <vt:lpstr>ff81</vt:lpstr>
      <vt:lpstr>Oslo Sans Office</vt:lpstr>
      <vt:lpstr>system-ui</vt:lpstr>
      <vt:lpstr>Office-tema</vt:lpstr>
      <vt:lpstr>PowerPoint-presentasjon</vt:lpstr>
      <vt:lpstr>Vi sammenligner to tekster fra opplysningstiden og romantikken</vt:lpstr>
      <vt:lpstr>Ludvig Holberg: Erasmus Montanus (1742) Tid: 20 minutter  Les utdraget fra Erasmus Montanus (1742) av Ludvig Holberg i Intertekst vg2 på side 445.</vt:lpstr>
      <vt:lpstr>Den lærde og bonden Tid: 10 minutter, diskuter i par</vt:lpstr>
      <vt:lpstr>Erasmus-episoden om regnkappen FILM (27:43- 31:00) Tid: 10 minutter</vt:lpstr>
      <vt:lpstr>Diskuter i smågrupper Tid: 10 minutter</vt:lpstr>
      <vt:lpstr>Reflekter og skriv</vt:lpstr>
      <vt:lpstr>«Luren» (1819) av Maurits Hansen  Tid: 20 minutter, to og to  </vt:lpstr>
      <vt:lpstr>Diskuter innholdet i smågrupper Tid: 10 minutter </vt:lpstr>
      <vt:lpstr>Skriv kort! Tid: 10 minutter </vt:lpstr>
      <vt:lpstr>Skriv en sammenligning Tid: 45 minutter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Montanus </dc:title>
  <dc:creator>Jorunn Øveland Nyhus</dc:creator>
  <cp:lastModifiedBy>Line Ellingsen</cp:lastModifiedBy>
  <cp:revision>44</cp:revision>
  <dcterms:created xsi:type="dcterms:W3CDTF">2022-12-05T10:38:56Z</dcterms:created>
  <dcterms:modified xsi:type="dcterms:W3CDTF">2024-12-09T15:45:45Z</dcterms:modified>
</cp:coreProperties>
</file>